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80" r:id="rId25"/>
    <p:sldId id="279" r:id="rId26"/>
    <p:sldId id="281" r:id="rId27"/>
    <p:sldId id="282" r:id="rId28"/>
    <p:sldId id="283" r:id="rId29"/>
    <p:sldId id="284" r:id="rId30"/>
    <p:sldId id="285" r:id="rId31"/>
    <p:sldId id="286" r:id="rId32"/>
    <p:sldId id="287" r:id="rId33"/>
    <p:sldId id="288" r:id="rId34"/>
    <p:sldId id="289" r:id="rId35"/>
    <p:sldId id="290" r:id="rId36"/>
    <p:sldId id="298" r:id="rId37"/>
    <p:sldId id="291" r:id="rId38"/>
    <p:sldId id="297" r:id="rId39"/>
    <p:sldId id="292" r:id="rId40"/>
    <p:sldId id="293" r:id="rId41"/>
    <p:sldId id="294" r:id="rId42"/>
    <p:sldId id="295" r:id="rId43"/>
    <p:sldId id="296"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79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78CF1A3D-DD46-4CFA-A674-34BAA16ED149}" type="datetimeFigureOut">
              <a:rPr lang="en-IN" smtClean="0"/>
              <a:t>02-01-2022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FBD9745-310F-425A-8D4B-358D1139F2C8}" type="slidenum">
              <a:rPr lang="en-IN" smtClean="0"/>
              <a:t>‹#›</a:t>
            </a:fld>
            <a:endParaRPr lang="en-IN"/>
          </a:p>
        </p:txBody>
      </p:sp>
    </p:spTree>
    <p:extLst>
      <p:ext uri="{BB962C8B-B14F-4D97-AF65-F5344CB8AC3E}">
        <p14:creationId xmlns:p14="http://schemas.microsoft.com/office/powerpoint/2010/main" val="1499797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8CF1A3D-DD46-4CFA-A674-34BAA16ED149}" type="datetimeFigureOut">
              <a:rPr lang="en-IN" smtClean="0"/>
              <a:t>02-01-2022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FBD9745-310F-425A-8D4B-358D1139F2C8}" type="slidenum">
              <a:rPr lang="en-IN" smtClean="0"/>
              <a:t>‹#›</a:t>
            </a:fld>
            <a:endParaRPr lang="en-IN"/>
          </a:p>
        </p:txBody>
      </p:sp>
    </p:spTree>
    <p:extLst>
      <p:ext uri="{BB962C8B-B14F-4D97-AF65-F5344CB8AC3E}">
        <p14:creationId xmlns:p14="http://schemas.microsoft.com/office/powerpoint/2010/main" val="2358064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8CF1A3D-DD46-4CFA-A674-34BAA16ED149}" type="datetimeFigureOut">
              <a:rPr lang="en-IN" smtClean="0"/>
              <a:t>02-01-2022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FBD9745-310F-425A-8D4B-358D1139F2C8}" type="slidenum">
              <a:rPr lang="en-IN" smtClean="0"/>
              <a:t>‹#›</a:t>
            </a:fld>
            <a:endParaRPr lang="en-IN"/>
          </a:p>
        </p:txBody>
      </p:sp>
    </p:spTree>
    <p:extLst>
      <p:ext uri="{BB962C8B-B14F-4D97-AF65-F5344CB8AC3E}">
        <p14:creationId xmlns:p14="http://schemas.microsoft.com/office/powerpoint/2010/main" val="2406517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8CF1A3D-DD46-4CFA-A674-34BAA16ED149}" type="datetimeFigureOut">
              <a:rPr lang="en-IN" smtClean="0"/>
              <a:t>02-01-2022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FBD9745-310F-425A-8D4B-358D1139F2C8}" type="slidenum">
              <a:rPr lang="en-IN" smtClean="0"/>
              <a:t>‹#›</a:t>
            </a:fld>
            <a:endParaRPr lang="en-IN"/>
          </a:p>
        </p:txBody>
      </p:sp>
    </p:spTree>
    <p:extLst>
      <p:ext uri="{BB962C8B-B14F-4D97-AF65-F5344CB8AC3E}">
        <p14:creationId xmlns:p14="http://schemas.microsoft.com/office/powerpoint/2010/main" val="829425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CF1A3D-DD46-4CFA-A674-34BAA16ED149}" type="datetimeFigureOut">
              <a:rPr lang="en-IN" smtClean="0"/>
              <a:t>02-01-2022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FBD9745-310F-425A-8D4B-358D1139F2C8}" type="slidenum">
              <a:rPr lang="en-IN" smtClean="0"/>
              <a:t>‹#›</a:t>
            </a:fld>
            <a:endParaRPr lang="en-IN"/>
          </a:p>
        </p:txBody>
      </p:sp>
    </p:spTree>
    <p:extLst>
      <p:ext uri="{BB962C8B-B14F-4D97-AF65-F5344CB8AC3E}">
        <p14:creationId xmlns:p14="http://schemas.microsoft.com/office/powerpoint/2010/main" val="2928387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78CF1A3D-DD46-4CFA-A674-34BAA16ED149}" type="datetimeFigureOut">
              <a:rPr lang="en-IN" smtClean="0"/>
              <a:t>02-01-2022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FBD9745-310F-425A-8D4B-358D1139F2C8}" type="slidenum">
              <a:rPr lang="en-IN" smtClean="0"/>
              <a:t>‹#›</a:t>
            </a:fld>
            <a:endParaRPr lang="en-IN"/>
          </a:p>
        </p:txBody>
      </p:sp>
    </p:spTree>
    <p:extLst>
      <p:ext uri="{BB962C8B-B14F-4D97-AF65-F5344CB8AC3E}">
        <p14:creationId xmlns:p14="http://schemas.microsoft.com/office/powerpoint/2010/main" val="3290993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78CF1A3D-DD46-4CFA-A674-34BAA16ED149}" type="datetimeFigureOut">
              <a:rPr lang="en-IN" smtClean="0"/>
              <a:t>02-01-2022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FBD9745-310F-425A-8D4B-358D1139F2C8}" type="slidenum">
              <a:rPr lang="en-IN" smtClean="0"/>
              <a:t>‹#›</a:t>
            </a:fld>
            <a:endParaRPr lang="en-IN"/>
          </a:p>
        </p:txBody>
      </p:sp>
    </p:spTree>
    <p:extLst>
      <p:ext uri="{BB962C8B-B14F-4D97-AF65-F5344CB8AC3E}">
        <p14:creationId xmlns:p14="http://schemas.microsoft.com/office/powerpoint/2010/main" val="4075932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78CF1A3D-DD46-4CFA-A674-34BAA16ED149}" type="datetimeFigureOut">
              <a:rPr lang="en-IN" smtClean="0"/>
              <a:t>02-01-2022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FBD9745-310F-425A-8D4B-358D1139F2C8}" type="slidenum">
              <a:rPr lang="en-IN" smtClean="0"/>
              <a:t>‹#›</a:t>
            </a:fld>
            <a:endParaRPr lang="en-IN"/>
          </a:p>
        </p:txBody>
      </p:sp>
    </p:spTree>
    <p:extLst>
      <p:ext uri="{BB962C8B-B14F-4D97-AF65-F5344CB8AC3E}">
        <p14:creationId xmlns:p14="http://schemas.microsoft.com/office/powerpoint/2010/main" val="4183421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CF1A3D-DD46-4CFA-A674-34BAA16ED149}" type="datetimeFigureOut">
              <a:rPr lang="en-IN" smtClean="0"/>
              <a:t>02-01-2022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FBD9745-310F-425A-8D4B-358D1139F2C8}" type="slidenum">
              <a:rPr lang="en-IN" smtClean="0"/>
              <a:t>‹#›</a:t>
            </a:fld>
            <a:endParaRPr lang="en-IN"/>
          </a:p>
        </p:txBody>
      </p:sp>
    </p:spTree>
    <p:extLst>
      <p:ext uri="{BB962C8B-B14F-4D97-AF65-F5344CB8AC3E}">
        <p14:creationId xmlns:p14="http://schemas.microsoft.com/office/powerpoint/2010/main" val="635546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CF1A3D-DD46-4CFA-A674-34BAA16ED149}" type="datetimeFigureOut">
              <a:rPr lang="en-IN" smtClean="0"/>
              <a:t>02-01-2022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FBD9745-310F-425A-8D4B-358D1139F2C8}" type="slidenum">
              <a:rPr lang="en-IN" smtClean="0"/>
              <a:t>‹#›</a:t>
            </a:fld>
            <a:endParaRPr lang="en-IN"/>
          </a:p>
        </p:txBody>
      </p:sp>
    </p:spTree>
    <p:extLst>
      <p:ext uri="{BB962C8B-B14F-4D97-AF65-F5344CB8AC3E}">
        <p14:creationId xmlns:p14="http://schemas.microsoft.com/office/powerpoint/2010/main" val="1298099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CF1A3D-DD46-4CFA-A674-34BAA16ED149}" type="datetimeFigureOut">
              <a:rPr lang="en-IN" smtClean="0"/>
              <a:t>02-01-2022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FBD9745-310F-425A-8D4B-358D1139F2C8}" type="slidenum">
              <a:rPr lang="en-IN" smtClean="0"/>
              <a:t>‹#›</a:t>
            </a:fld>
            <a:endParaRPr lang="en-IN"/>
          </a:p>
        </p:txBody>
      </p:sp>
    </p:spTree>
    <p:extLst>
      <p:ext uri="{BB962C8B-B14F-4D97-AF65-F5344CB8AC3E}">
        <p14:creationId xmlns:p14="http://schemas.microsoft.com/office/powerpoint/2010/main" val="4188860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CF1A3D-DD46-4CFA-A674-34BAA16ED149}" type="datetimeFigureOut">
              <a:rPr lang="en-IN" smtClean="0"/>
              <a:t>02-01-2022</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D9745-310F-425A-8D4B-358D1139F2C8}" type="slidenum">
              <a:rPr lang="en-IN" smtClean="0"/>
              <a:t>‹#›</a:t>
            </a:fld>
            <a:endParaRPr lang="en-IN"/>
          </a:p>
        </p:txBody>
      </p:sp>
    </p:spTree>
    <p:extLst>
      <p:ext uri="{BB962C8B-B14F-4D97-AF65-F5344CB8AC3E}">
        <p14:creationId xmlns:p14="http://schemas.microsoft.com/office/powerpoint/2010/main" val="42598525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4705"/>
            <a:ext cx="7772400" cy="1152128"/>
          </a:xfrm>
        </p:spPr>
        <p:txBody>
          <a:bodyPr>
            <a:normAutofit/>
          </a:bodyPr>
          <a:lstStyle/>
          <a:p>
            <a:r>
              <a:rPr lang="en-IN" sz="2800" dirty="0" smtClean="0"/>
              <a:t>Module Three: Indian Schools of Philosophy, Gita, Quran and Bible</a:t>
            </a:r>
            <a:endParaRPr lang="en-IN" sz="2800" dirty="0"/>
          </a:p>
        </p:txBody>
      </p:sp>
      <p:sp>
        <p:nvSpPr>
          <p:cNvPr id="3" name="Subtitle 2"/>
          <p:cNvSpPr>
            <a:spLocks noGrp="1"/>
          </p:cNvSpPr>
          <p:nvPr>
            <p:ph type="subTitle" idx="1"/>
          </p:nvPr>
        </p:nvSpPr>
        <p:spPr>
          <a:xfrm>
            <a:off x="683568" y="2204864"/>
            <a:ext cx="7704856" cy="3816424"/>
          </a:xfrm>
        </p:spPr>
        <p:txBody>
          <a:bodyPr/>
          <a:lstStyle/>
          <a:p>
            <a:endParaRPr lang="en-IN" dirty="0" smtClean="0">
              <a:solidFill>
                <a:srgbClr val="C00000"/>
              </a:solidFill>
            </a:endParaRPr>
          </a:p>
          <a:p>
            <a:r>
              <a:rPr lang="en-IN" dirty="0" smtClean="0">
                <a:solidFill>
                  <a:srgbClr val="C00000"/>
                </a:solidFill>
              </a:rPr>
              <a:t>12. Unique characteristics of Indian philosophies and its relationship with Indian cultural heritage</a:t>
            </a:r>
            <a:endParaRPr lang="en-IN" dirty="0">
              <a:solidFill>
                <a:srgbClr val="C00000"/>
              </a:solidFill>
            </a:endParaRPr>
          </a:p>
        </p:txBody>
      </p:sp>
    </p:spTree>
    <p:extLst>
      <p:ext uri="{BB962C8B-B14F-4D97-AF65-F5344CB8AC3E}">
        <p14:creationId xmlns:p14="http://schemas.microsoft.com/office/powerpoint/2010/main" val="522003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IN" b="1" dirty="0" smtClean="0"/>
              <a:t>Parallel growth and coexistence of various schools</a:t>
            </a:r>
            <a:r>
              <a:rPr lang="en-IN" dirty="0" smtClean="0"/>
              <a:t>:. </a:t>
            </a:r>
          </a:p>
          <a:p>
            <a:r>
              <a:rPr lang="en-IN" dirty="0" smtClean="0"/>
              <a:t>The reason is that the </a:t>
            </a:r>
            <a:r>
              <a:rPr lang="en-IN" dirty="0" smtClean="0">
                <a:solidFill>
                  <a:srgbClr val="FF0000"/>
                </a:solidFill>
              </a:rPr>
              <a:t>open-minded</a:t>
            </a:r>
            <a:r>
              <a:rPr lang="en-IN" dirty="0" smtClean="0"/>
              <a:t> approach attracted students of various hues who were impressed with the practical aspects of that system of philosophy.</a:t>
            </a:r>
          </a:p>
          <a:p>
            <a:r>
              <a:rPr lang="en-IN" dirty="0" smtClean="0"/>
              <a:t> There is </a:t>
            </a:r>
            <a:r>
              <a:rPr lang="en-IN" dirty="0" err="1" smtClean="0"/>
              <a:t>Saivism</a:t>
            </a:r>
            <a:r>
              <a:rPr lang="en-IN" dirty="0" smtClean="0"/>
              <a:t> in Kashmir and Kerala, and </a:t>
            </a:r>
            <a:r>
              <a:rPr lang="en-IN" dirty="0" err="1" smtClean="0"/>
              <a:t>Vaishnavism</a:t>
            </a:r>
            <a:r>
              <a:rPr lang="en-IN" dirty="0" smtClean="0"/>
              <a:t>, </a:t>
            </a:r>
            <a:r>
              <a:rPr lang="en-IN" dirty="0" err="1" smtClean="0"/>
              <a:t>Shaktism</a:t>
            </a:r>
            <a:r>
              <a:rPr lang="en-IN" dirty="0" smtClean="0"/>
              <a:t>, and Yoga throughout India. These schools of Vedanta exist till date. </a:t>
            </a:r>
            <a:endParaRPr lang="en-IN" dirty="0"/>
          </a:p>
        </p:txBody>
      </p:sp>
    </p:spTree>
    <p:extLst>
      <p:ext uri="{BB962C8B-B14F-4D97-AF65-F5344CB8AC3E}">
        <p14:creationId xmlns:p14="http://schemas.microsoft.com/office/powerpoint/2010/main" val="27685609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fontScale="92500" lnSpcReduction="20000"/>
          </a:bodyPr>
          <a:lstStyle/>
          <a:p>
            <a:r>
              <a:rPr lang="en-IN" b="1" dirty="0" smtClean="0"/>
              <a:t>Open-mindedness</a:t>
            </a:r>
            <a:r>
              <a:rPr lang="en-IN" dirty="0" smtClean="0"/>
              <a:t>: A broad outlook that reflects its unflinching devotion to truth distinguishes Indian philosophy. </a:t>
            </a:r>
          </a:p>
          <a:p>
            <a:r>
              <a:rPr lang="en-IN" dirty="0" smtClean="0"/>
              <a:t>Each school is open to views of all other schools. It was nothing like there is a best way to achieve self-realization. </a:t>
            </a:r>
          </a:p>
          <a:p>
            <a:r>
              <a:rPr lang="en-IN" b="1" dirty="0" smtClean="0"/>
              <a:t>Support of logic and reasoning</a:t>
            </a:r>
            <a:r>
              <a:rPr lang="en-IN" dirty="0" smtClean="0"/>
              <a:t>: Direct experience is the foundation of Indian philosophy, but reason and logic are the chief tools that enable the system to develop and grow. </a:t>
            </a:r>
          </a:p>
          <a:p>
            <a:r>
              <a:rPr lang="en-IN" dirty="0" smtClean="0"/>
              <a:t>All systems of Indian philosophy apply the methods of logic to argue their points of view and protect themselves from criticism. </a:t>
            </a:r>
            <a:endParaRPr lang="en-IN" dirty="0"/>
          </a:p>
        </p:txBody>
      </p:sp>
    </p:spTree>
    <p:extLst>
      <p:ext uri="{BB962C8B-B14F-4D97-AF65-F5344CB8AC3E}">
        <p14:creationId xmlns:p14="http://schemas.microsoft.com/office/powerpoint/2010/main" val="42407461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rmAutofit lnSpcReduction="10000"/>
          </a:bodyPr>
          <a:lstStyle/>
          <a:p>
            <a:pPr algn="just"/>
            <a:r>
              <a:rPr lang="en-IN" b="1" dirty="0" smtClean="0"/>
              <a:t>The Belief of Eternity:  </a:t>
            </a:r>
          </a:p>
          <a:p>
            <a:pPr algn="just"/>
            <a:r>
              <a:rPr lang="en-IN" dirty="0" smtClean="0"/>
              <a:t>Eternal consciousness in man and the realization of this consciousness is the goal of life.</a:t>
            </a:r>
          </a:p>
          <a:p>
            <a:pPr algn="just"/>
            <a:r>
              <a:rPr lang="en-IN" dirty="0" smtClean="0"/>
              <a:t>Imperfections are a result of ignorance and are on the surface of our personality but what needs to be done is, discovery of Self within, that lies in a perfect state of bliss.</a:t>
            </a:r>
          </a:p>
          <a:p>
            <a:pPr algn="just"/>
            <a:r>
              <a:rPr lang="en-IN" dirty="0" smtClean="0"/>
              <a:t> Man’s physical existence depends on his karma (actions) but the centre of his life is eternal. </a:t>
            </a:r>
            <a:endParaRPr lang="en-IN" dirty="0"/>
          </a:p>
        </p:txBody>
      </p:sp>
    </p:spTree>
    <p:extLst>
      <p:ext uri="{BB962C8B-B14F-4D97-AF65-F5344CB8AC3E}">
        <p14:creationId xmlns:p14="http://schemas.microsoft.com/office/powerpoint/2010/main" val="19591188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lstStyle/>
          <a:p>
            <a:pPr algn="just"/>
            <a:r>
              <a:rPr lang="en-IN" b="1" dirty="0" smtClean="0"/>
              <a:t>The Law of Karma</a:t>
            </a:r>
            <a:r>
              <a:rPr lang="en-IN" dirty="0" smtClean="0"/>
              <a:t>: For every effect there is a cause, and for every action, there is a reaction.</a:t>
            </a:r>
          </a:p>
          <a:p>
            <a:pPr algn="just"/>
            <a:r>
              <a:rPr lang="en-IN" dirty="0" smtClean="0"/>
              <a:t> If a man becomes attached to the fruits of action, then he becomes a victim of his own karma because it is the attachment to the results that motivate him to perform future actions.</a:t>
            </a:r>
            <a:endParaRPr lang="en-IN" dirty="0"/>
          </a:p>
        </p:txBody>
      </p:sp>
    </p:spTree>
    <p:extLst>
      <p:ext uri="{BB962C8B-B14F-4D97-AF65-F5344CB8AC3E}">
        <p14:creationId xmlns:p14="http://schemas.microsoft.com/office/powerpoint/2010/main" val="38896282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b="1" dirty="0" smtClean="0"/>
              <a:t>Moral and ethical teachings</a:t>
            </a:r>
            <a:r>
              <a:rPr lang="en-IN" dirty="0" smtClean="0"/>
              <a:t>: Ancient seers realized that there must be some discipline in our lives with relations to family, society, and nation </a:t>
            </a:r>
          </a:p>
          <a:p>
            <a:pPr algn="just"/>
            <a:r>
              <a:rPr lang="en-IN" dirty="0" smtClean="0"/>
              <a:t>without law and order, the world becomes disorganized resulting in misery.</a:t>
            </a:r>
          </a:p>
          <a:p>
            <a:pPr algn="just"/>
            <a:r>
              <a:rPr lang="en-IN" dirty="0" smtClean="0"/>
              <a:t> </a:t>
            </a:r>
            <a:endParaRPr lang="en-IN" dirty="0"/>
          </a:p>
        </p:txBody>
      </p:sp>
    </p:spTree>
    <p:extLst>
      <p:ext uri="{BB962C8B-B14F-4D97-AF65-F5344CB8AC3E}">
        <p14:creationId xmlns:p14="http://schemas.microsoft.com/office/powerpoint/2010/main" val="15959109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lstStyle/>
          <a:p>
            <a:pPr algn="just"/>
            <a:r>
              <a:rPr lang="en-IN" b="1" dirty="0" smtClean="0"/>
              <a:t>Acknowledgement of suffering</a:t>
            </a:r>
            <a:r>
              <a:rPr lang="en-IN" dirty="0" smtClean="0"/>
              <a:t>: Most quests for self-realization start with the reason behind pain and suffering. </a:t>
            </a:r>
          </a:p>
          <a:p>
            <a:pPr algn="just"/>
            <a:r>
              <a:rPr lang="en-IN" dirty="0" smtClean="0"/>
              <a:t>The goal of each system is to overcome suffering. Buddha began his philosophy by saying there is suffering, next he dictated that there is a cause for it, there is a state in which suffering ceases and finally there is a way to attain freedom from the pain. </a:t>
            </a:r>
            <a:endParaRPr lang="en-IN" dirty="0"/>
          </a:p>
        </p:txBody>
      </p:sp>
    </p:spTree>
    <p:extLst>
      <p:ext uri="{BB962C8B-B14F-4D97-AF65-F5344CB8AC3E}">
        <p14:creationId xmlns:p14="http://schemas.microsoft.com/office/powerpoint/2010/main" val="38879716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p:spPr>
        <p:txBody>
          <a:bodyPr/>
          <a:lstStyle/>
          <a:p>
            <a:pPr algn="just"/>
            <a:r>
              <a:rPr lang="en-IN" b="1" dirty="0" smtClean="0"/>
              <a:t>Thoroughness:</a:t>
            </a:r>
            <a:r>
              <a:rPr lang="en-IN" dirty="0" smtClean="0"/>
              <a:t> Because of this broad outlook, there is an extreme thoroughness in Indian systems of philosophy. </a:t>
            </a:r>
          </a:p>
          <a:p>
            <a:pPr algn="just"/>
            <a:r>
              <a:rPr lang="en-IN" dirty="0" smtClean="0"/>
              <a:t>It is like the river Ganga that originates from a glacier, runs down the hills of </a:t>
            </a:r>
            <a:r>
              <a:rPr lang="en-IN" dirty="0" err="1" smtClean="0"/>
              <a:t>Garwhal</a:t>
            </a:r>
            <a:r>
              <a:rPr lang="en-IN" dirty="0" smtClean="0"/>
              <a:t> onto the plains of Uttar Pradesh, Bihar, and Bengal, collecting water from different sources before it reaches the Bay of Bengal and merges itself with the all embracing sea.</a:t>
            </a:r>
            <a:endParaRPr lang="en-IN" dirty="0"/>
          </a:p>
        </p:txBody>
      </p:sp>
    </p:spTree>
    <p:extLst>
      <p:ext uri="{BB962C8B-B14F-4D97-AF65-F5344CB8AC3E}">
        <p14:creationId xmlns:p14="http://schemas.microsoft.com/office/powerpoint/2010/main" val="15644810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5073427"/>
          </a:xfrm>
        </p:spPr>
        <p:txBody>
          <a:bodyPr/>
          <a:lstStyle/>
          <a:p>
            <a:pPr algn="just"/>
            <a:r>
              <a:rPr lang="en-IN" b="1" dirty="0" smtClean="0"/>
              <a:t>Practicality</a:t>
            </a:r>
            <a:r>
              <a:rPr lang="en-IN" dirty="0" smtClean="0"/>
              <a:t>: All systems of Indian philosophy contain a practical aspect called </a:t>
            </a:r>
            <a:r>
              <a:rPr lang="en-IN" dirty="0" err="1" smtClean="0"/>
              <a:t>Sadhana</a:t>
            </a:r>
            <a:r>
              <a:rPr lang="en-IN" dirty="0" smtClean="0"/>
              <a:t>. the </a:t>
            </a:r>
          </a:p>
          <a:p>
            <a:pPr algn="just"/>
            <a:r>
              <a:rPr lang="en-IN" dirty="0" smtClean="0"/>
              <a:t>Theoretical aspects of philosophy can be applied to everyday life. </a:t>
            </a:r>
          </a:p>
          <a:p>
            <a:pPr algn="just"/>
            <a:r>
              <a:rPr lang="en-IN" dirty="0" smtClean="0"/>
              <a:t>The ancient sages believed that any philosophy that did not enable man to handle the problems of day to day to life was of no use.</a:t>
            </a:r>
            <a:endParaRPr lang="en-IN" dirty="0"/>
          </a:p>
        </p:txBody>
      </p:sp>
    </p:spTree>
    <p:extLst>
      <p:ext uri="{BB962C8B-B14F-4D97-AF65-F5344CB8AC3E}">
        <p14:creationId xmlns:p14="http://schemas.microsoft.com/office/powerpoint/2010/main" val="17067158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INDIAN</a:t>
            </a:r>
            <a:br>
              <a:rPr lang="en-IN" dirty="0" smtClean="0"/>
            </a:br>
            <a:r>
              <a:rPr lang="en-IN" dirty="0" smtClean="0"/>
              <a:t>CULTURE AND HERITAGE</a:t>
            </a:r>
            <a:endParaRPr lang="en-IN" dirty="0"/>
          </a:p>
        </p:txBody>
      </p:sp>
      <p:sp>
        <p:nvSpPr>
          <p:cNvPr id="3" name="Content Placeholder 2"/>
          <p:cNvSpPr>
            <a:spLocks noGrp="1"/>
          </p:cNvSpPr>
          <p:nvPr>
            <p:ph idx="1"/>
          </p:nvPr>
        </p:nvSpPr>
        <p:spPr/>
        <p:txBody>
          <a:bodyPr>
            <a:normAutofit/>
          </a:bodyPr>
          <a:lstStyle/>
          <a:p>
            <a:pPr algn="just"/>
            <a:r>
              <a:rPr lang="en-IN" dirty="0" smtClean="0"/>
              <a:t>Culture of India refers to the way of life of the people of India. </a:t>
            </a:r>
          </a:p>
          <a:p>
            <a:pPr algn="just"/>
            <a:r>
              <a:rPr lang="en-IN" dirty="0" smtClean="0"/>
              <a:t>India’s languages, religions, dance, music, architecture, food, and customs differ from place to place within the country. </a:t>
            </a:r>
          </a:p>
          <a:p>
            <a:pPr algn="just"/>
            <a:r>
              <a:rPr lang="en-IN" dirty="0" smtClean="0"/>
              <a:t>The Indian culture is often labelled as an amalgamation of several segments of cultures, including traditions.</a:t>
            </a:r>
            <a:endParaRPr lang="en-IN" dirty="0"/>
          </a:p>
        </p:txBody>
      </p:sp>
    </p:spTree>
    <p:extLst>
      <p:ext uri="{BB962C8B-B14F-4D97-AF65-F5344CB8AC3E}">
        <p14:creationId xmlns:p14="http://schemas.microsoft.com/office/powerpoint/2010/main" val="9828965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a:bodyPr>
          <a:lstStyle/>
          <a:p>
            <a:pPr algn="just"/>
            <a:endParaRPr lang="en-IN" dirty="0" smtClean="0"/>
          </a:p>
          <a:p>
            <a:pPr algn="just"/>
            <a:r>
              <a:rPr lang="en-IN" dirty="0" smtClean="0"/>
              <a:t>People either came into contact with India temporarily or permanently settled within her</a:t>
            </a:r>
          </a:p>
          <a:p>
            <a:pPr marL="0" indent="0" algn="just">
              <a:buNone/>
            </a:pPr>
            <a:r>
              <a:rPr lang="en-IN" dirty="0" smtClean="0"/>
              <a:t>borders to evolve a distinctive Indian culture. </a:t>
            </a:r>
          </a:p>
          <a:p>
            <a:pPr algn="just"/>
            <a:endParaRPr lang="en-IN" dirty="0" smtClean="0"/>
          </a:p>
          <a:p>
            <a:pPr algn="just"/>
            <a:r>
              <a:rPr lang="en-IN" dirty="0" smtClean="0"/>
              <a:t>Due to its rich and precious Cultural heritages, came to be known as the land of great wonders and diversities.</a:t>
            </a:r>
            <a:endParaRPr lang="en-IN" dirty="0"/>
          </a:p>
        </p:txBody>
      </p:sp>
    </p:spTree>
    <p:extLst>
      <p:ext uri="{BB962C8B-B14F-4D97-AF65-F5344CB8AC3E}">
        <p14:creationId xmlns:p14="http://schemas.microsoft.com/office/powerpoint/2010/main" val="3705662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Indian philosophy</a:t>
            </a:r>
            <a:endParaRPr lang="en-IN" dirty="0"/>
          </a:p>
        </p:txBody>
      </p:sp>
      <p:sp>
        <p:nvSpPr>
          <p:cNvPr id="3" name="Content Placeholder 2"/>
          <p:cNvSpPr>
            <a:spLocks noGrp="1"/>
          </p:cNvSpPr>
          <p:nvPr>
            <p:ph idx="1"/>
          </p:nvPr>
        </p:nvSpPr>
        <p:spPr/>
        <p:txBody>
          <a:bodyPr>
            <a:normAutofit/>
          </a:bodyPr>
          <a:lstStyle/>
          <a:p>
            <a:pPr algn="just"/>
            <a:r>
              <a:rPr lang="en-IN" dirty="0"/>
              <a:t>S</a:t>
            </a:r>
            <a:r>
              <a:rPr lang="en-IN" dirty="0" smtClean="0"/>
              <a:t>ystems of thought and reflection developed by the civilizations of the India.</a:t>
            </a:r>
          </a:p>
          <a:p>
            <a:pPr algn="just"/>
            <a:r>
              <a:rPr lang="en-IN" dirty="0" smtClean="0"/>
              <a:t> They include both orthodox (</a:t>
            </a:r>
            <a:r>
              <a:rPr lang="en-IN" dirty="0" err="1" smtClean="0"/>
              <a:t>astika</a:t>
            </a:r>
            <a:r>
              <a:rPr lang="en-IN" dirty="0" smtClean="0"/>
              <a:t>) systems, namely, the </a:t>
            </a:r>
            <a:r>
              <a:rPr lang="en-IN" dirty="0" err="1" smtClean="0"/>
              <a:t>Nyaya</a:t>
            </a:r>
            <a:r>
              <a:rPr lang="en-IN" dirty="0" smtClean="0"/>
              <a:t>, </a:t>
            </a:r>
            <a:r>
              <a:rPr lang="en-IN" dirty="0" err="1" smtClean="0"/>
              <a:t>Vaisheshika</a:t>
            </a:r>
            <a:r>
              <a:rPr lang="en-IN" dirty="0" smtClean="0"/>
              <a:t>, </a:t>
            </a:r>
            <a:r>
              <a:rPr lang="en-IN" dirty="0" err="1" smtClean="0"/>
              <a:t>Samkhya</a:t>
            </a:r>
            <a:r>
              <a:rPr lang="en-IN" dirty="0" smtClean="0"/>
              <a:t>, Yoga, </a:t>
            </a:r>
            <a:r>
              <a:rPr lang="en-IN" dirty="0" err="1" smtClean="0"/>
              <a:t>Purva-Mimamsa</a:t>
            </a:r>
            <a:r>
              <a:rPr lang="en-IN" dirty="0" smtClean="0"/>
              <a:t> (or </a:t>
            </a:r>
            <a:r>
              <a:rPr lang="en-IN" dirty="0" err="1" smtClean="0"/>
              <a:t>Mimamsa</a:t>
            </a:r>
            <a:r>
              <a:rPr lang="en-IN" dirty="0" smtClean="0"/>
              <a:t>), and Vedanta schools of philosophy, and unorthodox (</a:t>
            </a:r>
            <a:r>
              <a:rPr lang="en-IN" dirty="0" err="1" smtClean="0"/>
              <a:t>nastika</a:t>
            </a:r>
            <a:r>
              <a:rPr lang="en-IN" dirty="0" smtClean="0"/>
              <a:t>) systems, such as Buddhism and Jainism.</a:t>
            </a:r>
            <a:endParaRPr lang="en-IN" dirty="0"/>
          </a:p>
        </p:txBody>
      </p:sp>
    </p:spTree>
    <p:extLst>
      <p:ext uri="{BB962C8B-B14F-4D97-AF65-F5344CB8AC3E}">
        <p14:creationId xmlns:p14="http://schemas.microsoft.com/office/powerpoint/2010/main" val="204463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dirty="0" smtClean="0">
                <a:solidFill>
                  <a:srgbClr val="FF0000"/>
                </a:solidFill>
              </a:rPr>
              <a:t>What we inherited from our predecessors is known as heritage</a:t>
            </a:r>
            <a:r>
              <a:rPr lang="en-IN" dirty="0" smtClean="0">
                <a:solidFill>
                  <a:srgbClr val="C00000"/>
                </a:solidFill>
              </a:rPr>
              <a:t>.</a:t>
            </a:r>
          </a:p>
          <a:p>
            <a:endParaRPr lang="en-IN" dirty="0" smtClean="0"/>
          </a:p>
          <a:p>
            <a:r>
              <a:rPr lang="en-IN" dirty="0" smtClean="0"/>
              <a:t>Heritage encompasses the history and ideas of people of that country, their  values and beliefs, monuments, sites of important past events.</a:t>
            </a:r>
            <a:endParaRPr lang="en-IN" dirty="0"/>
          </a:p>
        </p:txBody>
      </p:sp>
    </p:spTree>
    <p:extLst>
      <p:ext uri="{BB962C8B-B14F-4D97-AF65-F5344CB8AC3E}">
        <p14:creationId xmlns:p14="http://schemas.microsoft.com/office/powerpoint/2010/main" val="25585318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p:spPr>
        <p:txBody>
          <a:bodyPr>
            <a:normAutofit/>
          </a:bodyPr>
          <a:lstStyle/>
          <a:p>
            <a:r>
              <a:rPr lang="en-IN" dirty="0" smtClean="0">
                <a:solidFill>
                  <a:srgbClr val="FF0000"/>
                </a:solidFill>
              </a:rPr>
              <a:t>Cultural heritage </a:t>
            </a:r>
            <a:r>
              <a:rPr lang="en-IN" dirty="0" smtClean="0"/>
              <a:t>includes all aspects or values of culture transmitted to human beings from their ancestors from generation to generation. </a:t>
            </a:r>
          </a:p>
          <a:p>
            <a:r>
              <a:rPr lang="en-IN" dirty="0" smtClean="0"/>
              <a:t>They are cherished, protected and maintained by them with unbroken continuity and they</a:t>
            </a:r>
          </a:p>
          <a:p>
            <a:pPr marL="0" indent="0">
              <a:buNone/>
            </a:pPr>
            <a:r>
              <a:rPr lang="en-IN" dirty="0" smtClean="0"/>
              <a:t>feel proud of it.</a:t>
            </a:r>
          </a:p>
          <a:p>
            <a:pPr marL="0" indent="0">
              <a:buNone/>
            </a:pPr>
            <a:r>
              <a:rPr lang="en-IN" dirty="0" smtClean="0"/>
              <a:t>A few examples ,the </a:t>
            </a:r>
            <a:r>
              <a:rPr lang="en-IN" dirty="0" err="1" smtClean="0"/>
              <a:t>Taj</a:t>
            </a:r>
            <a:r>
              <a:rPr lang="en-IN" dirty="0" smtClean="0"/>
              <a:t>  </a:t>
            </a:r>
            <a:r>
              <a:rPr lang="en-IN" dirty="0" err="1" smtClean="0"/>
              <a:t>Mahal</a:t>
            </a:r>
            <a:r>
              <a:rPr lang="en-IN" dirty="0" smtClean="0"/>
              <a:t>, Swami Narayan Temple of </a:t>
            </a:r>
            <a:r>
              <a:rPr lang="en-IN" dirty="0" err="1" smtClean="0"/>
              <a:t>Gandhinagar</a:t>
            </a:r>
            <a:r>
              <a:rPr lang="en-IN" dirty="0" smtClean="0"/>
              <a:t> and Delhi, Red Fort of Agra, Delhi’s </a:t>
            </a:r>
            <a:r>
              <a:rPr lang="en-IN" dirty="0" err="1" smtClean="0"/>
              <a:t>Qutub</a:t>
            </a:r>
            <a:r>
              <a:rPr lang="en-IN" dirty="0" smtClean="0"/>
              <a:t> </a:t>
            </a:r>
            <a:r>
              <a:rPr lang="en-IN" dirty="0" err="1" smtClean="0"/>
              <a:t>Minar</a:t>
            </a:r>
            <a:r>
              <a:rPr lang="en-IN" dirty="0" smtClean="0"/>
              <a:t>, Mysore </a:t>
            </a:r>
            <a:r>
              <a:rPr lang="en-IN" dirty="0" err="1" smtClean="0"/>
              <a:t>Palace,etc</a:t>
            </a:r>
            <a:r>
              <a:rPr lang="en-IN" dirty="0" smtClean="0"/>
              <a:t>.,</a:t>
            </a:r>
            <a:endParaRPr lang="en-IN" dirty="0"/>
          </a:p>
        </p:txBody>
      </p:sp>
    </p:spTree>
    <p:extLst>
      <p:ext uri="{BB962C8B-B14F-4D97-AF65-F5344CB8AC3E}">
        <p14:creationId xmlns:p14="http://schemas.microsoft.com/office/powerpoint/2010/main" val="19433409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IN" dirty="0" smtClean="0"/>
              <a:t>Besides the architectural creation monuments, material </a:t>
            </a:r>
            <a:r>
              <a:rPr lang="en-IN" dirty="0" err="1" smtClean="0"/>
              <a:t>artifacts</a:t>
            </a:r>
            <a:r>
              <a:rPr lang="en-IN" dirty="0" smtClean="0"/>
              <a:t>, the intellectual  achievements, philosophy, treasures of  knowledge, scientific inventions and discoveries are a part of heritage.</a:t>
            </a:r>
          </a:p>
          <a:p>
            <a:r>
              <a:rPr lang="en-IN" dirty="0" smtClean="0"/>
              <a:t> The contributions </a:t>
            </a:r>
            <a:r>
              <a:rPr lang="en-IN" dirty="0" err="1" smtClean="0"/>
              <a:t>of:Baudhayan</a:t>
            </a:r>
            <a:r>
              <a:rPr lang="en-IN" dirty="0" smtClean="0"/>
              <a:t>, </a:t>
            </a:r>
            <a:r>
              <a:rPr lang="en-IN" dirty="0" err="1" smtClean="0"/>
              <a:t>Aryabhatta</a:t>
            </a:r>
            <a:r>
              <a:rPr lang="en-IN" dirty="0" smtClean="0"/>
              <a:t>, </a:t>
            </a:r>
            <a:r>
              <a:rPr lang="en-IN" dirty="0" err="1" smtClean="0"/>
              <a:t>Bhaskaracharya</a:t>
            </a:r>
            <a:r>
              <a:rPr lang="en-IN" dirty="0" smtClean="0"/>
              <a:t> in the field of Mathematics, Astronomy and Astrology; </a:t>
            </a:r>
            <a:r>
              <a:rPr lang="en-IN" dirty="0" err="1" smtClean="0"/>
              <a:t>Kanad</a:t>
            </a:r>
            <a:r>
              <a:rPr lang="en-IN" dirty="0" smtClean="0"/>
              <a:t> and </a:t>
            </a:r>
            <a:r>
              <a:rPr lang="en-IN" dirty="0" err="1" smtClean="0"/>
              <a:t>Varahmihir</a:t>
            </a:r>
            <a:r>
              <a:rPr lang="en-IN" dirty="0" smtClean="0"/>
              <a:t> in the field of Physics; </a:t>
            </a:r>
            <a:r>
              <a:rPr lang="en-IN" dirty="0" err="1" smtClean="0"/>
              <a:t>Nagarjuna</a:t>
            </a:r>
            <a:r>
              <a:rPr lang="en-IN" dirty="0" smtClean="0"/>
              <a:t> in the</a:t>
            </a:r>
          </a:p>
          <a:p>
            <a:pPr marL="0" indent="0">
              <a:buNone/>
            </a:pPr>
            <a:r>
              <a:rPr lang="en-IN" dirty="0" smtClean="0"/>
              <a:t>field of Chemistry, </a:t>
            </a:r>
            <a:r>
              <a:rPr lang="en-IN" dirty="0" err="1" smtClean="0"/>
              <a:t>Susruta</a:t>
            </a:r>
            <a:r>
              <a:rPr lang="en-IN" dirty="0" smtClean="0"/>
              <a:t> and </a:t>
            </a:r>
            <a:r>
              <a:rPr lang="en-IN" dirty="0" err="1" smtClean="0"/>
              <a:t>Charak</a:t>
            </a:r>
            <a:r>
              <a:rPr lang="en-IN" dirty="0" smtClean="0"/>
              <a:t> in the field of Medicines and </a:t>
            </a:r>
            <a:r>
              <a:rPr lang="en-IN" dirty="0" err="1" smtClean="0"/>
              <a:t>Patanjal</a:t>
            </a:r>
            <a:r>
              <a:rPr lang="en-IN" dirty="0" smtClean="0"/>
              <a:t> in the field of Yoga are profound treasures of Indian Cultural heritage.</a:t>
            </a:r>
            <a:endParaRPr lang="en-IN" dirty="0"/>
          </a:p>
        </p:txBody>
      </p:sp>
    </p:spTree>
    <p:extLst>
      <p:ext uri="{BB962C8B-B14F-4D97-AF65-F5344CB8AC3E}">
        <p14:creationId xmlns:p14="http://schemas.microsoft.com/office/powerpoint/2010/main" val="38032944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CHARACTERISTICS OF INDIAN HERITAGE</a:t>
            </a:r>
            <a:endParaRPr lang="en-IN" dirty="0"/>
          </a:p>
        </p:txBody>
      </p:sp>
      <p:sp>
        <p:nvSpPr>
          <p:cNvPr id="3" name="Content Placeholder 2"/>
          <p:cNvSpPr>
            <a:spLocks noGrp="1"/>
          </p:cNvSpPr>
          <p:nvPr>
            <p:ph idx="1"/>
          </p:nvPr>
        </p:nvSpPr>
        <p:spPr/>
        <p:txBody>
          <a:bodyPr>
            <a:normAutofit/>
          </a:bodyPr>
          <a:lstStyle/>
          <a:p>
            <a:pPr algn="just"/>
            <a:r>
              <a:rPr lang="en-IN" dirty="0" smtClean="0">
                <a:solidFill>
                  <a:srgbClr val="FF0000"/>
                </a:solidFill>
              </a:rPr>
              <a:t>Inherited: </a:t>
            </a:r>
          </a:p>
          <a:p>
            <a:pPr algn="just"/>
            <a:r>
              <a:rPr lang="en-IN" dirty="0" smtClean="0"/>
              <a:t>Heritage is the legacy of natural features or cultural attributes in tangible and intangible form inherited from past generations</a:t>
            </a:r>
          </a:p>
          <a:p>
            <a:pPr marL="0" indent="0" algn="just">
              <a:buNone/>
            </a:pPr>
            <a:r>
              <a:rPr lang="en-IN" dirty="0" smtClean="0"/>
              <a:t> specific and typical of a particular place, area, region or country natural and human made</a:t>
            </a:r>
          </a:p>
          <a:p>
            <a:pPr marL="0" indent="0" algn="just">
              <a:buNone/>
            </a:pPr>
            <a:r>
              <a:rPr lang="en-IN" dirty="0" smtClean="0"/>
              <a:t>created or evolved during the course of history.</a:t>
            </a:r>
          </a:p>
          <a:p>
            <a:endParaRPr lang="en-IN" dirty="0"/>
          </a:p>
        </p:txBody>
      </p:sp>
    </p:spTree>
    <p:extLst>
      <p:ext uri="{BB962C8B-B14F-4D97-AF65-F5344CB8AC3E}">
        <p14:creationId xmlns:p14="http://schemas.microsoft.com/office/powerpoint/2010/main" val="11521613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CHARACTERISTICS OF INDIAN CULTURE</a:t>
            </a:r>
            <a:endParaRPr lang="en-IN" dirty="0"/>
          </a:p>
        </p:txBody>
      </p:sp>
      <p:sp>
        <p:nvSpPr>
          <p:cNvPr id="3" name="Content Placeholder 2"/>
          <p:cNvSpPr>
            <a:spLocks noGrp="1"/>
          </p:cNvSpPr>
          <p:nvPr>
            <p:ph idx="1"/>
          </p:nvPr>
        </p:nvSpPr>
        <p:spPr/>
        <p:txBody>
          <a:bodyPr>
            <a:normAutofit lnSpcReduction="10000"/>
          </a:bodyPr>
          <a:lstStyle/>
          <a:p>
            <a:r>
              <a:rPr lang="en-IN" dirty="0" smtClean="0"/>
              <a:t>Continuity and Change</a:t>
            </a:r>
          </a:p>
          <a:p>
            <a:r>
              <a:rPr lang="en-IN" dirty="0" smtClean="0"/>
              <a:t>Variety and Unity</a:t>
            </a:r>
          </a:p>
          <a:p>
            <a:r>
              <a:rPr lang="en-IN" dirty="0" smtClean="0"/>
              <a:t> Culture is cumulative</a:t>
            </a:r>
            <a:endParaRPr lang="en-IN" dirty="0"/>
          </a:p>
          <a:p>
            <a:r>
              <a:rPr lang="en-IN" dirty="0" smtClean="0"/>
              <a:t> Secular Outlook</a:t>
            </a:r>
          </a:p>
          <a:p>
            <a:r>
              <a:rPr lang="en-IN" dirty="0" smtClean="0"/>
              <a:t>Universalism</a:t>
            </a:r>
          </a:p>
          <a:p>
            <a:r>
              <a:rPr lang="en-IN" dirty="0" smtClean="0"/>
              <a:t>Culture is learned and acquired</a:t>
            </a:r>
          </a:p>
          <a:p>
            <a:r>
              <a:rPr lang="en-IN" dirty="0" smtClean="0"/>
              <a:t>Culture is shared by a group of people</a:t>
            </a:r>
          </a:p>
          <a:p>
            <a:r>
              <a:rPr lang="en-IN" smtClean="0"/>
              <a:t> Culture is dynamic</a:t>
            </a:r>
            <a:endParaRPr lang="en-IN" dirty="0" smtClean="0"/>
          </a:p>
          <a:p>
            <a:endParaRPr lang="en-IN" dirty="0"/>
          </a:p>
        </p:txBody>
      </p:sp>
    </p:spTree>
    <p:extLst>
      <p:ext uri="{BB962C8B-B14F-4D97-AF65-F5344CB8AC3E}">
        <p14:creationId xmlns:p14="http://schemas.microsoft.com/office/powerpoint/2010/main" val="7523493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Cultural Heritage</a:t>
            </a:r>
            <a:br>
              <a:rPr lang="en-IN" dirty="0" smtClean="0"/>
            </a:br>
            <a:endParaRPr lang="en-IN" dirty="0"/>
          </a:p>
        </p:txBody>
      </p:sp>
      <p:sp>
        <p:nvSpPr>
          <p:cNvPr id="3" name="Content Placeholder 2"/>
          <p:cNvSpPr>
            <a:spLocks noGrp="1"/>
          </p:cNvSpPr>
          <p:nvPr>
            <p:ph idx="1"/>
          </p:nvPr>
        </p:nvSpPr>
        <p:spPr/>
        <p:txBody>
          <a:bodyPr>
            <a:normAutofit fontScale="92500" lnSpcReduction="20000"/>
          </a:bodyPr>
          <a:lstStyle/>
          <a:p>
            <a:r>
              <a:rPr lang="en-IN" dirty="0" smtClean="0"/>
              <a:t>Cultural Heritage is human centric and evolved through creation, imagination, intelligence, skills, artistic abilities of the people over a long period of time.</a:t>
            </a:r>
          </a:p>
          <a:p>
            <a:r>
              <a:rPr lang="en-IN" dirty="0" smtClean="0"/>
              <a:t>The cumulative result of different practices of both religion and society.</a:t>
            </a:r>
          </a:p>
          <a:p>
            <a:r>
              <a:rPr lang="en-IN" dirty="0"/>
              <a:t>C</a:t>
            </a:r>
            <a:r>
              <a:rPr lang="en-IN" dirty="0" smtClean="0"/>
              <a:t>an be seen in customs, dance, music, loud-habits, living life styles, physical and behavioural patterns. </a:t>
            </a:r>
          </a:p>
          <a:p>
            <a:r>
              <a:rPr lang="en-IN" dirty="0" smtClean="0"/>
              <a:t>undergone a period of transition from ancient, medieval and modern times.</a:t>
            </a:r>
          </a:p>
          <a:p>
            <a:endParaRPr lang="en-IN" dirty="0"/>
          </a:p>
        </p:txBody>
      </p:sp>
    </p:spTree>
    <p:extLst>
      <p:ext uri="{BB962C8B-B14F-4D97-AF65-F5344CB8AC3E}">
        <p14:creationId xmlns:p14="http://schemas.microsoft.com/office/powerpoint/2010/main" val="30073239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800" dirty="0">
                <a:solidFill>
                  <a:srgbClr val="FF0000"/>
                </a:solidFill>
              </a:rPr>
              <a:t>Comparative study of orthodox school of philosophy and heterodox school of philosophy. </a:t>
            </a:r>
          </a:p>
        </p:txBody>
      </p:sp>
      <p:sp>
        <p:nvSpPr>
          <p:cNvPr id="3" name="Content Placeholder 2"/>
          <p:cNvSpPr>
            <a:spLocks noGrp="1"/>
          </p:cNvSpPr>
          <p:nvPr>
            <p:ph idx="1"/>
          </p:nvPr>
        </p:nvSpPr>
        <p:spPr/>
        <p:txBody>
          <a:bodyPr>
            <a:normAutofit fontScale="85000" lnSpcReduction="20000"/>
          </a:bodyPr>
          <a:lstStyle/>
          <a:p>
            <a:pPr algn="just"/>
            <a:r>
              <a:rPr lang="en-IN" dirty="0" smtClean="0"/>
              <a:t>Indian </a:t>
            </a:r>
            <a:r>
              <a:rPr lang="en-IN" dirty="0"/>
              <a:t>Philosophy or Hindu Philosophy is generally classified into 6 orthodox schools (</a:t>
            </a:r>
            <a:r>
              <a:rPr lang="en-IN" dirty="0" err="1"/>
              <a:t>āstika</a:t>
            </a:r>
            <a:r>
              <a:rPr lang="en-IN" dirty="0"/>
              <a:t>) and 3 heterodox (</a:t>
            </a:r>
            <a:r>
              <a:rPr lang="en-IN" dirty="0" err="1"/>
              <a:t>nāstika</a:t>
            </a:r>
            <a:r>
              <a:rPr lang="en-IN" dirty="0"/>
              <a:t>) schools. </a:t>
            </a:r>
            <a:endParaRPr lang="en-IN" dirty="0" smtClean="0"/>
          </a:p>
          <a:p>
            <a:pPr algn="just"/>
            <a:r>
              <a:rPr lang="en-IN" dirty="0" smtClean="0"/>
              <a:t>The </a:t>
            </a:r>
            <a:r>
              <a:rPr lang="en-IN" dirty="0"/>
              <a:t>basic difference between the two branches of Hindu Philosophy schools is said to be based on the recognition of Vedas. </a:t>
            </a:r>
            <a:endParaRPr lang="en-IN" dirty="0" smtClean="0"/>
          </a:p>
          <a:p>
            <a:pPr algn="just"/>
            <a:r>
              <a:rPr lang="en-IN" dirty="0" smtClean="0"/>
              <a:t>Orthodox </a:t>
            </a:r>
            <a:r>
              <a:rPr lang="en-IN" dirty="0"/>
              <a:t>schools recognize the authority of Vedas while heterodox schools don’t believe in the authority of Vedas</a:t>
            </a:r>
            <a:r>
              <a:rPr lang="en-IN" dirty="0" smtClean="0"/>
              <a:t>.</a:t>
            </a:r>
          </a:p>
          <a:p>
            <a:pPr algn="just"/>
            <a:r>
              <a:rPr lang="en-IN" dirty="0" smtClean="0"/>
              <a:t> </a:t>
            </a:r>
            <a:r>
              <a:rPr lang="en-IN" dirty="0"/>
              <a:t>Out of these nine systems eight are atheistic as there is no place for God in them. Only </a:t>
            </a:r>
            <a:r>
              <a:rPr lang="en-IN" dirty="0" err="1"/>
              <a:t>Uttara</a:t>
            </a:r>
            <a:r>
              <a:rPr lang="en-IN" dirty="0"/>
              <a:t> </a:t>
            </a:r>
            <a:r>
              <a:rPr lang="en-IN" dirty="0" err="1"/>
              <a:t>Mimansa</a:t>
            </a:r>
            <a:r>
              <a:rPr lang="en-IN" dirty="0"/>
              <a:t>, which is also called Vedanta, has a place for God in it.</a:t>
            </a:r>
          </a:p>
        </p:txBody>
      </p:sp>
    </p:spTree>
    <p:extLst>
      <p:ext uri="{BB962C8B-B14F-4D97-AF65-F5344CB8AC3E}">
        <p14:creationId xmlns:p14="http://schemas.microsoft.com/office/powerpoint/2010/main" val="1876160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Six Orthodox Schools (Classical Schools) of Indian Philosophy</a:t>
            </a:r>
            <a:br>
              <a:rPr lang="en-IN" dirty="0"/>
            </a:br>
            <a:endParaRPr lang="en-IN" dirty="0"/>
          </a:p>
        </p:txBody>
      </p:sp>
      <p:sp>
        <p:nvSpPr>
          <p:cNvPr id="3" name="Content Placeholder 2"/>
          <p:cNvSpPr>
            <a:spLocks noGrp="1"/>
          </p:cNvSpPr>
          <p:nvPr>
            <p:ph idx="1"/>
          </p:nvPr>
        </p:nvSpPr>
        <p:spPr/>
        <p:txBody>
          <a:bodyPr>
            <a:normAutofit lnSpcReduction="10000"/>
          </a:bodyPr>
          <a:lstStyle/>
          <a:p>
            <a:pPr algn="just"/>
            <a:r>
              <a:rPr lang="en-IN" dirty="0" smtClean="0"/>
              <a:t>The </a:t>
            </a:r>
            <a:r>
              <a:rPr lang="en-IN" dirty="0"/>
              <a:t>6 classical </a:t>
            </a:r>
            <a:r>
              <a:rPr lang="en-IN" dirty="0" smtClean="0"/>
              <a:t>schools </a:t>
            </a:r>
            <a:r>
              <a:rPr lang="en-IN" dirty="0"/>
              <a:t>are </a:t>
            </a:r>
            <a:r>
              <a:rPr lang="en-IN" dirty="0" err="1"/>
              <a:t>Sankhya</a:t>
            </a:r>
            <a:r>
              <a:rPr lang="en-IN" dirty="0"/>
              <a:t>, Yoga, </a:t>
            </a:r>
            <a:r>
              <a:rPr lang="en-IN" dirty="0" err="1"/>
              <a:t>Nyaya</a:t>
            </a:r>
            <a:r>
              <a:rPr lang="en-IN" dirty="0"/>
              <a:t>, </a:t>
            </a:r>
            <a:r>
              <a:rPr lang="en-IN" dirty="0" err="1"/>
              <a:t>Vaisheshik</a:t>
            </a:r>
            <a:r>
              <a:rPr lang="en-IN" dirty="0"/>
              <a:t>, </a:t>
            </a:r>
            <a:r>
              <a:rPr lang="en-IN" dirty="0" err="1"/>
              <a:t>Purva</a:t>
            </a:r>
            <a:r>
              <a:rPr lang="en-IN" dirty="0"/>
              <a:t> </a:t>
            </a:r>
            <a:r>
              <a:rPr lang="en-IN" dirty="0" err="1"/>
              <a:t>Mimansa</a:t>
            </a:r>
            <a:r>
              <a:rPr lang="en-IN" dirty="0"/>
              <a:t> and Uttar </a:t>
            </a:r>
            <a:r>
              <a:rPr lang="en-IN" dirty="0" err="1"/>
              <a:t>Mimansa</a:t>
            </a:r>
            <a:r>
              <a:rPr lang="en-IN" dirty="0"/>
              <a:t> (Vedanta). </a:t>
            </a:r>
            <a:endParaRPr lang="en-IN" dirty="0" smtClean="0"/>
          </a:p>
          <a:p>
            <a:pPr algn="just"/>
            <a:r>
              <a:rPr lang="en-IN" dirty="0"/>
              <a:t>A</a:t>
            </a:r>
            <a:r>
              <a:rPr lang="en-IN" dirty="0" smtClean="0"/>
              <a:t>ll </a:t>
            </a:r>
            <a:r>
              <a:rPr lang="en-IN" dirty="0"/>
              <a:t>Indian schools of thought accepted the theory of karma and rebirth, and the ideal of moksha is conceived as liberation from the cycle of births and deaths</a:t>
            </a:r>
            <a:r>
              <a:rPr lang="en-IN" dirty="0" smtClean="0"/>
              <a:t>.</a:t>
            </a:r>
          </a:p>
          <a:p>
            <a:pPr algn="just"/>
            <a:r>
              <a:rPr lang="en-IN" dirty="0" smtClean="0"/>
              <a:t> </a:t>
            </a:r>
            <a:r>
              <a:rPr lang="en-IN" dirty="0"/>
              <a:t>Moksha/liberation is considered as the highest goal of human struggle.</a:t>
            </a:r>
          </a:p>
        </p:txBody>
      </p:sp>
    </p:spTree>
    <p:extLst>
      <p:ext uri="{BB962C8B-B14F-4D97-AF65-F5344CB8AC3E}">
        <p14:creationId xmlns:p14="http://schemas.microsoft.com/office/powerpoint/2010/main" val="31624446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a:t>Sankhya</a:t>
            </a:r>
            <a:r>
              <a:rPr lang="en-IN" dirty="0"/>
              <a:t> Philosophy</a:t>
            </a:r>
          </a:p>
        </p:txBody>
      </p:sp>
      <p:sp>
        <p:nvSpPr>
          <p:cNvPr id="3" name="Content Placeholder 2"/>
          <p:cNvSpPr>
            <a:spLocks noGrp="1"/>
          </p:cNvSpPr>
          <p:nvPr>
            <p:ph idx="1"/>
          </p:nvPr>
        </p:nvSpPr>
        <p:spPr/>
        <p:txBody>
          <a:bodyPr>
            <a:normAutofit lnSpcReduction="10000"/>
          </a:bodyPr>
          <a:lstStyle/>
          <a:p>
            <a:pPr algn="just"/>
            <a:r>
              <a:rPr lang="en-IN" dirty="0" err="1"/>
              <a:t>Sankhya</a:t>
            </a:r>
            <a:r>
              <a:rPr lang="en-IN" dirty="0"/>
              <a:t> </a:t>
            </a:r>
            <a:r>
              <a:rPr lang="en-IN" dirty="0" smtClean="0"/>
              <a:t>put </a:t>
            </a:r>
            <a:r>
              <a:rPr lang="en-IN" dirty="0"/>
              <a:t>forward by </a:t>
            </a:r>
            <a:r>
              <a:rPr lang="en-IN" dirty="0" err="1"/>
              <a:t>Kapila</a:t>
            </a:r>
            <a:r>
              <a:rPr lang="en-IN" dirty="0"/>
              <a:t>. </a:t>
            </a:r>
            <a:endParaRPr lang="en-IN" dirty="0" smtClean="0"/>
          </a:p>
          <a:p>
            <a:pPr algn="just"/>
            <a:r>
              <a:rPr lang="en-IN" dirty="0" err="1" smtClean="0"/>
              <a:t>Sankhya</a:t>
            </a:r>
            <a:r>
              <a:rPr lang="en-IN" dirty="0" smtClean="0"/>
              <a:t> </a:t>
            </a:r>
            <a:r>
              <a:rPr lang="en-IN" dirty="0"/>
              <a:t>Philosophy is dualistic and not monistic because it has two </a:t>
            </a:r>
            <a:r>
              <a:rPr lang="en-IN" dirty="0" err="1"/>
              <a:t>entities,purush</a:t>
            </a:r>
            <a:r>
              <a:rPr lang="en-IN" dirty="0"/>
              <a:t> (spirit) and </a:t>
            </a:r>
            <a:r>
              <a:rPr lang="en-IN" dirty="0" err="1"/>
              <a:t>prakriti</a:t>
            </a:r>
            <a:r>
              <a:rPr lang="en-IN" dirty="0"/>
              <a:t> (nature) in it. </a:t>
            </a:r>
            <a:endParaRPr lang="en-IN" dirty="0" smtClean="0"/>
          </a:p>
          <a:p>
            <a:pPr algn="just"/>
            <a:r>
              <a:rPr lang="en-IN" dirty="0" err="1" smtClean="0"/>
              <a:t>Samkhya</a:t>
            </a:r>
            <a:r>
              <a:rPr lang="en-IN" dirty="0" smtClean="0"/>
              <a:t> </a:t>
            </a:r>
            <a:r>
              <a:rPr lang="en-IN" dirty="0"/>
              <a:t>emphasizes the attainment of knowledge of self by means of concentration and meditation. </a:t>
            </a:r>
            <a:endParaRPr lang="en-IN" dirty="0" smtClean="0"/>
          </a:p>
          <a:p>
            <a:pPr algn="just"/>
            <a:r>
              <a:rPr lang="en-IN" dirty="0"/>
              <a:t>I</a:t>
            </a:r>
            <a:r>
              <a:rPr lang="en-IN" dirty="0" smtClean="0"/>
              <a:t>t </a:t>
            </a:r>
            <a:r>
              <a:rPr lang="en-IN" dirty="0"/>
              <a:t>is the self-knowledge that leads to liberation and not any exterior influence or agent.</a:t>
            </a:r>
          </a:p>
        </p:txBody>
      </p:sp>
    </p:spTree>
    <p:extLst>
      <p:ext uri="{BB962C8B-B14F-4D97-AF65-F5344CB8AC3E}">
        <p14:creationId xmlns:p14="http://schemas.microsoft.com/office/powerpoint/2010/main" val="19993103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fontScale="92500" lnSpcReduction="20000"/>
          </a:bodyPr>
          <a:lstStyle/>
          <a:p>
            <a:pPr algn="just"/>
            <a:r>
              <a:rPr lang="en-IN" dirty="0" err="1"/>
              <a:t>Samkhya</a:t>
            </a:r>
            <a:r>
              <a:rPr lang="en-IN" dirty="0"/>
              <a:t> forms the philosophical basis for Yoga. In </a:t>
            </a:r>
            <a:r>
              <a:rPr lang="en-IN" dirty="0" err="1"/>
              <a:t>Samkhya</a:t>
            </a:r>
            <a:r>
              <a:rPr lang="en-IN" dirty="0"/>
              <a:t>, the necessity of God is not felt for epistemological clarity about the interrelationship between higher Self, individual self, and the universe around us</a:t>
            </a:r>
            <a:r>
              <a:rPr lang="en-IN" dirty="0" smtClean="0"/>
              <a:t>.</a:t>
            </a:r>
          </a:p>
          <a:p>
            <a:pPr algn="just"/>
            <a:r>
              <a:rPr lang="en-IN" b="1" dirty="0" err="1"/>
              <a:t>Purush</a:t>
            </a:r>
            <a:r>
              <a:rPr lang="en-IN" b="1" dirty="0"/>
              <a:t> </a:t>
            </a:r>
            <a:r>
              <a:rPr lang="en-IN" b="1" dirty="0" err="1"/>
              <a:t>vs</a:t>
            </a:r>
            <a:r>
              <a:rPr lang="en-IN" b="1" dirty="0"/>
              <a:t> </a:t>
            </a:r>
            <a:r>
              <a:rPr lang="en-IN" b="1" dirty="0" err="1"/>
              <a:t>Prakriti</a:t>
            </a:r>
            <a:r>
              <a:rPr lang="en-IN" dirty="0"/>
              <a:t>: In the beginning the philosophy was materialistic as it talked only about </a:t>
            </a:r>
            <a:r>
              <a:rPr lang="en-IN" dirty="0" err="1"/>
              <a:t>Prakrithi</a:t>
            </a:r>
            <a:r>
              <a:rPr lang="en-IN" dirty="0"/>
              <a:t>, but later the element of </a:t>
            </a:r>
            <a:r>
              <a:rPr lang="en-IN" dirty="0" err="1"/>
              <a:t>purush</a:t>
            </a:r>
            <a:r>
              <a:rPr lang="en-IN" dirty="0"/>
              <a:t> was also added to it. </a:t>
            </a:r>
            <a:endParaRPr lang="en-IN" dirty="0" smtClean="0"/>
          </a:p>
          <a:p>
            <a:pPr algn="just"/>
            <a:r>
              <a:rPr lang="en-IN" dirty="0" err="1" smtClean="0"/>
              <a:t>Purusha</a:t>
            </a:r>
            <a:r>
              <a:rPr lang="en-IN" dirty="0" smtClean="0"/>
              <a:t> </a:t>
            </a:r>
            <a:r>
              <a:rPr lang="en-IN" dirty="0"/>
              <a:t>is posited as the only sentient being, ever existent, and immaterial, </a:t>
            </a:r>
            <a:r>
              <a:rPr lang="en-IN" dirty="0" err="1"/>
              <a:t>Prakriti</a:t>
            </a:r>
            <a:r>
              <a:rPr lang="en-IN" dirty="0"/>
              <a:t> is said to be the material basis of this universe, composed of three basic elements (</a:t>
            </a:r>
            <a:r>
              <a:rPr lang="en-IN" dirty="0" err="1"/>
              <a:t>Gunas</a:t>
            </a:r>
            <a:r>
              <a:rPr lang="en-IN" dirty="0"/>
              <a:t>) – namely </a:t>
            </a:r>
            <a:r>
              <a:rPr lang="en-IN" dirty="0" err="1"/>
              <a:t>Tamas</a:t>
            </a:r>
            <a:r>
              <a:rPr lang="en-IN" dirty="0"/>
              <a:t>, Rajas, and </a:t>
            </a:r>
            <a:r>
              <a:rPr lang="en-IN" dirty="0" err="1"/>
              <a:t>Sattva</a:t>
            </a:r>
            <a:r>
              <a:rPr lang="en-IN" dirty="0"/>
              <a:t>.</a:t>
            </a:r>
          </a:p>
        </p:txBody>
      </p:sp>
    </p:spTree>
    <p:extLst>
      <p:ext uri="{BB962C8B-B14F-4D97-AF65-F5344CB8AC3E}">
        <p14:creationId xmlns:p14="http://schemas.microsoft.com/office/powerpoint/2010/main" val="520138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IN" dirty="0" smtClean="0"/>
              <a:t> </a:t>
            </a:r>
          </a:p>
          <a:p>
            <a:pPr algn="just"/>
            <a:r>
              <a:rPr lang="en-IN" dirty="0" smtClean="0"/>
              <a:t>Indian thought has been concerned with various philosophical problems,  likes nature of the world (cosmology), the nature of reality (metaphysics), logic, the nature of knowledge (epistemology), ethics, and the philosophy of religion.</a:t>
            </a:r>
          </a:p>
          <a:p>
            <a:endParaRPr lang="en-IN" dirty="0" smtClean="0"/>
          </a:p>
          <a:p>
            <a:endParaRPr lang="en-IN" dirty="0"/>
          </a:p>
        </p:txBody>
      </p:sp>
    </p:spTree>
    <p:extLst>
      <p:ext uri="{BB962C8B-B14F-4D97-AF65-F5344CB8AC3E}">
        <p14:creationId xmlns:p14="http://schemas.microsoft.com/office/powerpoint/2010/main" val="21195705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Yoga Philosophy</a:t>
            </a:r>
            <a:br>
              <a:rPr lang="en-IN" dirty="0"/>
            </a:br>
            <a:endParaRPr lang="en-IN" dirty="0"/>
          </a:p>
        </p:txBody>
      </p:sp>
      <p:sp>
        <p:nvSpPr>
          <p:cNvPr id="3" name="Content Placeholder 2"/>
          <p:cNvSpPr>
            <a:spLocks noGrp="1"/>
          </p:cNvSpPr>
          <p:nvPr>
            <p:ph idx="1"/>
          </p:nvPr>
        </p:nvSpPr>
        <p:spPr/>
        <p:txBody>
          <a:bodyPr>
            <a:normAutofit fontScale="85000" lnSpcReduction="10000"/>
          </a:bodyPr>
          <a:lstStyle/>
          <a:p>
            <a:r>
              <a:rPr lang="en-IN" dirty="0"/>
              <a:t>Yoga presents a method of physical and mental discipline. </a:t>
            </a:r>
            <a:endParaRPr lang="en-IN" dirty="0" smtClean="0"/>
          </a:p>
          <a:p>
            <a:r>
              <a:rPr lang="en-IN" dirty="0" smtClean="0"/>
              <a:t>a </a:t>
            </a:r>
            <a:r>
              <a:rPr lang="en-IN" dirty="0"/>
              <a:t>practical path for the realization of the self whereas the </a:t>
            </a:r>
            <a:r>
              <a:rPr lang="en-IN" dirty="0" err="1"/>
              <a:t>Samkhya</a:t>
            </a:r>
            <a:r>
              <a:rPr lang="en-IN" dirty="0"/>
              <a:t> emphasizes the attainment of knowledge of self by means of concentration and meditation. </a:t>
            </a:r>
            <a:endParaRPr lang="en-IN" dirty="0" smtClean="0"/>
          </a:p>
          <a:p>
            <a:r>
              <a:rPr lang="en-IN" dirty="0" smtClean="0"/>
              <a:t>Releasing </a:t>
            </a:r>
            <a:r>
              <a:rPr lang="en-IN" dirty="0" err="1"/>
              <a:t>Purush</a:t>
            </a:r>
            <a:r>
              <a:rPr lang="en-IN" dirty="0"/>
              <a:t> from </a:t>
            </a:r>
            <a:r>
              <a:rPr lang="en-IN" dirty="0" err="1"/>
              <a:t>Parkriti</a:t>
            </a:r>
            <a:r>
              <a:rPr lang="en-IN" dirty="0"/>
              <a:t> by means of physical and mental discipline is the concept behind Yoga.</a:t>
            </a:r>
          </a:p>
          <a:p>
            <a:r>
              <a:rPr lang="en-IN" dirty="0"/>
              <a:t>Founder of Yoga is </a:t>
            </a:r>
            <a:r>
              <a:rPr lang="en-IN" dirty="0" err="1"/>
              <a:t>Pathanjai</a:t>
            </a:r>
            <a:r>
              <a:rPr lang="en-IN" dirty="0"/>
              <a:t>. Yoga does not require belief in God, although such a belief is accepted as help in initial stage of mental concentration and control of </a:t>
            </a:r>
            <a:r>
              <a:rPr lang="en-IN" dirty="0" smtClean="0"/>
              <a:t>mind.</a:t>
            </a:r>
            <a:endParaRPr lang="en-IN" dirty="0"/>
          </a:p>
        </p:txBody>
      </p:sp>
    </p:spTree>
    <p:extLst>
      <p:ext uri="{BB962C8B-B14F-4D97-AF65-F5344CB8AC3E}">
        <p14:creationId xmlns:p14="http://schemas.microsoft.com/office/powerpoint/2010/main" val="36881434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a:t>Nyaya</a:t>
            </a:r>
            <a:r>
              <a:rPr lang="en-IN" dirty="0"/>
              <a:t> Philosophy</a:t>
            </a:r>
          </a:p>
        </p:txBody>
      </p:sp>
      <p:sp>
        <p:nvSpPr>
          <p:cNvPr id="3" name="Content Placeholder 2"/>
          <p:cNvSpPr>
            <a:spLocks noGrp="1"/>
          </p:cNvSpPr>
          <p:nvPr>
            <p:ph idx="1"/>
          </p:nvPr>
        </p:nvSpPr>
        <p:spPr/>
        <p:txBody>
          <a:bodyPr/>
          <a:lstStyle/>
          <a:p>
            <a:pPr algn="just"/>
            <a:r>
              <a:rPr lang="en-IN" dirty="0" err="1"/>
              <a:t>Nyaya</a:t>
            </a:r>
            <a:r>
              <a:rPr lang="en-IN" dirty="0"/>
              <a:t> Philosophy states that nothing is acceptable unless it is in accordance with reason and experience (scientific approach). </a:t>
            </a:r>
            <a:endParaRPr lang="en-IN" dirty="0" smtClean="0"/>
          </a:p>
          <a:p>
            <a:pPr algn="just"/>
            <a:r>
              <a:rPr lang="en-IN" dirty="0" smtClean="0"/>
              <a:t>Founder </a:t>
            </a:r>
            <a:r>
              <a:rPr lang="en-IN" dirty="0"/>
              <a:t>of this philosophy is </a:t>
            </a:r>
            <a:r>
              <a:rPr lang="en-IN" dirty="0" err="1"/>
              <a:t>Gautam</a:t>
            </a:r>
            <a:r>
              <a:rPr lang="en-IN" dirty="0"/>
              <a:t> and the principles are mentioned in </a:t>
            </a:r>
            <a:r>
              <a:rPr lang="en-IN" dirty="0" err="1"/>
              <a:t>Nyaya</a:t>
            </a:r>
            <a:r>
              <a:rPr lang="en-IN" dirty="0"/>
              <a:t> Sutras. </a:t>
            </a:r>
            <a:endParaRPr lang="en-IN" dirty="0" smtClean="0"/>
          </a:p>
          <a:p>
            <a:pPr algn="just"/>
            <a:r>
              <a:rPr lang="en-IN" dirty="0" err="1" smtClean="0"/>
              <a:t>Nyaya</a:t>
            </a:r>
            <a:r>
              <a:rPr lang="en-IN" dirty="0" smtClean="0"/>
              <a:t> </a:t>
            </a:r>
            <a:r>
              <a:rPr lang="en-IN" dirty="0"/>
              <a:t>says that the world is real and the philosophy does not follow a monist view.</a:t>
            </a:r>
          </a:p>
        </p:txBody>
      </p:sp>
    </p:spTree>
    <p:extLst>
      <p:ext uri="{BB962C8B-B14F-4D97-AF65-F5344CB8AC3E}">
        <p14:creationId xmlns:p14="http://schemas.microsoft.com/office/powerpoint/2010/main" val="20079102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lnSpcReduction="10000"/>
          </a:bodyPr>
          <a:lstStyle/>
          <a:p>
            <a:r>
              <a:rPr lang="en-IN" dirty="0" err="1"/>
              <a:t>Nyaya</a:t>
            </a:r>
            <a:r>
              <a:rPr lang="en-IN" dirty="0"/>
              <a:t> philosophy relies on several </a:t>
            </a:r>
            <a:r>
              <a:rPr lang="en-IN" dirty="0" err="1"/>
              <a:t>pramanas</a:t>
            </a:r>
            <a:r>
              <a:rPr lang="en-IN" dirty="0"/>
              <a:t> i.e. means of obtaining true knowledge as its epistemology. </a:t>
            </a:r>
            <a:endParaRPr lang="en-IN" dirty="0" smtClean="0"/>
          </a:p>
          <a:p>
            <a:r>
              <a:rPr lang="en-IN" dirty="0" smtClean="0"/>
              <a:t>According </a:t>
            </a:r>
            <a:r>
              <a:rPr lang="en-IN" dirty="0"/>
              <a:t>to it, the </a:t>
            </a:r>
            <a:r>
              <a:rPr lang="en-IN" dirty="0" err="1"/>
              <a:t>pradhan</a:t>
            </a:r>
            <a:r>
              <a:rPr lang="en-IN" dirty="0"/>
              <a:t> </a:t>
            </a:r>
            <a:r>
              <a:rPr lang="en-IN" dirty="0" err="1"/>
              <a:t>pramana</a:t>
            </a:r>
            <a:r>
              <a:rPr lang="en-IN" dirty="0"/>
              <a:t> or principal means of obtaining knowledge </a:t>
            </a:r>
            <a:r>
              <a:rPr lang="en-IN" dirty="0" smtClean="0"/>
              <a:t>is </a:t>
            </a:r>
            <a:r>
              <a:rPr lang="en-IN" dirty="0" err="1" smtClean="0"/>
              <a:t>pratyaksha</a:t>
            </a:r>
            <a:r>
              <a:rPr lang="en-IN" dirty="0" smtClean="0"/>
              <a:t> </a:t>
            </a:r>
            <a:r>
              <a:rPr lang="en-IN" dirty="0" err="1"/>
              <a:t>pramana</a:t>
            </a:r>
            <a:r>
              <a:rPr lang="en-IN" dirty="0"/>
              <a:t> i.e. the knowledge obtained through the 5 senses. </a:t>
            </a:r>
            <a:endParaRPr lang="en-IN" dirty="0" smtClean="0"/>
          </a:p>
          <a:p>
            <a:r>
              <a:rPr lang="en-IN" dirty="0" smtClean="0"/>
              <a:t>There </a:t>
            </a:r>
            <a:r>
              <a:rPr lang="en-IN" dirty="0"/>
              <a:t>are also other </a:t>
            </a:r>
            <a:r>
              <a:rPr lang="en-IN" dirty="0" err="1"/>
              <a:t>pramanas</a:t>
            </a:r>
            <a:r>
              <a:rPr lang="en-IN" dirty="0"/>
              <a:t> like </a:t>
            </a:r>
            <a:r>
              <a:rPr lang="en-IN" dirty="0" err="1"/>
              <a:t>anumana</a:t>
            </a:r>
            <a:r>
              <a:rPr lang="en-IN" dirty="0"/>
              <a:t> (inference, through which we can obtain true knowledge) and </a:t>
            </a:r>
            <a:r>
              <a:rPr lang="en-IN" dirty="0" err="1"/>
              <a:t>shabda</a:t>
            </a:r>
            <a:r>
              <a:rPr lang="en-IN" dirty="0"/>
              <a:t> </a:t>
            </a:r>
            <a:r>
              <a:rPr lang="en-IN" dirty="0" err="1"/>
              <a:t>pramana</a:t>
            </a:r>
            <a:r>
              <a:rPr lang="en-IN" dirty="0"/>
              <a:t> (a statement of an expert).</a:t>
            </a:r>
          </a:p>
        </p:txBody>
      </p:sp>
    </p:spTree>
    <p:extLst>
      <p:ext uri="{BB962C8B-B14F-4D97-AF65-F5344CB8AC3E}">
        <p14:creationId xmlns:p14="http://schemas.microsoft.com/office/powerpoint/2010/main" val="1483219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err="1"/>
              <a:t>Vaisheshik</a:t>
            </a:r>
            <a:r>
              <a:rPr lang="en-IN" dirty="0"/>
              <a:t> Philosophy</a:t>
            </a:r>
            <a:br>
              <a:rPr lang="en-IN" dirty="0"/>
            </a:br>
            <a:endParaRPr lang="en-IN" dirty="0"/>
          </a:p>
        </p:txBody>
      </p:sp>
      <p:sp>
        <p:nvSpPr>
          <p:cNvPr id="3" name="Content Placeholder 2"/>
          <p:cNvSpPr>
            <a:spLocks noGrp="1"/>
          </p:cNvSpPr>
          <p:nvPr>
            <p:ph idx="1"/>
          </p:nvPr>
        </p:nvSpPr>
        <p:spPr/>
        <p:txBody>
          <a:bodyPr>
            <a:normAutofit fontScale="92500" lnSpcReduction="20000"/>
          </a:bodyPr>
          <a:lstStyle/>
          <a:p>
            <a:r>
              <a:rPr lang="en-IN" dirty="0" smtClean="0"/>
              <a:t>The </a:t>
            </a:r>
            <a:r>
              <a:rPr lang="en-IN" dirty="0"/>
              <a:t>classical Indian philosophy </a:t>
            </a:r>
            <a:r>
              <a:rPr lang="en-IN" dirty="0" err="1"/>
              <a:t>Vaisheshik</a:t>
            </a:r>
            <a:r>
              <a:rPr lang="en-IN" dirty="0"/>
              <a:t>, was the physics of ancient times. It propounded the atomic theory of its founder </a:t>
            </a:r>
            <a:r>
              <a:rPr lang="en-IN" dirty="0">
                <a:solidFill>
                  <a:srgbClr val="C00000"/>
                </a:solidFill>
              </a:rPr>
              <a:t>Kannada. </a:t>
            </a:r>
            <a:endParaRPr lang="en-IN" dirty="0" smtClean="0">
              <a:solidFill>
                <a:srgbClr val="C00000"/>
              </a:solidFill>
            </a:endParaRPr>
          </a:p>
          <a:p>
            <a:r>
              <a:rPr lang="en-IN" dirty="0" smtClean="0"/>
              <a:t>At </a:t>
            </a:r>
            <a:r>
              <a:rPr lang="en-IN" dirty="0"/>
              <a:t>one time </a:t>
            </a:r>
            <a:r>
              <a:rPr lang="en-IN" dirty="0" err="1"/>
              <a:t>Vaisheshik</a:t>
            </a:r>
            <a:r>
              <a:rPr lang="en-IN" dirty="0"/>
              <a:t> was regarded as part of the </a:t>
            </a:r>
            <a:r>
              <a:rPr lang="en-IN" dirty="0" err="1"/>
              <a:t>Nyaya</a:t>
            </a:r>
            <a:r>
              <a:rPr lang="en-IN" dirty="0"/>
              <a:t> philosophy, since physics is part of science. </a:t>
            </a:r>
            <a:endParaRPr lang="en-IN" dirty="0" smtClean="0"/>
          </a:p>
          <a:p>
            <a:r>
              <a:rPr lang="en-IN" dirty="0" smtClean="0"/>
              <a:t>But </a:t>
            </a:r>
            <a:r>
              <a:rPr lang="en-IN" dirty="0"/>
              <a:t>since physics is the most fundamental of all sciences, </a:t>
            </a:r>
            <a:r>
              <a:rPr lang="en-IN" dirty="0" err="1"/>
              <a:t>Vaisheshik</a:t>
            </a:r>
            <a:r>
              <a:rPr lang="en-IN" dirty="0"/>
              <a:t> was later separated from </a:t>
            </a:r>
            <a:r>
              <a:rPr lang="en-IN" dirty="0" err="1"/>
              <a:t>Nyaya</a:t>
            </a:r>
            <a:r>
              <a:rPr lang="en-IN" dirty="0"/>
              <a:t> and put forth as a separate philosophy. </a:t>
            </a:r>
            <a:endParaRPr lang="en-IN" dirty="0" smtClean="0"/>
          </a:p>
          <a:p>
            <a:r>
              <a:rPr lang="en-IN" dirty="0" smtClean="0"/>
              <a:t>To </a:t>
            </a:r>
            <a:r>
              <a:rPr lang="en-IN" dirty="0"/>
              <a:t>make it short, </a:t>
            </a:r>
            <a:r>
              <a:rPr lang="en-IN" dirty="0" err="1"/>
              <a:t>Vaisheshik</a:t>
            </a:r>
            <a:r>
              <a:rPr lang="en-IN" dirty="0"/>
              <a:t> is a realistic and objective philosophy of universe.</a:t>
            </a:r>
          </a:p>
        </p:txBody>
      </p:sp>
    </p:spTree>
    <p:extLst>
      <p:ext uri="{BB962C8B-B14F-4D97-AF65-F5344CB8AC3E}">
        <p14:creationId xmlns:p14="http://schemas.microsoft.com/office/powerpoint/2010/main" val="31483156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err="1"/>
              <a:t>Purva</a:t>
            </a:r>
            <a:r>
              <a:rPr lang="en-IN" dirty="0"/>
              <a:t> </a:t>
            </a:r>
            <a:r>
              <a:rPr lang="en-IN" dirty="0" err="1"/>
              <a:t>mimansa</a:t>
            </a:r>
            <a:r>
              <a:rPr lang="en-IN" dirty="0"/>
              <a:t> (</a:t>
            </a:r>
            <a:r>
              <a:rPr lang="en-IN" dirty="0" err="1"/>
              <a:t>mimansa</a:t>
            </a:r>
            <a:r>
              <a:rPr lang="en-IN" dirty="0"/>
              <a:t>)</a:t>
            </a:r>
            <a:br>
              <a:rPr lang="en-IN" dirty="0"/>
            </a:b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The </a:t>
            </a:r>
            <a:r>
              <a:rPr lang="en-IN" dirty="0"/>
              <a:t>word </a:t>
            </a:r>
            <a:r>
              <a:rPr lang="en-IN" dirty="0" err="1"/>
              <a:t>Mimamsa</a:t>
            </a:r>
            <a:r>
              <a:rPr lang="en-IN" dirty="0"/>
              <a:t> means to </a:t>
            </a:r>
            <a:r>
              <a:rPr lang="en-IN" dirty="0" err="1"/>
              <a:t>analyze</a:t>
            </a:r>
            <a:r>
              <a:rPr lang="en-IN" dirty="0"/>
              <a:t> and understand thoroughly.  </a:t>
            </a:r>
            <a:r>
              <a:rPr lang="en-IN" dirty="0" err="1"/>
              <a:t>Purva</a:t>
            </a:r>
            <a:r>
              <a:rPr lang="en-IN" dirty="0"/>
              <a:t> </a:t>
            </a:r>
            <a:r>
              <a:rPr lang="en-IN" dirty="0" err="1"/>
              <a:t>Mimamsa</a:t>
            </a:r>
            <a:r>
              <a:rPr lang="en-IN" dirty="0"/>
              <a:t> examines the teachings of the Veda in the light of karma-</a:t>
            </a:r>
            <a:r>
              <a:rPr lang="en-IN" dirty="0" err="1"/>
              <a:t>kanda</a:t>
            </a:r>
            <a:r>
              <a:rPr lang="en-IN" dirty="0"/>
              <a:t> rituals, </a:t>
            </a:r>
            <a:r>
              <a:rPr lang="en-IN" dirty="0" err="1"/>
              <a:t>ie</a:t>
            </a:r>
            <a:r>
              <a:rPr lang="en-IN" dirty="0"/>
              <a:t> karma-</a:t>
            </a:r>
            <a:r>
              <a:rPr lang="en-IN" dirty="0" err="1"/>
              <a:t>mimamsa</a:t>
            </a:r>
            <a:r>
              <a:rPr lang="en-IN" dirty="0"/>
              <a:t> system is called </a:t>
            </a:r>
            <a:r>
              <a:rPr lang="en-IN" dirty="0" err="1"/>
              <a:t>purva-mimamsa</a:t>
            </a:r>
            <a:r>
              <a:rPr lang="en-IN" dirty="0"/>
              <a:t>. </a:t>
            </a:r>
            <a:endParaRPr lang="en-IN" dirty="0" smtClean="0"/>
          </a:p>
          <a:p>
            <a:r>
              <a:rPr lang="en-IN" dirty="0" err="1" smtClean="0"/>
              <a:t>Purva</a:t>
            </a:r>
            <a:r>
              <a:rPr lang="en-IN" dirty="0" smtClean="0"/>
              <a:t> </a:t>
            </a:r>
            <a:r>
              <a:rPr lang="en-IN" dirty="0" err="1"/>
              <a:t>mimansa</a:t>
            </a:r>
            <a:r>
              <a:rPr lang="en-IN" dirty="0"/>
              <a:t> (or briefly </a:t>
            </a:r>
            <a:r>
              <a:rPr lang="en-IN" dirty="0" err="1"/>
              <a:t>mimansa</a:t>
            </a:r>
            <a:r>
              <a:rPr lang="en-IN" dirty="0"/>
              <a:t>) lays emphasis on the performance of the </a:t>
            </a:r>
            <a:r>
              <a:rPr lang="en-IN" dirty="0" err="1"/>
              <a:t>yagya</a:t>
            </a:r>
            <a:r>
              <a:rPr lang="en-IN" dirty="0"/>
              <a:t> for attaining various spiritual and worldly benefits.  Hence this philosophy relies on the </a:t>
            </a:r>
            <a:r>
              <a:rPr lang="en-IN" dirty="0" err="1"/>
              <a:t>Brahmana</a:t>
            </a:r>
            <a:r>
              <a:rPr lang="en-IN" dirty="0"/>
              <a:t> (and </a:t>
            </a:r>
            <a:r>
              <a:rPr lang="en-IN" dirty="0" err="1"/>
              <a:t>samhita</a:t>
            </a:r>
            <a:r>
              <a:rPr lang="en-IN" dirty="0"/>
              <a:t>) part of the Vedas.</a:t>
            </a:r>
          </a:p>
        </p:txBody>
      </p:sp>
    </p:spTree>
    <p:extLst>
      <p:ext uri="{BB962C8B-B14F-4D97-AF65-F5344CB8AC3E}">
        <p14:creationId xmlns:p14="http://schemas.microsoft.com/office/powerpoint/2010/main" val="11207199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err="1"/>
              <a:t>Uttara</a:t>
            </a:r>
            <a:r>
              <a:rPr lang="en-IN" dirty="0"/>
              <a:t> </a:t>
            </a:r>
            <a:r>
              <a:rPr lang="en-IN" dirty="0" err="1"/>
              <a:t>Mimamsa</a:t>
            </a:r>
            <a:r>
              <a:rPr lang="en-IN" dirty="0"/>
              <a:t> (</a:t>
            </a:r>
            <a:r>
              <a:rPr lang="en-IN" dirty="0" err="1"/>
              <a:t>Vedanda</a:t>
            </a:r>
            <a:r>
              <a:rPr lang="en-IN" dirty="0"/>
              <a:t>)</a:t>
            </a:r>
            <a:br>
              <a:rPr lang="en-IN" dirty="0"/>
            </a:br>
            <a:endParaRPr lang="en-IN" dirty="0"/>
          </a:p>
        </p:txBody>
      </p:sp>
      <p:sp>
        <p:nvSpPr>
          <p:cNvPr id="3" name="Content Placeholder 2"/>
          <p:cNvSpPr>
            <a:spLocks noGrp="1"/>
          </p:cNvSpPr>
          <p:nvPr>
            <p:ph idx="1"/>
          </p:nvPr>
        </p:nvSpPr>
        <p:spPr/>
        <p:txBody>
          <a:bodyPr>
            <a:normAutofit fontScale="85000" lnSpcReduction="20000"/>
          </a:bodyPr>
          <a:lstStyle/>
          <a:p>
            <a:r>
              <a:rPr lang="en-IN" dirty="0" smtClean="0"/>
              <a:t>Vedanta </a:t>
            </a:r>
            <a:r>
              <a:rPr lang="en-IN" dirty="0"/>
              <a:t>says that the world is unreal, Maya. </a:t>
            </a:r>
            <a:endParaRPr lang="en-IN" dirty="0" smtClean="0"/>
          </a:p>
          <a:p>
            <a:r>
              <a:rPr lang="en-IN" dirty="0" smtClean="0"/>
              <a:t>Vedanta </a:t>
            </a:r>
            <a:r>
              <a:rPr lang="en-IN" dirty="0"/>
              <a:t>is monistic, </a:t>
            </a:r>
            <a:r>
              <a:rPr lang="en-IN" dirty="0" smtClean="0"/>
              <a:t>it </a:t>
            </a:r>
            <a:r>
              <a:rPr lang="en-IN" dirty="0"/>
              <a:t>says that there is only one reality, Brahman. </a:t>
            </a:r>
            <a:endParaRPr lang="en-IN" dirty="0" smtClean="0"/>
          </a:p>
          <a:p>
            <a:r>
              <a:rPr lang="en-IN" dirty="0"/>
              <a:t>S</a:t>
            </a:r>
            <a:r>
              <a:rPr lang="en-IN" dirty="0" smtClean="0"/>
              <a:t>chool </a:t>
            </a:r>
            <a:r>
              <a:rPr lang="en-IN" dirty="0"/>
              <a:t>concentrates on the philosophical teachings of the Upanishad</a:t>
            </a:r>
          </a:p>
          <a:p>
            <a:endParaRPr lang="en-IN" dirty="0" smtClean="0"/>
          </a:p>
          <a:p>
            <a:r>
              <a:rPr lang="en-IN" dirty="0" err="1" smtClean="0"/>
              <a:t>Vedanda</a:t>
            </a:r>
            <a:r>
              <a:rPr lang="en-IN" dirty="0" smtClean="0"/>
              <a:t> </a:t>
            </a:r>
            <a:r>
              <a:rPr lang="en-IN" dirty="0"/>
              <a:t>has its roots in </a:t>
            </a:r>
            <a:r>
              <a:rPr lang="en-IN" dirty="0" err="1"/>
              <a:t>Sankya</a:t>
            </a:r>
            <a:r>
              <a:rPr lang="en-IN" dirty="0"/>
              <a:t> Philosophy</a:t>
            </a:r>
            <a:r>
              <a:rPr lang="en-IN" dirty="0" smtClean="0"/>
              <a:t>.</a:t>
            </a:r>
          </a:p>
          <a:p>
            <a:r>
              <a:rPr lang="en-IN" dirty="0"/>
              <a:t>There are </a:t>
            </a:r>
            <a:r>
              <a:rPr lang="en-IN" dirty="0">
                <a:solidFill>
                  <a:srgbClr val="C00000"/>
                </a:solidFill>
              </a:rPr>
              <a:t>three sub-</a:t>
            </a:r>
            <a:r>
              <a:rPr lang="en-IN" dirty="0" err="1">
                <a:solidFill>
                  <a:srgbClr val="C00000"/>
                </a:solidFill>
              </a:rPr>
              <a:t>branhces</a:t>
            </a:r>
            <a:r>
              <a:rPr lang="en-IN" dirty="0">
                <a:solidFill>
                  <a:srgbClr val="C00000"/>
                </a:solidFill>
              </a:rPr>
              <a:t> for </a:t>
            </a:r>
            <a:r>
              <a:rPr lang="en-IN" dirty="0" err="1">
                <a:solidFill>
                  <a:srgbClr val="C00000"/>
                </a:solidFill>
              </a:rPr>
              <a:t>Vedanda</a:t>
            </a:r>
            <a:r>
              <a:rPr lang="en-IN" dirty="0">
                <a:solidFill>
                  <a:srgbClr val="C00000"/>
                </a:solidFill>
              </a:rPr>
              <a:t> </a:t>
            </a:r>
            <a:endParaRPr lang="en-IN" dirty="0"/>
          </a:p>
          <a:p>
            <a:r>
              <a:rPr lang="en-IN" dirty="0"/>
              <a:t>Absolute Monism of </a:t>
            </a:r>
            <a:r>
              <a:rPr lang="en-IN" dirty="0" err="1"/>
              <a:t>Shankara</a:t>
            </a:r>
            <a:endParaRPr lang="en-IN" dirty="0"/>
          </a:p>
          <a:p>
            <a:r>
              <a:rPr lang="en-IN" dirty="0" err="1"/>
              <a:t>Vishishtha</a:t>
            </a:r>
            <a:r>
              <a:rPr lang="en-IN" dirty="0"/>
              <a:t> </a:t>
            </a:r>
            <a:r>
              <a:rPr lang="en-IN" dirty="0" err="1"/>
              <a:t>Advaita</a:t>
            </a:r>
            <a:r>
              <a:rPr lang="en-IN" dirty="0"/>
              <a:t> or qualified monism of </a:t>
            </a:r>
            <a:r>
              <a:rPr lang="en-IN" dirty="0" err="1"/>
              <a:t>Ramanuja</a:t>
            </a:r>
            <a:endParaRPr lang="en-IN" dirty="0"/>
          </a:p>
          <a:p>
            <a:r>
              <a:rPr lang="en-IN" dirty="0" err="1"/>
              <a:t>Dvaita</a:t>
            </a:r>
            <a:r>
              <a:rPr lang="en-IN" dirty="0"/>
              <a:t> of </a:t>
            </a:r>
            <a:r>
              <a:rPr lang="en-IN" dirty="0" err="1" smtClean="0"/>
              <a:t>Madhva</a:t>
            </a:r>
            <a:r>
              <a:rPr lang="en-IN" dirty="0" smtClean="0"/>
              <a:t>.</a:t>
            </a:r>
            <a:endParaRPr lang="en-IN" dirty="0"/>
          </a:p>
        </p:txBody>
      </p:sp>
    </p:spTree>
    <p:extLst>
      <p:ext uri="{BB962C8B-B14F-4D97-AF65-F5344CB8AC3E}">
        <p14:creationId xmlns:p14="http://schemas.microsoft.com/office/powerpoint/2010/main" val="28113284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fontScale="77500" lnSpcReduction="20000"/>
          </a:bodyPr>
          <a:lstStyle/>
          <a:p>
            <a:r>
              <a:rPr lang="en-IN" dirty="0" err="1"/>
              <a:t>Advaita</a:t>
            </a:r>
            <a:r>
              <a:rPr lang="en-IN" dirty="0"/>
              <a:t> (</a:t>
            </a:r>
            <a:r>
              <a:rPr lang="en-IN" dirty="0" err="1"/>
              <a:t>Adi</a:t>
            </a:r>
            <a:r>
              <a:rPr lang="en-IN" dirty="0"/>
              <a:t> </a:t>
            </a:r>
            <a:r>
              <a:rPr lang="en-IN" dirty="0" err="1"/>
              <a:t>Shankara</a:t>
            </a:r>
            <a:r>
              <a:rPr lang="en-IN" dirty="0"/>
              <a:t>): It states that both the individual self (Atman) and Brahman are the same, and knowing this difference causes liberation.</a:t>
            </a:r>
          </a:p>
          <a:p>
            <a:r>
              <a:rPr lang="en-IN" dirty="0" err="1"/>
              <a:t>Visishtadvaita</a:t>
            </a:r>
            <a:r>
              <a:rPr lang="en-IN" dirty="0"/>
              <a:t> (</a:t>
            </a:r>
            <a:r>
              <a:rPr lang="en-IN" dirty="0" err="1"/>
              <a:t>Ramanuja</a:t>
            </a:r>
            <a:r>
              <a:rPr lang="en-IN" dirty="0"/>
              <a:t>): It believes that all diversity is subsumed to a unified whole.</a:t>
            </a:r>
          </a:p>
          <a:p>
            <a:r>
              <a:rPr lang="en-IN" dirty="0" err="1"/>
              <a:t>Dvaita</a:t>
            </a:r>
            <a:r>
              <a:rPr lang="en-IN" dirty="0"/>
              <a:t> (</a:t>
            </a:r>
            <a:r>
              <a:rPr lang="en-IN" dirty="0" err="1"/>
              <a:t>Madhvacharya</a:t>
            </a:r>
            <a:r>
              <a:rPr lang="en-IN" dirty="0"/>
              <a:t>): It considers Brahman and Atman as two different entities, and Bhakti as the route to eternal salvation.</a:t>
            </a:r>
          </a:p>
          <a:p>
            <a:r>
              <a:rPr lang="en-IN" dirty="0" err="1"/>
              <a:t>Dvaitadvaita</a:t>
            </a:r>
            <a:r>
              <a:rPr lang="en-IN" dirty="0"/>
              <a:t> (</a:t>
            </a:r>
            <a:r>
              <a:rPr lang="en-IN" dirty="0" err="1"/>
              <a:t>Nimbarka</a:t>
            </a:r>
            <a:r>
              <a:rPr lang="en-IN" dirty="0"/>
              <a:t>): It states that the Brahman is the highest reality, the controller of all.</a:t>
            </a:r>
          </a:p>
          <a:p>
            <a:r>
              <a:rPr lang="en-IN" dirty="0" err="1"/>
              <a:t>Shuddhadvaita</a:t>
            </a:r>
            <a:r>
              <a:rPr lang="en-IN" dirty="0"/>
              <a:t> (</a:t>
            </a:r>
            <a:r>
              <a:rPr lang="en-IN" dirty="0" err="1"/>
              <a:t>Vallabhacharya</a:t>
            </a:r>
            <a:r>
              <a:rPr lang="en-IN" dirty="0"/>
              <a:t>): It states that both God and the individual self are the same, and not different.</a:t>
            </a:r>
          </a:p>
          <a:p>
            <a:r>
              <a:rPr lang="en-IN" dirty="0" err="1"/>
              <a:t>Achintya</a:t>
            </a:r>
            <a:r>
              <a:rPr lang="en-IN" dirty="0"/>
              <a:t> </a:t>
            </a:r>
            <a:r>
              <a:rPr lang="en-IN" dirty="0" err="1"/>
              <a:t>Bheda</a:t>
            </a:r>
            <a:r>
              <a:rPr lang="en-IN" dirty="0"/>
              <a:t> </a:t>
            </a:r>
            <a:r>
              <a:rPr lang="en-IN" dirty="0" err="1"/>
              <a:t>Abheda</a:t>
            </a:r>
            <a:r>
              <a:rPr lang="en-IN" dirty="0"/>
              <a:t> (</a:t>
            </a:r>
            <a:r>
              <a:rPr lang="en-IN" dirty="0" err="1"/>
              <a:t>Chaitanya</a:t>
            </a:r>
            <a:r>
              <a:rPr lang="en-IN" dirty="0"/>
              <a:t> </a:t>
            </a:r>
            <a:r>
              <a:rPr lang="en-IN" dirty="0" err="1"/>
              <a:t>Mahaprabhu</a:t>
            </a:r>
            <a:r>
              <a:rPr lang="en-IN" dirty="0"/>
              <a:t>): It emphasizes that the individual self (</a:t>
            </a:r>
            <a:r>
              <a:rPr lang="en-IN" dirty="0" err="1"/>
              <a:t>Jīvatman</a:t>
            </a:r>
            <a:r>
              <a:rPr lang="en-IN" dirty="0"/>
              <a:t>) is both different and not different from Brahman.</a:t>
            </a:r>
          </a:p>
        </p:txBody>
      </p:sp>
    </p:spTree>
    <p:extLst>
      <p:ext uri="{BB962C8B-B14F-4D97-AF65-F5344CB8AC3E}">
        <p14:creationId xmlns:p14="http://schemas.microsoft.com/office/powerpoint/2010/main" val="37511037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Three Heterodox Schools of Indian Philosophy</a:t>
            </a:r>
            <a:br>
              <a:rPr lang="en-IN" dirty="0"/>
            </a:br>
            <a:endParaRPr lang="en-IN" dirty="0"/>
          </a:p>
        </p:txBody>
      </p:sp>
      <p:sp>
        <p:nvSpPr>
          <p:cNvPr id="3" name="Content Placeholder 2"/>
          <p:cNvSpPr>
            <a:spLocks noGrp="1"/>
          </p:cNvSpPr>
          <p:nvPr>
            <p:ph idx="1"/>
          </p:nvPr>
        </p:nvSpPr>
        <p:spPr/>
        <p:txBody>
          <a:bodyPr>
            <a:normAutofit fontScale="85000" lnSpcReduction="20000"/>
          </a:bodyPr>
          <a:lstStyle/>
          <a:p>
            <a:r>
              <a:rPr lang="en-IN" dirty="0" smtClean="0"/>
              <a:t>Do </a:t>
            </a:r>
            <a:r>
              <a:rPr lang="en-IN" dirty="0"/>
              <a:t>not accept the authority of </a:t>
            </a:r>
            <a:r>
              <a:rPr lang="en-IN" dirty="0" err="1"/>
              <a:t>vedas</a:t>
            </a:r>
            <a:r>
              <a:rPr lang="en-IN" dirty="0"/>
              <a:t> </a:t>
            </a:r>
            <a:endParaRPr lang="en-IN" dirty="0" smtClean="0"/>
          </a:p>
          <a:p>
            <a:r>
              <a:rPr lang="en-IN" dirty="0"/>
              <a:t>U</a:t>
            </a:r>
            <a:r>
              <a:rPr lang="en-IN" dirty="0" smtClean="0"/>
              <a:t>northodox </a:t>
            </a:r>
            <a:r>
              <a:rPr lang="en-IN" dirty="0"/>
              <a:t>(</a:t>
            </a:r>
            <a:r>
              <a:rPr lang="en-IN" dirty="0" err="1"/>
              <a:t>nastika</a:t>
            </a:r>
            <a:r>
              <a:rPr lang="en-IN" dirty="0"/>
              <a:t>) systems</a:t>
            </a:r>
            <a:r>
              <a:rPr lang="en-IN" dirty="0" smtClean="0"/>
              <a:t>.</a:t>
            </a:r>
          </a:p>
          <a:p>
            <a:r>
              <a:rPr lang="en-IN" dirty="0"/>
              <a:t>S</a:t>
            </a:r>
            <a:r>
              <a:rPr lang="en-IN" dirty="0" smtClean="0"/>
              <a:t>chools </a:t>
            </a:r>
            <a:r>
              <a:rPr lang="en-IN" dirty="0"/>
              <a:t>belongs to heterodox schools of Indian Philosophy.</a:t>
            </a:r>
          </a:p>
          <a:p>
            <a:r>
              <a:rPr lang="en-IN" dirty="0" smtClean="0"/>
              <a:t>1</a:t>
            </a:r>
            <a:r>
              <a:rPr lang="en-IN" dirty="0"/>
              <a:t>. </a:t>
            </a:r>
            <a:r>
              <a:rPr lang="en-IN" dirty="0" err="1" smtClean="0"/>
              <a:t>Carvaka</a:t>
            </a:r>
            <a:r>
              <a:rPr lang="en-IN" dirty="0" smtClean="0"/>
              <a:t> (</a:t>
            </a:r>
            <a:r>
              <a:rPr lang="en-IN" dirty="0" err="1" smtClean="0"/>
              <a:t>Brihaspati</a:t>
            </a:r>
            <a:r>
              <a:rPr lang="en-IN" dirty="0" smtClean="0"/>
              <a:t>)</a:t>
            </a:r>
          </a:p>
          <a:p>
            <a:endParaRPr lang="en-IN" dirty="0" smtClean="0"/>
          </a:p>
          <a:p>
            <a:r>
              <a:rPr lang="en-IN" dirty="0" smtClean="0"/>
              <a:t>Materialistic </a:t>
            </a:r>
            <a:r>
              <a:rPr lang="en-IN" dirty="0"/>
              <a:t>and aesthetic school of thought. </a:t>
            </a:r>
            <a:endParaRPr lang="en-IN" dirty="0" smtClean="0"/>
          </a:p>
          <a:p>
            <a:r>
              <a:rPr lang="en-IN" dirty="0" smtClean="0"/>
              <a:t>Accepted </a:t>
            </a:r>
            <a:r>
              <a:rPr lang="en-IN" dirty="0"/>
              <a:t>direct perception as the surest method to prove the truth of anything. </a:t>
            </a:r>
            <a:endParaRPr lang="en-IN" dirty="0" smtClean="0"/>
          </a:p>
          <a:p>
            <a:r>
              <a:rPr lang="en-IN" dirty="0" smtClean="0"/>
              <a:t>Insists </a:t>
            </a:r>
            <a:r>
              <a:rPr lang="en-IN" dirty="0"/>
              <a:t>on joyful living. Also known as </a:t>
            </a:r>
            <a:r>
              <a:rPr lang="en-IN" dirty="0" err="1"/>
              <a:t>Lokayata</a:t>
            </a:r>
            <a:r>
              <a:rPr lang="en-IN" dirty="0"/>
              <a:t>, </a:t>
            </a:r>
            <a:r>
              <a:rPr lang="en-IN" dirty="0" err="1"/>
              <a:t>Carvaka</a:t>
            </a:r>
            <a:r>
              <a:rPr lang="en-IN" dirty="0"/>
              <a:t> is a materialistic school of </a:t>
            </a:r>
            <a:r>
              <a:rPr lang="en-IN" dirty="0" smtClean="0"/>
              <a:t>thought.</a:t>
            </a:r>
            <a:endParaRPr lang="en-IN" dirty="0"/>
          </a:p>
        </p:txBody>
      </p:sp>
    </p:spTree>
    <p:extLst>
      <p:ext uri="{BB962C8B-B14F-4D97-AF65-F5344CB8AC3E}">
        <p14:creationId xmlns:p14="http://schemas.microsoft.com/office/powerpoint/2010/main" val="29458262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According to </a:t>
            </a:r>
            <a:r>
              <a:rPr lang="en-IN" dirty="0" err="1"/>
              <a:t>Charvaka</a:t>
            </a:r>
            <a:r>
              <a:rPr lang="en-IN" dirty="0"/>
              <a:t> there is no other world. Hence, death is the end of humans &amp; pleasure is the ultimate object in life.</a:t>
            </a:r>
          </a:p>
          <a:p>
            <a:r>
              <a:rPr lang="en-IN" dirty="0"/>
              <a:t>It is also known as the </a:t>
            </a:r>
            <a:r>
              <a:rPr lang="en-IN" dirty="0" err="1"/>
              <a:t>Lokayata</a:t>
            </a:r>
            <a:r>
              <a:rPr lang="en-IN" dirty="0"/>
              <a:t> Philosophy-the philosophy of masses.</a:t>
            </a:r>
          </a:p>
        </p:txBody>
      </p:sp>
    </p:spTree>
    <p:extLst>
      <p:ext uri="{BB962C8B-B14F-4D97-AF65-F5344CB8AC3E}">
        <p14:creationId xmlns:p14="http://schemas.microsoft.com/office/powerpoint/2010/main" val="27009559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dirty="0"/>
              <a:t>F</a:t>
            </a:r>
            <a:r>
              <a:rPr lang="en-IN" dirty="0" smtClean="0"/>
              <a:t>ounder </a:t>
            </a:r>
            <a:r>
              <a:rPr lang="en-IN" dirty="0"/>
              <a:t>was </a:t>
            </a:r>
            <a:r>
              <a:rPr lang="en-IN" dirty="0" err="1"/>
              <a:t>Carvaka</a:t>
            </a:r>
            <a:r>
              <a:rPr lang="en-IN" dirty="0"/>
              <a:t>, author of the </a:t>
            </a:r>
            <a:r>
              <a:rPr lang="en-IN" dirty="0" err="1"/>
              <a:t>Barhaspatya</a:t>
            </a:r>
            <a:r>
              <a:rPr lang="en-IN" dirty="0"/>
              <a:t> Sutras in </a:t>
            </a:r>
            <a:r>
              <a:rPr lang="en-IN" dirty="0" smtClean="0"/>
              <a:t>B.C</a:t>
            </a:r>
            <a:r>
              <a:rPr lang="en-IN" dirty="0"/>
              <a:t>. </a:t>
            </a:r>
            <a:endParaRPr lang="en-IN" dirty="0" smtClean="0"/>
          </a:p>
          <a:p>
            <a:r>
              <a:rPr lang="en-IN" dirty="0" smtClean="0"/>
              <a:t> </a:t>
            </a:r>
            <a:r>
              <a:rPr lang="en-IN" dirty="0"/>
              <a:t>As early as the 5th Century, </a:t>
            </a:r>
            <a:r>
              <a:rPr lang="en-IN" dirty="0" err="1"/>
              <a:t>Saddaniti</a:t>
            </a:r>
            <a:r>
              <a:rPr lang="en-IN" dirty="0"/>
              <a:t> and </a:t>
            </a:r>
            <a:r>
              <a:rPr lang="en-IN" dirty="0" err="1"/>
              <a:t>Buddhaghosa</a:t>
            </a:r>
            <a:r>
              <a:rPr lang="en-IN" dirty="0"/>
              <a:t> connected the </a:t>
            </a:r>
            <a:r>
              <a:rPr lang="en-IN" dirty="0" err="1"/>
              <a:t>Lokayatas</a:t>
            </a:r>
            <a:r>
              <a:rPr lang="en-IN" dirty="0"/>
              <a:t> with the </a:t>
            </a:r>
            <a:r>
              <a:rPr lang="en-IN" dirty="0" err="1"/>
              <a:t>Vitandas</a:t>
            </a:r>
            <a:r>
              <a:rPr lang="en-IN" dirty="0"/>
              <a:t> (or Sophists), and the term </a:t>
            </a:r>
            <a:r>
              <a:rPr lang="en-IN" dirty="0" err="1"/>
              <a:t>Carvaka</a:t>
            </a:r>
            <a:r>
              <a:rPr lang="en-IN" dirty="0"/>
              <a:t> was first recorded in the 7th Century by the philosopher </a:t>
            </a:r>
            <a:r>
              <a:rPr lang="en-IN" dirty="0" err="1"/>
              <a:t>Purandara</a:t>
            </a:r>
            <a:r>
              <a:rPr lang="en-IN" dirty="0"/>
              <a:t>, and in the 8th Century by </a:t>
            </a:r>
            <a:r>
              <a:rPr lang="en-IN" dirty="0" err="1"/>
              <a:t>Kamalasila</a:t>
            </a:r>
            <a:r>
              <a:rPr lang="en-IN" dirty="0"/>
              <a:t> and </a:t>
            </a:r>
            <a:r>
              <a:rPr lang="en-IN" dirty="0" err="1"/>
              <a:t>Haribhadra</a:t>
            </a:r>
            <a:r>
              <a:rPr lang="en-IN" dirty="0" smtClean="0"/>
              <a:t>.</a:t>
            </a:r>
            <a:endParaRPr lang="en-IN" dirty="0"/>
          </a:p>
        </p:txBody>
      </p:sp>
    </p:spTree>
    <p:extLst>
      <p:ext uri="{BB962C8B-B14F-4D97-AF65-F5344CB8AC3E}">
        <p14:creationId xmlns:p14="http://schemas.microsoft.com/office/powerpoint/2010/main" val="61743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Characteristics of Indian philosophy</a:t>
            </a:r>
            <a:endParaRPr lang="en-IN" dirty="0"/>
          </a:p>
        </p:txBody>
      </p:sp>
      <p:sp>
        <p:nvSpPr>
          <p:cNvPr id="3" name="Content Placeholder 2"/>
          <p:cNvSpPr>
            <a:spLocks noGrp="1"/>
          </p:cNvSpPr>
          <p:nvPr>
            <p:ph idx="1"/>
          </p:nvPr>
        </p:nvSpPr>
        <p:spPr/>
        <p:txBody>
          <a:bodyPr/>
          <a:lstStyle/>
          <a:p>
            <a:r>
              <a:rPr lang="en-IN" dirty="0">
                <a:solidFill>
                  <a:srgbClr val="FF0000"/>
                </a:solidFill>
              </a:rPr>
              <a:t>I</a:t>
            </a:r>
            <a:r>
              <a:rPr lang="en-IN" dirty="0" smtClean="0">
                <a:solidFill>
                  <a:srgbClr val="FF0000"/>
                </a:solidFill>
              </a:rPr>
              <a:t>nward looking</a:t>
            </a:r>
            <a:r>
              <a:rPr lang="en-IN" dirty="0">
                <a:solidFill>
                  <a:srgbClr val="FF0000"/>
                </a:solidFill>
              </a:rPr>
              <a:t> </a:t>
            </a:r>
            <a:r>
              <a:rPr lang="en-IN" dirty="0" smtClean="0"/>
              <a:t>-- aims to help human beings deal with ups and downs of life with the goal of </a:t>
            </a:r>
            <a:r>
              <a:rPr lang="en-IN" dirty="0" smtClean="0"/>
              <a:t>self-realization.</a:t>
            </a:r>
          </a:p>
          <a:p>
            <a:endParaRPr lang="en-IN" dirty="0" smtClean="0"/>
          </a:p>
          <a:p>
            <a:r>
              <a:rPr lang="en-IN" dirty="0" err="1"/>
              <a:t>Darsana</a:t>
            </a:r>
            <a:r>
              <a:rPr lang="en-IN" dirty="0"/>
              <a:t>, which means direct vision. </a:t>
            </a:r>
          </a:p>
          <a:p>
            <a:endParaRPr lang="en-IN" dirty="0" smtClean="0"/>
          </a:p>
          <a:p>
            <a:r>
              <a:rPr lang="en-IN" dirty="0"/>
              <a:t>D</a:t>
            </a:r>
            <a:r>
              <a:rPr lang="en-IN" dirty="0" smtClean="0"/>
              <a:t>irect vision of truth and pure </a:t>
            </a:r>
            <a:r>
              <a:rPr lang="en-IN" dirty="0" err="1" smtClean="0"/>
              <a:t>Buddhi</a:t>
            </a:r>
            <a:r>
              <a:rPr lang="en-IN" dirty="0" smtClean="0"/>
              <a:t> (reasoning</a:t>
            </a:r>
            <a:r>
              <a:rPr lang="en-IN" dirty="0" smtClean="0"/>
              <a:t>).</a:t>
            </a:r>
            <a:endParaRPr lang="en-IN" dirty="0" smtClean="0"/>
          </a:p>
        </p:txBody>
      </p:sp>
    </p:spTree>
    <p:extLst>
      <p:ext uri="{BB962C8B-B14F-4D97-AF65-F5344CB8AC3E}">
        <p14:creationId xmlns:p14="http://schemas.microsoft.com/office/powerpoint/2010/main" val="5776728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Buddhist Philosophy</a:t>
            </a:r>
            <a:br>
              <a:rPr lang="en-IN" dirty="0"/>
            </a:br>
            <a:endParaRPr lang="en-IN" dirty="0"/>
          </a:p>
        </p:txBody>
      </p:sp>
      <p:sp>
        <p:nvSpPr>
          <p:cNvPr id="3" name="Content Placeholder 2"/>
          <p:cNvSpPr>
            <a:spLocks noGrp="1"/>
          </p:cNvSpPr>
          <p:nvPr>
            <p:ph idx="1"/>
          </p:nvPr>
        </p:nvSpPr>
        <p:spPr/>
        <p:txBody>
          <a:bodyPr>
            <a:normAutofit fontScale="92500" lnSpcReduction="10000"/>
          </a:bodyPr>
          <a:lstStyle/>
          <a:p>
            <a:r>
              <a:rPr lang="en-IN" dirty="0"/>
              <a:t>T</a:t>
            </a:r>
            <a:r>
              <a:rPr lang="en-IN" dirty="0" smtClean="0"/>
              <a:t>eachings </a:t>
            </a:r>
            <a:r>
              <a:rPr lang="en-IN" dirty="0"/>
              <a:t>of Siddhartha </a:t>
            </a:r>
            <a:r>
              <a:rPr lang="en-IN" dirty="0" err="1"/>
              <a:t>Gautma</a:t>
            </a:r>
            <a:r>
              <a:rPr lang="en-IN" dirty="0" smtClean="0"/>
              <a:t>.</a:t>
            </a:r>
          </a:p>
          <a:p>
            <a:r>
              <a:rPr lang="en-IN" dirty="0"/>
              <a:t>N</a:t>
            </a:r>
            <a:r>
              <a:rPr lang="en-IN" dirty="0" smtClean="0"/>
              <a:t>on-theistic </a:t>
            </a:r>
            <a:r>
              <a:rPr lang="en-IN" dirty="0"/>
              <a:t>philosophy whose tenets are not especially concerned with the existence or non-existence of God. </a:t>
            </a:r>
            <a:endParaRPr lang="en-IN" dirty="0" smtClean="0"/>
          </a:p>
          <a:p>
            <a:r>
              <a:rPr lang="en-IN" dirty="0" smtClean="0"/>
              <a:t>Four </a:t>
            </a:r>
            <a:r>
              <a:rPr lang="en-IN" dirty="0"/>
              <a:t>Noble Truths in Buddhism are the following.</a:t>
            </a:r>
          </a:p>
          <a:p>
            <a:r>
              <a:rPr lang="en-IN" dirty="0"/>
              <a:t>There is suffering</a:t>
            </a:r>
          </a:p>
          <a:p>
            <a:r>
              <a:rPr lang="en-IN" dirty="0"/>
              <a:t>There is cause of suffering</a:t>
            </a:r>
          </a:p>
          <a:p>
            <a:r>
              <a:rPr lang="en-IN" dirty="0"/>
              <a:t>There is cessation of suffering</a:t>
            </a:r>
          </a:p>
          <a:p>
            <a:r>
              <a:rPr lang="en-IN" dirty="0"/>
              <a:t>There is a way to cessation of suffering</a:t>
            </a:r>
          </a:p>
        </p:txBody>
      </p:sp>
    </p:spTree>
    <p:extLst>
      <p:ext uri="{BB962C8B-B14F-4D97-AF65-F5344CB8AC3E}">
        <p14:creationId xmlns:p14="http://schemas.microsoft.com/office/powerpoint/2010/main" val="11313843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fontScale="92500" lnSpcReduction="10000"/>
          </a:bodyPr>
          <a:lstStyle/>
          <a:p>
            <a:r>
              <a:rPr lang="en-IN" dirty="0"/>
              <a:t>Buddhists philosophy of life to get ‘Nirvana’ from suffering is based on the following eight principles:</a:t>
            </a:r>
          </a:p>
          <a:p>
            <a:r>
              <a:rPr lang="en-IN" dirty="0"/>
              <a:t>Right Faith (</a:t>
            </a:r>
            <a:r>
              <a:rPr lang="en-IN" dirty="0" err="1"/>
              <a:t>Samyak</a:t>
            </a:r>
            <a:r>
              <a:rPr lang="en-IN" dirty="0"/>
              <a:t> </a:t>
            </a:r>
            <a:r>
              <a:rPr lang="en-IN" dirty="0" err="1"/>
              <a:t>Dristi</a:t>
            </a:r>
            <a:r>
              <a:rPr lang="en-IN" dirty="0"/>
              <a:t>)</a:t>
            </a:r>
          </a:p>
          <a:p>
            <a:r>
              <a:rPr lang="en-IN" dirty="0"/>
              <a:t>Right Resolve (</a:t>
            </a:r>
            <a:r>
              <a:rPr lang="en-IN" dirty="0" err="1"/>
              <a:t>Samyak</a:t>
            </a:r>
            <a:r>
              <a:rPr lang="en-IN" dirty="0"/>
              <a:t> </a:t>
            </a:r>
            <a:r>
              <a:rPr lang="en-IN" dirty="0" err="1"/>
              <a:t>Sankalpa</a:t>
            </a:r>
            <a:r>
              <a:rPr lang="en-IN" dirty="0"/>
              <a:t>)</a:t>
            </a:r>
          </a:p>
          <a:p>
            <a:r>
              <a:rPr lang="en-IN" dirty="0"/>
              <a:t>Right Speech (</a:t>
            </a:r>
            <a:r>
              <a:rPr lang="en-IN" dirty="0" err="1"/>
              <a:t>Samyak</a:t>
            </a:r>
            <a:r>
              <a:rPr lang="en-IN" dirty="0"/>
              <a:t> </a:t>
            </a:r>
            <a:r>
              <a:rPr lang="en-IN" dirty="0" err="1"/>
              <a:t>Vakya</a:t>
            </a:r>
            <a:r>
              <a:rPr lang="en-IN" dirty="0"/>
              <a:t>)</a:t>
            </a:r>
          </a:p>
          <a:p>
            <a:r>
              <a:rPr lang="en-IN" dirty="0"/>
              <a:t>Right Action (</a:t>
            </a:r>
            <a:r>
              <a:rPr lang="en-IN" dirty="0" err="1"/>
              <a:t>Samyak</a:t>
            </a:r>
            <a:r>
              <a:rPr lang="en-IN" dirty="0"/>
              <a:t> </a:t>
            </a:r>
            <a:r>
              <a:rPr lang="en-IN" dirty="0" err="1"/>
              <a:t>Karmanta</a:t>
            </a:r>
            <a:r>
              <a:rPr lang="en-IN" dirty="0"/>
              <a:t>)</a:t>
            </a:r>
          </a:p>
          <a:p>
            <a:r>
              <a:rPr lang="en-IN" dirty="0"/>
              <a:t>Right Living ( </a:t>
            </a:r>
            <a:r>
              <a:rPr lang="en-IN" dirty="0" err="1"/>
              <a:t>Samyak</a:t>
            </a:r>
            <a:r>
              <a:rPr lang="en-IN" dirty="0"/>
              <a:t> </a:t>
            </a:r>
            <a:r>
              <a:rPr lang="en-IN" dirty="0" err="1"/>
              <a:t>Ajiva</a:t>
            </a:r>
            <a:r>
              <a:rPr lang="en-IN" dirty="0"/>
              <a:t>)</a:t>
            </a:r>
          </a:p>
          <a:p>
            <a:r>
              <a:rPr lang="en-IN" dirty="0"/>
              <a:t>Right Thought (</a:t>
            </a:r>
            <a:r>
              <a:rPr lang="en-IN" dirty="0" err="1"/>
              <a:t>Samyak</a:t>
            </a:r>
            <a:r>
              <a:rPr lang="en-IN" dirty="0"/>
              <a:t> </a:t>
            </a:r>
            <a:r>
              <a:rPr lang="en-IN" dirty="0" err="1"/>
              <a:t>Smriti</a:t>
            </a:r>
            <a:r>
              <a:rPr lang="en-IN" dirty="0"/>
              <a:t>)</a:t>
            </a:r>
          </a:p>
          <a:p>
            <a:r>
              <a:rPr lang="en-IN" dirty="0"/>
              <a:t>Right concentration (</a:t>
            </a:r>
            <a:r>
              <a:rPr lang="en-IN" dirty="0" err="1"/>
              <a:t>Samyak</a:t>
            </a:r>
            <a:r>
              <a:rPr lang="en-IN" dirty="0"/>
              <a:t> Samadhi)</a:t>
            </a:r>
          </a:p>
          <a:p>
            <a:r>
              <a:rPr lang="en-IN" dirty="0"/>
              <a:t>Right Effort (</a:t>
            </a:r>
            <a:r>
              <a:rPr lang="en-IN" dirty="0" err="1"/>
              <a:t>Samyak</a:t>
            </a:r>
            <a:r>
              <a:rPr lang="en-IN" dirty="0"/>
              <a:t> </a:t>
            </a:r>
            <a:r>
              <a:rPr lang="en-IN" dirty="0" err="1"/>
              <a:t>Vyayama</a:t>
            </a:r>
            <a:r>
              <a:rPr lang="en-IN" dirty="0" smtClean="0"/>
              <a:t>)</a:t>
            </a:r>
            <a:endParaRPr lang="en-IN" dirty="0"/>
          </a:p>
        </p:txBody>
      </p:sp>
    </p:spTree>
    <p:extLst>
      <p:ext uri="{BB962C8B-B14F-4D97-AF65-F5344CB8AC3E}">
        <p14:creationId xmlns:p14="http://schemas.microsoft.com/office/powerpoint/2010/main" val="10031208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Jain Philosophy</a:t>
            </a:r>
            <a:br>
              <a:rPr lang="en-IN" dirty="0"/>
            </a:br>
            <a:endParaRPr lang="en-IN" dirty="0"/>
          </a:p>
        </p:txBody>
      </p:sp>
      <p:sp>
        <p:nvSpPr>
          <p:cNvPr id="3" name="Content Placeholder 2"/>
          <p:cNvSpPr>
            <a:spLocks noGrp="1"/>
          </p:cNvSpPr>
          <p:nvPr>
            <p:ph idx="1"/>
          </p:nvPr>
        </p:nvSpPr>
        <p:spPr/>
        <p:txBody>
          <a:bodyPr>
            <a:normAutofit fontScale="92500"/>
          </a:bodyPr>
          <a:lstStyle/>
          <a:p>
            <a:r>
              <a:rPr lang="en-IN" dirty="0" smtClean="0"/>
              <a:t>6th </a:t>
            </a:r>
            <a:r>
              <a:rPr lang="en-IN" dirty="0"/>
              <a:t>century B.C , </a:t>
            </a:r>
            <a:r>
              <a:rPr lang="en-IN" dirty="0" smtClean="0"/>
              <a:t>revived </a:t>
            </a:r>
            <a:r>
              <a:rPr lang="en-IN" dirty="0"/>
              <a:t>by </a:t>
            </a:r>
            <a:r>
              <a:rPr lang="en-IN" dirty="0" err="1"/>
              <a:t>Mahavira</a:t>
            </a:r>
            <a:r>
              <a:rPr lang="en-IN" dirty="0"/>
              <a:t>, the 24th Jain </a:t>
            </a:r>
            <a:r>
              <a:rPr lang="en-IN" dirty="0" err="1"/>
              <a:t>Tirhthankar</a:t>
            </a:r>
            <a:r>
              <a:rPr lang="en-IN" dirty="0"/>
              <a:t>. </a:t>
            </a:r>
            <a:endParaRPr lang="en-IN" dirty="0" smtClean="0"/>
          </a:p>
          <a:p>
            <a:r>
              <a:rPr lang="en-IN" dirty="0" smtClean="0"/>
              <a:t>According </a:t>
            </a:r>
            <a:r>
              <a:rPr lang="en-IN" dirty="0"/>
              <a:t>to Jainism Nirvana or liberation is obtained through three jewels: Right Philosophy, Right Knowledge and Right Conduct (Tri-</a:t>
            </a:r>
            <a:r>
              <a:rPr lang="en-IN" dirty="0" err="1"/>
              <a:t>ratna</a:t>
            </a:r>
            <a:r>
              <a:rPr lang="en-IN" dirty="0"/>
              <a:t>). </a:t>
            </a:r>
            <a:endParaRPr lang="en-IN" dirty="0" smtClean="0"/>
          </a:p>
          <a:p>
            <a:r>
              <a:rPr lang="en-IN" dirty="0" smtClean="0"/>
              <a:t>Right </a:t>
            </a:r>
            <a:r>
              <a:rPr lang="en-IN" dirty="0"/>
              <a:t>conduct implies 5 </a:t>
            </a:r>
            <a:r>
              <a:rPr lang="en-IN" dirty="0" err="1"/>
              <a:t>absinences</a:t>
            </a:r>
            <a:r>
              <a:rPr lang="en-IN" dirty="0"/>
              <a:t>: not to lie, not to steal, not to strive for luxury and not to strive for possessions, not to be unchaste and not to injure (Ahimsa).</a:t>
            </a:r>
          </a:p>
        </p:txBody>
      </p:sp>
    </p:spTree>
    <p:extLst>
      <p:ext uri="{BB962C8B-B14F-4D97-AF65-F5344CB8AC3E}">
        <p14:creationId xmlns:p14="http://schemas.microsoft.com/office/powerpoint/2010/main" val="175091824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err="1"/>
              <a:t>Ajivika</a:t>
            </a:r>
            <a:r>
              <a:rPr lang="en-IN" dirty="0"/>
              <a:t> Philosophy</a:t>
            </a:r>
            <a:br>
              <a:rPr lang="en-IN" dirty="0"/>
            </a:br>
            <a:endParaRPr lang="en-IN" dirty="0"/>
          </a:p>
        </p:txBody>
      </p:sp>
      <p:sp>
        <p:nvSpPr>
          <p:cNvPr id="3" name="Content Placeholder 2"/>
          <p:cNvSpPr>
            <a:spLocks noGrp="1"/>
          </p:cNvSpPr>
          <p:nvPr>
            <p:ph idx="1"/>
          </p:nvPr>
        </p:nvSpPr>
        <p:spPr/>
        <p:txBody>
          <a:bodyPr>
            <a:normAutofit/>
          </a:bodyPr>
          <a:lstStyle/>
          <a:p>
            <a:r>
              <a:rPr lang="en-IN" dirty="0" smtClean="0"/>
              <a:t>A </a:t>
            </a:r>
            <a:r>
              <a:rPr lang="en-IN" dirty="0"/>
              <a:t>related philosophy which some classify under the heterodox </a:t>
            </a:r>
            <a:r>
              <a:rPr lang="en-IN" dirty="0" err="1"/>
              <a:t>sytem</a:t>
            </a:r>
            <a:r>
              <a:rPr lang="en-IN" dirty="0"/>
              <a:t> is </a:t>
            </a:r>
            <a:r>
              <a:rPr lang="en-IN" dirty="0" err="1"/>
              <a:t>Ajivika</a:t>
            </a:r>
            <a:r>
              <a:rPr lang="en-IN" dirty="0"/>
              <a:t> Philosophy. The </a:t>
            </a:r>
            <a:r>
              <a:rPr lang="en-IN" dirty="0" err="1"/>
              <a:t>Ājīvikas</a:t>
            </a:r>
            <a:r>
              <a:rPr lang="en-IN" dirty="0"/>
              <a:t> may simply have been a more loosely-organized group of wandering ascetics (</a:t>
            </a:r>
            <a:r>
              <a:rPr lang="en-IN" dirty="0" err="1"/>
              <a:t>shramanas</a:t>
            </a:r>
            <a:r>
              <a:rPr lang="en-IN" dirty="0"/>
              <a:t> or </a:t>
            </a:r>
            <a:r>
              <a:rPr lang="en-IN" dirty="0" err="1"/>
              <a:t>sannyasins</a:t>
            </a:r>
            <a:r>
              <a:rPr lang="en-IN" dirty="0"/>
              <a:t>). Some of its prominent figures were </a:t>
            </a:r>
            <a:r>
              <a:rPr lang="en-IN" dirty="0" err="1"/>
              <a:t>Makkhali</a:t>
            </a:r>
            <a:r>
              <a:rPr lang="en-IN" dirty="0"/>
              <a:t> </a:t>
            </a:r>
            <a:r>
              <a:rPr lang="en-IN" dirty="0" err="1"/>
              <a:t>Gosala</a:t>
            </a:r>
            <a:r>
              <a:rPr lang="en-IN" dirty="0"/>
              <a:t> and </a:t>
            </a:r>
            <a:r>
              <a:rPr lang="en-IN" dirty="0" err="1"/>
              <a:t>Sanjaya</a:t>
            </a:r>
            <a:r>
              <a:rPr lang="en-IN" dirty="0"/>
              <a:t> </a:t>
            </a:r>
            <a:r>
              <a:rPr lang="en-IN" dirty="0" err="1"/>
              <a:t>Belatthaputta</a:t>
            </a:r>
            <a:r>
              <a:rPr lang="en-IN" dirty="0"/>
              <a:t>. This was an ascetic movement of the </a:t>
            </a:r>
            <a:r>
              <a:rPr lang="en-IN" dirty="0" err="1"/>
              <a:t>Mahajanapada</a:t>
            </a:r>
            <a:r>
              <a:rPr lang="en-IN" dirty="0"/>
              <a:t> period in the Indian subcontinent.</a:t>
            </a:r>
          </a:p>
        </p:txBody>
      </p:sp>
    </p:spTree>
    <p:extLst>
      <p:ext uri="{BB962C8B-B14F-4D97-AF65-F5344CB8AC3E}">
        <p14:creationId xmlns:p14="http://schemas.microsoft.com/office/powerpoint/2010/main" val="72070225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 </a:t>
            </a:r>
            <a:r>
              <a:rPr lang="en-IN" sz="3100" dirty="0"/>
              <a:t>Explore the metaphysical, epistemological and axiological aspect of Yoga, </a:t>
            </a:r>
          </a:p>
        </p:txBody>
      </p:sp>
      <p:sp>
        <p:nvSpPr>
          <p:cNvPr id="3" name="Content Placeholder 2"/>
          <p:cNvSpPr>
            <a:spLocks noGrp="1"/>
          </p:cNvSpPr>
          <p:nvPr>
            <p:ph idx="1"/>
          </p:nvPr>
        </p:nvSpPr>
        <p:spPr/>
        <p:txBody>
          <a:bodyPr>
            <a:normAutofit fontScale="85000" lnSpcReduction="20000"/>
          </a:bodyPr>
          <a:lstStyle/>
          <a:p>
            <a:r>
              <a:rPr lang="en-IN" dirty="0"/>
              <a:t>Philosophy</a:t>
            </a:r>
          </a:p>
          <a:p>
            <a:r>
              <a:rPr lang="en-IN" dirty="0"/>
              <a:t>Yoga-philosophy is </a:t>
            </a:r>
            <a:r>
              <a:rPr lang="en-IN" dirty="0" err="1"/>
              <a:t>Samkhya</a:t>
            </a:r>
            <a:r>
              <a:rPr lang="en-IN" dirty="0"/>
              <a:t>. In both, the foundational concepts include two realities: </a:t>
            </a:r>
            <a:r>
              <a:rPr lang="en-IN" dirty="0" err="1"/>
              <a:t>Purusha</a:t>
            </a:r>
            <a:r>
              <a:rPr lang="en-IN" dirty="0"/>
              <a:t> and </a:t>
            </a:r>
            <a:r>
              <a:rPr lang="en-IN" dirty="0" err="1" smtClean="0"/>
              <a:t>Prakriti</a:t>
            </a:r>
            <a:r>
              <a:rPr lang="en-IN" dirty="0" smtClean="0"/>
              <a:t> .</a:t>
            </a:r>
          </a:p>
          <a:p>
            <a:r>
              <a:rPr lang="en-IN" dirty="0" err="1" smtClean="0"/>
              <a:t>Purusha</a:t>
            </a:r>
            <a:r>
              <a:rPr lang="en-IN" dirty="0" smtClean="0"/>
              <a:t> </a:t>
            </a:r>
            <a:r>
              <a:rPr lang="en-IN" dirty="0"/>
              <a:t>is defined as that reality which is pure consciousness and is devoid of thoughts or qualities. </a:t>
            </a:r>
            <a:endParaRPr lang="en-IN" dirty="0" smtClean="0"/>
          </a:p>
          <a:p>
            <a:r>
              <a:rPr lang="en-IN" dirty="0" err="1" smtClean="0"/>
              <a:t>Prakriti</a:t>
            </a:r>
            <a:r>
              <a:rPr lang="en-IN" dirty="0" smtClean="0"/>
              <a:t> </a:t>
            </a:r>
            <a:r>
              <a:rPr lang="en-IN" dirty="0"/>
              <a:t>is the empirical, phenomenal reality which includes matter and also mind, sensory organs and the sense of identity (self, soul</a:t>
            </a:r>
            <a:r>
              <a:rPr lang="en-IN" dirty="0" smtClean="0"/>
              <a:t>).</a:t>
            </a:r>
          </a:p>
          <a:p>
            <a:r>
              <a:rPr lang="en-IN" dirty="0" smtClean="0"/>
              <a:t> A </a:t>
            </a:r>
            <a:r>
              <a:rPr lang="en-IN" dirty="0"/>
              <a:t>living being is held in both schools to be the union of matter and mind. The Yoga school differs from the </a:t>
            </a:r>
            <a:r>
              <a:rPr lang="en-IN" dirty="0" err="1"/>
              <a:t>Samkhya</a:t>
            </a:r>
            <a:r>
              <a:rPr lang="en-IN" dirty="0"/>
              <a:t> school in its views on the ontology of </a:t>
            </a:r>
            <a:r>
              <a:rPr lang="en-IN" dirty="0" err="1"/>
              <a:t>Purusha</a:t>
            </a:r>
            <a:r>
              <a:rPr lang="en-IN" dirty="0"/>
              <a:t>, on axiology and on </a:t>
            </a:r>
            <a:r>
              <a:rPr lang="en-IN" dirty="0" smtClean="0"/>
              <a:t>soteriology.</a:t>
            </a:r>
            <a:endParaRPr lang="en-IN" dirty="0"/>
          </a:p>
        </p:txBody>
      </p:sp>
    </p:spTree>
    <p:extLst>
      <p:ext uri="{BB962C8B-B14F-4D97-AF65-F5344CB8AC3E}">
        <p14:creationId xmlns:p14="http://schemas.microsoft.com/office/powerpoint/2010/main" val="283095439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Metaphysics</a:t>
            </a:r>
            <a:br>
              <a:rPr lang="en-IN" dirty="0"/>
            </a:br>
            <a:endParaRPr lang="en-IN" dirty="0"/>
          </a:p>
        </p:txBody>
      </p:sp>
      <p:sp>
        <p:nvSpPr>
          <p:cNvPr id="3" name="Content Placeholder 2"/>
          <p:cNvSpPr>
            <a:spLocks noGrp="1"/>
          </p:cNvSpPr>
          <p:nvPr>
            <p:ph idx="1"/>
          </p:nvPr>
        </p:nvSpPr>
        <p:spPr/>
        <p:txBody>
          <a:bodyPr>
            <a:normAutofit lnSpcReduction="10000"/>
          </a:bodyPr>
          <a:lstStyle/>
          <a:p>
            <a:r>
              <a:rPr lang="en-IN" dirty="0" smtClean="0"/>
              <a:t>The </a:t>
            </a:r>
            <a:r>
              <a:rPr lang="en-IN" dirty="0"/>
              <a:t>metaphysics of Yoga-</a:t>
            </a:r>
            <a:r>
              <a:rPr lang="en-IN" dirty="0" err="1"/>
              <a:t>Samkhya</a:t>
            </a:r>
            <a:r>
              <a:rPr lang="en-IN" dirty="0"/>
              <a:t> is a form of dualism. </a:t>
            </a:r>
            <a:endParaRPr lang="en-IN" dirty="0" smtClean="0"/>
          </a:p>
          <a:p>
            <a:r>
              <a:rPr lang="en-IN" dirty="0" smtClean="0"/>
              <a:t>It </a:t>
            </a:r>
            <a:r>
              <a:rPr lang="en-IN" dirty="0"/>
              <a:t>considers consciousness and matter, self/soul and body as two different realities</a:t>
            </a:r>
            <a:r>
              <a:rPr lang="en-IN" dirty="0" smtClean="0"/>
              <a:t>.</a:t>
            </a:r>
          </a:p>
          <a:p>
            <a:r>
              <a:rPr lang="en-IN" dirty="0"/>
              <a:t>Human experience is an interplay of </a:t>
            </a:r>
            <a:r>
              <a:rPr lang="en-IN" dirty="0" err="1"/>
              <a:t>purusha-prakriti</a:t>
            </a:r>
            <a:r>
              <a:rPr lang="en-IN" dirty="0"/>
              <a:t>, </a:t>
            </a:r>
            <a:r>
              <a:rPr lang="en-IN" dirty="0" err="1"/>
              <a:t>purusha</a:t>
            </a:r>
            <a:r>
              <a:rPr lang="en-IN" dirty="0"/>
              <a:t> being conscious of the various combinations of cognitive </a:t>
            </a:r>
            <a:r>
              <a:rPr lang="en-IN" dirty="0" smtClean="0"/>
              <a:t>activities</a:t>
            </a:r>
          </a:p>
          <a:p>
            <a:r>
              <a:rPr lang="en-IN" dirty="0" smtClean="0"/>
              <a:t>The </a:t>
            </a:r>
            <a:r>
              <a:rPr lang="en-IN" dirty="0"/>
              <a:t>end of the bondage of </a:t>
            </a:r>
            <a:r>
              <a:rPr lang="en-IN" dirty="0" err="1"/>
              <a:t>Purusha</a:t>
            </a:r>
            <a:r>
              <a:rPr lang="en-IN" dirty="0"/>
              <a:t> to </a:t>
            </a:r>
            <a:r>
              <a:rPr lang="en-IN" dirty="0" err="1"/>
              <a:t>prakriti</a:t>
            </a:r>
            <a:r>
              <a:rPr lang="en-IN" dirty="0"/>
              <a:t> is called </a:t>
            </a:r>
            <a:r>
              <a:rPr lang="en-IN" dirty="0" smtClean="0"/>
              <a:t>liberation.</a:t>
            </a:r>
            <a:endParaRPr lang="en-IN" dirty="0"/>
          </a:p>
        </p:txBody>
      </p:sp>
    </p:spTree>
    <p:extLst>
      <p:ext uri="{BB962C8B-B14F-4D97-AF65-F5344CB8AC3E}">
        <p14:creationId xmlns:p14="http://schemas.microsoft.com/office/powerpoint/2010/main" val="302411133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fontScale="85000" lnSpcReduction="10000"/>
          </a:bodyPr>
          <a:lstStyle/>
          <a:p>
            <a:r>
              <a:rPr lang="en-IN" dirty="0" err="1"/>
              <a:t>Prakriti</a:t>
            </a:r>
            <a:r>
              <a:rPr lang="en-IN" dirty="0"/>
              <a:t> is a single entity, the </a:t>
            </a:r>
            <a:r>
              <a:rPr lang="en-IN" dirty="0" err="1"/>
              <a:t>Samkhya</a:t>
            </a:r>
            <a:r>
              <a:rPr lang="en-IN" dirty="0"/>
              <a:t>-Yoga schools admit a plurality of the </a:t>
            </a:r>
            <a:r>
              <a:rPr lang="en-IN" dirty="0" err="1"/>
              <a:t>Puruṣas</a:t>
            </a:r>
            <a:r>
              <a:rPr lang="en-IN" dirty="0"/>
              <a:t> in this world. </a:t>
            </a:r>
            <a:endParaRPr lang="en-IN" dirty="0" smtClean="0"/>
          </a:p>
          <a:p>
            <a:r>
              <a:rPr lang="en-IN" dirty="0" smtClean="0"/>
              <a:t>Unintelligent</a:t>
            </a:r>
            <a:r>
              <a:rPr lang="en-IN" dirty="0"/>
              <a:t>, </a:t>
            </a:r>
            <a:r>
              <a:rPr lang="en-IN" dirty="0" err="1"/>
              <a:t>unmanifest</a:t>
            </a:r>
            <a:r>
              <a:rPr lang="en-IN" dirty="0"/>
              <a:t>, uncaused, ever-active, imperceptible and eternal </a:t>
            </a:r>
            <a:r>
              <a:rPr lang="en-IN" dirty="0" err="1"/>
              <a:t>Prakriti</a:t>
            </a:r>
            <a:r>
              <a:rPr lang="en-IN" dirty="0"/>
              <a:t> is alone the final source of the world of objects. </a:t>
            </a:r>
            <a:endParaRPr lang="en-IN" dirty="0" smtClean="0"/>
          </a:p>
          <a:p>
            <a:r>
              <a:rPr lang="en-IN" dirty="0" smtClean="0"/>
              <a:t>The </a:t>
            </a:r>
            <a:r>
              <a:rPr lang="en-IN" dirty="0" err="1"/>
              <a:t>Puruṣa</a:t>
            </a:r>
            <a:r>
              <a:rPr lang="en-IN" dirty="0"/>
              <a:t> is considered as the conscious principle, a passive enjoyer (</a:t>
            </a:r>
            <a:r>
              <a:rPr lang="en-IN" dirty="0" err="1"/>
              <a:t>bhokta</a:t>
            </a:r>
            <a:r>
              <a:rPr lang="en-IN" dirty="0"/>
              <a:t>) and the </a:t>
            </a:r>
            <a:r>
              <a:rPr lang="en-IN" dirty="0" err="1"/>
              <a:t>Prakriti</a:t>
            </a:r>
            <a:r>
              <a:rPr lang="en-IN" dirty="0"/>
              <a:t> is the enjoyed (</a:t>
            </a:r>
            <a:r>
              <a:rPr lang="en-IN" dirty="0" err="1"/>
              <a:t>bhogya</a:t>
            </a:r>
            <a:r>
              <a:rPr lang="en-IN" dirty="0"/>
              <a:t>). </a:t>
            </a:r>
            <a:endParaRPr lang="en-IN" dirty="0" smtClean="0"/>
          </a:p>
          <a:p>
            <a:r>
              <a:rPr lang="en-IN" dirty="0" err="1" smtClean="0"/>
              <a:t>Samkhya</a:t>
            </a:r>
            <a:r>
              <a:rPr lang="en-IN" dirty="0" smtClean="0"/>
              <a:t>-Yoga </a:t>
            </a:r>
            <a:r>
              <a:rPr lang="en-IN" dirty="0"/>
              <a:t>believes that the </a:t>
            </a:r>
            <a:r>
              <a:rPr lang="en-IN" dirty="0" err="1"/>
              <a:t>Puruṣa</a:t>
            </a:r>
            <a:r>
              <a:rPr lang="en-IN" dirty="0"/>
              <a:t> cannot be regarded as the source of inanimate world, because an intelligent principle cannot transform itself into the unconscious world. This metaphysics is a pluralistic spiritualism, a form of realism built on the foundation of </a:t>
            </a:r>
            <a:r>
              <a:rPr lang="en-IN" dirty="0" smtClean="0"/>
              <a:t>dualism.</a:t>
            </a:r>
            <a:endParaRPr lang="en-IN" dirty="0"/>
          </a:p>
        </p:txBody>
      </p:sp>
    </p:spTree>
    <p:extLst>
      <p:ext uri="{BB962C8B-B14F-4D97-AF65-F5344CB8AC3E}">
        <p14:creationId xmlns:p14="http://schemas.microsoft.com/office/powerpoint/2010/main" val="350503855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IN" dirty="0" err="1"/>
              <a:t>Puruṣa</a:t>
            </a:r>
            <a:r>
              <a:rPr lang="en-IN" dirty="0"/>
              <a:t> (consciousness) by its nature is </a:t>
            </a:r>
            <a:r>
              <a:rPr lang="en-IN" dirty="0" err="1"/>
              <a:t>sattva</a:t>
            </a:r>
            <a:r>
              <a:rPr lang="en-IN" dirty="0"/>
              <a:t> (constructive), while </a:t>
            </a:r>
            <a:r>
              <a:rPr lang="en-IN" dirty="0" err="1"/>
              <a:t>Prakriti</a:t>
            </a:r>
            <a:r>
              <a:rPr lang="en-IN" dirty="0"/>
              <a:t> (matter) by its nature is </a:t>
            </a:r>
            <a:r>
              <a:rPr lang="en-IN" dirty="0" err="1"/>
              <a:t>tamas</a:t>
            </a:r>
            <a:r>
              <a:rPr lang="en-IN" dirty="0"/>
              <a:t> (</a:t>
            </a:r>
            <a:r>
              <a:rPr lang="en-IN" dirty="0" smtClean="0"/>
              <a:t>chaotic]</a:t>
            </a:r>
          </a:p>
          <a:p>
            <a:r>
              <a:rPr lang="en-IN" dirty="0"/>
              <a:t>I</a:t>
            </a:r>
            <a:r>
              <a:rPr lang="en-IN" dirty="0" smtClean="0"/>
              <a:t>ndividuals </a:t>
            </a:r>
            <a:r>
              <a:rPr lang="en-IN" dirty="0"/>
              <a:t>at birth have </a:t>
            </a:r>
            <a:r>
              <a:rPr lang="en-IN" dirty="0" err="1"/>
              <a:t>buddhi</a:t>
            </a:r>
            <a:r>
              <a:rPr lang="en-IN" dirty="0"/>
              <a:t> (intelligence, </a:t>
            </a:r>
            <a:r>
              <a:rPr lang="en-IN" dirty="0" err="1"/>
              <a:t>sattvic</a:t>
            </a:r>
            <a:r>
              <a:rPr lang="en-IN" dirty="0"/>
              <a:t>). As life progresses and churns this </a:t>
            </a:r>
            <a:r>
              <a:rPr lang="en-IN" dirty="0" err="1"/>
              <a:t>buddhi</a:t>
            </a:r>
            <a:r>
              <a:rPr lang="en-IN" dirty="0"/>
              <a:t>, it creates </a:t>
            </a:r>
            <a:r>
              <a:rPr lang="en-IN" dirty="0" err="1"/>
              <a:t>asmita</a:t>
            </a:r>
            <a:r>
              <a:rPr lang="en-IN" dirty="0"/>
              <a:t> or </a:t>
            </a:r>
            <a:r>
              <a:rPr lang="en-IN" dirty="0" err="1"/>
              <a:t>ahamkara</a:t>
            </a:r>
            <a:r>
              <a:rPr lang="en-IN" dirty="0"/>
              <a:t> (ego, </a:t>
            </a:r>
            <a:r>
              <a:rPr lang="en-IN" dirty="0" err="1"/>
              <a:t>rajasic</a:t>
            </a:r>
            <a:r>
              <a:rPr lang="en-IN" dirty="0"/>
              <a:t>). </a:t>
            </a:r>
            <a:endParaRPr lang="en-IN" dirty="0" smtClean="0"/>
          </a:p>
          <a:p>
            <a:r>
              <a:rPr lang="en-IN" dirty="0" smtClean="0"/>
              <a:t>When </a:t>
            </a:r>
            <a:r>
              <a:rPr lang="en-IN" dirty="0"/>
              <a:t>ego in turn is churned by life, </a:t>
            </a:r>
            <a:r>
              <a:rPr lang="en-IN" dirty="0" err="1"/>
              <a:t>manas</a:t>
            </a:r>
            <a:r>
              <a:rPr lang="en-IN" dirty="0"/>
              <a:t> (temper, mood, </a:t>
            </a:r>
            <a:r>
              <a:rPr lang="en-IN" dirty="0" err="1"/>
              <a:t>tamasic</a:t>
            </a:r>
            <a:r>
              <a:rPr lang="en-IN" dirty="0"/>
              <a:t>) is produced. Together, </a:t>
            </a:r>
            <a:r>
              <a:rPr lang="en-IN" dirty="0" err="1"/>
              <a:t>buddhi</a:t>
            </a:r>
            <a:r>
              <a:rPr lang="en-IN" dirty="0"/>
              <a:t>, </a:t>
            </a:r>
            <a:r>
              <a:rPr lang="en-IN" dirty="0" err="1"/>
              <a:t>ahamkara</a:t>
            </a:r>
            <a:r>
              <a:rPr lang="en-IN" dirty="0"/>
              <a:t> and </a:t>
            </a:r>
            <a:r>
              <a:rPr lang="en-IN" dirty="0" err="1"/>
              <a:t>manas</a:t>
            </a:r>
            <a:r>
              <a:rPr lang="en-IN" dirty="0"/>
              <a:t> interact and constitute </a:t>
            </a:r>
            <a:r>
              <a:rPr lang="en-IN" dirty="0" err="1"/>
              <a:t>citta</a:t>
            </a:r>
            <a:r>
              <a:rPr lang="en-IN" dirty="0"/>
              <a:t> (mind) in Yoga school of Hinduism</a:t>
            </a:r>
            <a:r>
              <a:rPr lang="en-IN" dirty="0" smtClean="0"/>
              <a:t>.</a:t>
            </a:r>
          </a:p>
          <a:p>
            <a:r>
              <a:rPr lang="en-IN" dirty="0" smtClean="0"/>
              <a:t>Unrestrained </a:t>
            </a:r>
            <a:r>
              <a:rPr lang="en-IN" dirty="0"/>
              <a:t>modification of </a:t>
            </a:r>
            <a:r>
              <a:rPr lang="en-IN" dirty="0" err="1"/>
              <a:t>citta</a:t>
            </a:r>
            <a:r>
              <a:rPr lang="en-IN" dirty="0"/>
              <a:t> causes suffering. A way of life that empowers one to become ever more aware of one's consciousness and spirituality innate in </a:t>
            </a:r>
            <a:r>
              <a:rPr lang="en-IN" dirty="0" err="1"/>
              <a:t>buddhi</a:t>
            </a:r>
            <a:r>
              <a:rPr lang="en-IN" dirty="0"/>
              <a:t>, is the path to one's highest potential </a:t>
            </a:r>
            <a:r>
              <a:rPr lang="en-IN" dirty="0" smtClean="0"/>
              <a:t>.</a:t>
            </a:r>
            <a:endParaRPr lang="en-IN" dirty="0"/>
          </a:p>
        </p:txBody>
      </p:sp>
    </p:spTree>
    <p:extLst>
      <p:ext uri="{BB962C8B-B14F-4D97-AF65-F5344CB8AC3E}">
        <p14:creationId xmlns:p14="http://schemas.microsoft.com/office/powerpoint/2010/main" val="393550429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Epistemology</a:t>
            </a:r>
            <a:br>
              <a:rPr lang="en-IN" dirty="0"/>
            </a:br>
            <a:endParaRPr lang="en-IN" dirty="0"/>
          </a:p>
        </p:txBody>
      </p:sp>
      <p:sp>
        <p:nvSpPr>
          <p:cNvPr id="3" name="Content Placeholder 2"/>
          <p:cNvSpPr>
            <a:spLocks noGrp="1"/>
          </p:cNvSpPr>
          <p:nvPr>
            <p:ph idx="1"/>
          </p:nvPr>
        </p:nvSpPr>
        <p:spPr/>
        <p:txBody>
          <a:bodyPr>
            <a:normAutofit fontScale="92500"/>
          </a:bodyPr>
          <a:lstStyle/>
          <a:p>
            <a:endParaRPr lang="en-IN" dirty="0"/>
          </a:p>
          <a:p>
            <a:r>
              <a:rPr lang="en-IN" dirty="0"/>
              <a:t>The Yoga school considers perception, inference and reliable testimony as three reliable means to knowledge</a:t>
            </a:r>
            <a:r>
              <a:rPr lang="en-IN" dirty="0" smtClean="0"/>
              <a:t>.</a:t>
            </a:r>
          </a:p>
          <a:p>
            <a:r>
              <a:rPr lang="en-IN" dirty="0" smtClean="0"/>
              <a:t> Yoga </a:t>
            </a:r>
            <a:r>
              <a:rPr lang="en-IN" dirty="0"/>
              <a:t>school, like </a:t>
            </a:r>
            <a:r>
              <a:rPr lang="en-IN" dirty="0" err="1"/>
              <a:t>Samkhya</a:t>
            </a:r>
            <a:r>
              <a:rPr lang="en-IN" dirty="0"/>
              <a:t> school, considers </a:t>
            </a:r>
            <a:r>
              <a:rPr lang="en-IN" dirty="0" err="1"/>
              <a:t>Pratyakṣa</a:t>
            </a:r>
            <a:r>
              <a:rPr lang="en-IN" dirty="0"/>
              <a:t> or </a:t>
            </a:r>
            <a:r>
              <a:rPr lang="en-IN" dirty="0" err="1"/>
              <a:t>Dṛṣṭam</a:t>
            </a:r>
            <a:r>
              <a:rPr lang="en-IN" dirty="0"/>
              <a:t> (direct sense perception), </a:t>
            </a:r>
            <a:r>
              <a:rPr lang="en-IN" dirty="0" err="1"/>
              <a:t>Anumāna</a:t>
            </a:r>
            <a:r>
              <a:rPr lang="en-IN" dirty="0"/>
              <a:t> (inference), and </a:t>
            </a:r>
            <a:r>
              <a:rPr lang="en-IN" dirty="0" err="1"/>
              <a:t>Śabda</a:t>
            </a:r>
            <a:r>
              <a:rPr lang="en-IN" dirty="0"/>
              <a:t> or </a:t>
            </a:r>
            <a:r>
              <a:rPr lang="en-IN" dirty="0" err="1"/>
              <a:t>Āptavacana</a:t>
            </a:r>
            <a:r>
              <a:rPr lang="en-IN" dirty="0"/>
              <a:t> (verbal testimony of the sages or </a:t>
            </a:r>
            <a:r>
              <a:rPr lang="en-IN" dirty="0" err="1"/>
              <a:t>shāstras</a:t>
            </a:r>
            <a:r>
              <a:rPr lang="en-IN" dirty="0"/>
              <a:t>) to be the only valid means of knowledge or </a:t>
            </a:r>
            <a:r>
              <a:rPr lang="en-IN" dirty="0" err="1"/>
              <a:t>Pramana</a:t>
            </a:r>
            <a:r>
              <a:rPr lang="en-IN" dirty="0" smtClean="0"/>
              <a:t>.</a:t>
            </a:r>
            <a:endParaRPr lang="en-IN" dirty="0"/>
          </a:p>
        </p:txBody>
      </p:sp>
    </p:spTree>
    <p:extLst>
      <p:ext uri="{BB962C8B-B14F-4D97-AF65-F5344CB8AC3E}">
        <p14:creationId xmlns:p14="http://schemas.microsoft.com/office/powerpoint/2010/main" val="193044095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lstStyle/>
          <a:p>
            <a:r>
              <a:rPr lang="en-IN" dirty="0" err="1"/>
              <a:t>Pratyakṣa</a:t>
            </a:r>
            <a:r>
              <a:rPr lang="en-IN" dirty="0"/>
              <a:t> </a:t>
            </a:r>
            <a:r>
              <a:rPr lang="en-IN" dirty="0" smtClean="0"/>
              <a:t>(perception).</a:t>
            </a:r>
          </a:p>
          <a:p>
            <a:r>
              <a:rPr lang="en-IN" dirty="0"/>
              <a:t>T</a:t>
            </a:r>
            <a:r>
              <a:rPr lang="en-IN" dirty="0" smtClean="0"/>
              <a:t>wo </a:t>
            </a:r>
            <a:r>
              <a:rPr lang="en-IN" dirty="0"/>
              <a:t>types in Hindu texts: external and internal. </a:t>
            </a:r>
            <a:endParaRPr lang="en-IN" dirty="0" smtClean="0"/>
          </a:p>
          <a:p>
            <a:r>
              <a:rPr lang="en-IN" dirty="0" smtClean="0"/>
              <a:t>External </a:t>
            </a:r>
            <a:r>
              <a:rPr lang="en-IN" dirty="0"/>
              <a:t>perception </a:t>
            </a:r>
            <a:r>
              <a:rPr lang="en-IN" dirty="0" smtClean="0"/>
              <a:t>arising </a:t>
            </a:r>
            <a:r>
              <a:rPr lang="en-IN" dirty="0"/>
              <a:t>from the interaction of the five senses and worldly </a:t>
            </a:r>
            <a:r>
              <a:rPr lang="en-IN" dirty="0" smtClean="0"/>
              <a:t>objects.</a:t>
            </a:r>
          </a:p>
          <a:p>
            <a:r>
              <a:rPr lang="en-IN" dirty="0"/>
              <a:t>I</a:t>
            </a:r>
            <a:r>
              <a:rPr lang="en-IN" dirty="0" smtClean="0"/>
              <a:t>nternal </a:t>
            </a:r>
            <a:r>
              <a:rPr lang="en-IN" dirty="0"/>
              <a:t>perception is </a:t>
            </a:r>
            <a:r>
              <a:rPr lang="en-IN" dirty="0" smtClean="0"/>
              <a:t>the </a:t>
            </a:r>
            <a:r>
              <a:rPr lang="en-IN" dirty="0"/>
              <a:t>inner sense, the </a:t>
            </a:r>
            <a:r>
              <a:rPr lang="en-IN" dirty="0" smtClean="0"/>
              <a:t>mind.</a:t>
            </a:r>
          </a:p>
          <a:p>
            <a:endParaRPr lang="en-IN" dirty="0"/>
          </a:p>
        </p:txBody>
      </p:sp>
    </p:spTree>
    <p:extLst>
      <p:ext uri="{BB962C8B-B14F-4D97-AF65-F5344CB8AC3E}">
        <p14:creationId xmlns:p14="http://schemas.microsoft.com/office/powerpoint/2010/main" val="41209475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err="1" smtClean="0"/>
              <a:t>Darsana</a:t>
            </a:r>
            <a:r>
              <a:rPr lang="en-IN" dirty="0" smtClean="0"/>
              <a:t> is divided into two categories namely- </a:t>
            </a:r>
            <a:r>
              <a:rPr lang="en-IN" dirty="0" err="1" smtClean="0">
                <a:solidFill>
                  <a:srgbClr val="FF0000"/>
                </a:solidFill>
              </a:rPr>
              <a:t>Astika</a:t>
            </a:r>
            <a:r>
              <a:rPr lang="en-IN" dirty="0" smtClean="0"/>
              <a:t> (believer in the Vedas) and </a:t>
            </a:r>
            <a:r>
              <a:rPr lang="en-IN" dirty="0" err="1" smtClean="0">
                <a:solidFill>
                  <a:srgbClr val="FF0000"/>
                </a:solidFill>
              </a:rPr>
              <a:t>Nastika</a:t>
            </a:r>
            <a:r>
              <a:rPr lang="en-IN" dirty="0" smtClean="0">
                <a:solidFill>
                  <a:srgbClr val="FF0000"/>
                </a:solidFill>
              </a:rPr>
              <a:t> </a:t>
            </a:r>
            <a:r>
              <a:rPr lang="en-IN" dirty="0" smtClean="0"/>
              <a:t>(non-believer in the Vedas).</a:t>
            </a:r>
          </a:p>
          <a:p>
            <a:r>
              <a:rPr lang="en-IN" dirty="0" smtClean="0"/>
              <a:t> </a:t>
            </a:r>
            <a:r>
              <a:rPr lang="en-IN" dirty="0" err="1" smtClean="0"/>
              <a:t>Astika</a:t>
            </a:r>
            <a:r>
              <a:rPr lang="en-IN" dirty="0" smtClean="0"/>
              <a:t> are </a:t>
            </a:r>
            <a:r>
              <a:rPr lang="en-IN" dirty="0" err="1" smtClean="0"/>
              <a:t>Nyaya</a:t>
            </a:r>
            <a:r>
              <a:rPr lang="en-IN" dirty="0" smtClean="0"/>
              <a:t>, </a:t>
            </a:r>
            <a:r>
              <a:rPr lang="en-IN" dirty="0" err="1" smtClean="0"/>
              <a:t>Vaisheshik</a:t>
            </a:r>
            <a:r>
              <a:rPr lang="en-IN" dirty="0" smtClean="0"/>
              <a:t>, </a:t>
            </a:r>
            <a:r>
              <a:rPr lang="en-IN" dirty="0" err="1" smtClean="0"/>
              <a:t>Sakhya</a:t>
            </a:r>
            <a:r>
              <a:rPr lang="en-IN" dirty="0" smtClean="0"/>
              <a:t>, Yoga, </a:t>
            </a:r>
            <a:r>
              <a:rPr lang="en-IN" dirty="0" err="1" smtClean="0"/>
              <a:t>Mimamsa</a:t>
            </a:r>
            <a:r>
              <a:rPr lang="en-IN" dirty="0" smtClean="0"/>
              <a:t>, and Vedanta.</a:t>
            </a:r>
          </a:p>
          <a:p>
            <a:r>
              <a:rPr lang="en-IN" dirty="0" smtClean="0"/>
              <a:t> </a:t>
            </a:r>
            <a:r>
              <a:rPr lang="en-IN" dirty="0" err="1" smtClean="0"/>
              <a:t>Nastika</a:t>
            </a:r>
            <a:r>
              <a:rPr lang="en-IN" dirty="0" smtClean="0"/>
              <a:t> are </a:t>
            </a:r>
            <a:r>
              <a:rPr lang="en-IN" dirty="0" err="1" smtClean="0"/>
              <a:t>Carvaka</a:t>
            </a:r>
            <a:r>
              <a:rPr lang="en-IN" dirty="0" smtClean="0"/>
              <a:t>, Jainism and </a:t>
            </a:r>
            <a:r>
              <a:rPr lang="en-IN" dirty="0" err="1" smtClean="0"/>
              <a:t>Buddism</a:t>
            </a:r>
            <a:r>
              <a:rPr lang="en-IN" dirty="0" smtClean="0"/>
              <a:t>.</a:t>
            </a:r>
            <a:endParaRPr lang="en-IN" dirty="0"/>
          </a:p>
        </p:txBody>
      </p:sp>
    </p:spTree>
    <p:extLst>
      <p:ext uri="{BB962C8B-B14F-4D97-AF65-F5344CB8AC3E}">
        <p14:creationId xmlns:p14="http://schemas.microsoft.com/office/powerpoint/2010/main" val="253268618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IN" dirty="0" err="1"/>
              <a:t>Anumāṇa</a:t>
            </a:r>
            <a:r>
              <a:rPr lang="en-IN" dirty="0"/>
              <a:t> </a:t>
            </a:r>
            <a:r>
              <a:rPr lang="en-IN" dirty="0" smtClean="0"/>
              <a:t>(inference). </a:t>
            </a:r>
          </a:p>
          <a:p>
            <a:r>
              <a:rPr lang="en-IN" dirty="0"/>
              <a:t>R</a:t>
            </a:r>
            <a:r>
              <a:rPr lang="en-IN" dirty="0" smtClean="0"/>
              <a:t>eaching </a:t>
            </a:r>
            <a:r>
              <a:rPr lang="en-IN" dirty="0"/>
              <a:t>a new conclusion and truth from one or more observations and previous truths by applying </a:t>
            </a:r>
            <a:r>
              <a:rPr lang="en-IN" dirty="0" smtClean="0"/>
              <a:t>reason.</a:t>
            </a:r>
          </a:p>
          <a:p>
            <a:r>
              <a:rPr lang="en-IN" dirty="0" smtClean="0"/>
              <a:t>Observing </a:t>
            </a:r>
            <a:r>
              <a:rPr lang="en-IN" dirty="0"/>
              <a:t>smoke and inferring fire is an example of </a:t>
            </a:r>
            <a:r>
              <a:rPr lang="en-IN" dirty="0" err="1"/>
              <a:t>Anumana</a:t>
            </a:r>
            <a:r>
              <a:rPr lang="en-IN" dirty="0" smtClean="0"/>
              <a:t>.</a:t>
            </a:r>
          </a:p>
          <a:p>
            <a:r>
              <a:rPr lang="en-IN" dirty="0"/>
              <a:t> </a:t>
            </a:r>
            <a:r>
              <a:rPr lang="en-IN" dirty="0" smtClean="0"/>
              <a:t>This </a:t>
            </a:r>
            <a:r>
              <a:rPr lang="en-IN" dirty="0"/>
              <a:t>is a valid and useful means to knowledge. The method of inference is explained by Indian texts as consisting of three parts: </a:t>
            </a:r>
            <a:r>
              <a:rPr lang="en-IN" dirty="0" err="1"/>
              <a:t>pratijna</a:t>
            </a:r>
            <a:r>
              <a:rPr lang="en-IN" dirty="0"/>
              <a:t> (hypothesis), </a:t>
            </a:r>
            <a:r>
              <a:rPr lang="en-IN" dirty="0" err="1"/>
              <a:t>hetu</a:t>
            </a:r>
            <a:r>
              <a:rPr lang="en-IN" dirty="0"/>
              <a:t> (a reason), and </a:t>
            </a:r>
            <a:r>
              <a:rPr lang="en-IN" dirty="0" err="1"/>
              <a:t>drshtanta</a:t>
            </a:r>
            <a:r>
              <a:rPr lang="en-IN" dirty="0"/>
              <a:t> (examples</a:t>
            </a:r>
            <a:r>
              <a:rPr lang="en-IN" dirty="0" smtClean="0"/>
              <a:t>).</a:t>
            </a:r>
            <a:endParaRPr lang="en-IN" dirty="0"/>
          </a:p>
        </p:txBody>
      </p:sp>
    </p:spTree>
    <p:extLst>
      <p:ext uri="{BB962C8B-B14F-4D97-AF65-F5344CB8AC3E}">
        <p14:creationId xmlns:p14="http://schemas.microsoft.com/office/powerpoint/2010/main" val="181773630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smtClean="0"/>
              <a:t>The </a:t>
            </a:r>
            <a:r>
              <a:rPr lang="en-IN" dirty="0"/>
              <a:t>inference is conditionally true if </a:t>
            </a:r>
            <a:r>
              <a:rPr lang="en-IN" dirty="0" err="1"/>
              <a:t>sapaksha</a:t>
            </a:r>
            <a:r>
              <a:rPr lang="en-IN" dirty="0"/>
              <a:t> (positive examples as evidence) are present, and if </a:t>
            </a:r>
            <a:r>
              <a:rPr lang="en-IN" dirty="0" err="1"/>
              <a:t>vipaksha</a:t>
            </a:r>
            <a:r>
              <a:rPr lang="en-IN" dirty="0"/>
              <a:t> (negative examples as counter-evidence) are absent</a:t>
            </a:r>
            <a:r>
              <a:rPr lang="en-IN" dirty="0" smtClean="0"/>
              <a:t>.</a:t>
            </a:r>
          </a:p>
          <a:p>
            <a:r>
              <a:rPr lang="en-IN" dirty="0" smtClean="0"/>
              <a:t> </a:t>
            </a:r>
            <a:endParaRPr lang="en-IN" dirty="0"/>
          </a:p>
        </p:txBody>
      </p:sp>
    </p:spTree>
    <p:extLst>
      <p:ext uri="{BB962C8B-B14F-4D97-AF65-F5344CB8AC3E}">
        <p14:creationId xmlns:p14="http://schemas.microsoft.com/office/powerpoint/2010/main" val="31382566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a:bodyPr>
          <a:lstStyle/>
          <a:p>
            <a:r>
              <a:rPr lang="en-IN" dirty="0" err="1"/>
              <a:t>Śabda</a:t>
            </a:r>
            <a:r>
              <a:rPr lang="en-IN" dirty="0"/>
              <a:t> </a:t>
            </a:r>
            <a:r>
              <a:rPr lang="en-IN" dirty="0" smtClean="0"/>
              <a:t>means </a:t>
            </a:r>
            <a:r>
              <a:rPr lang="en-IN" dirty="0"/>
              <a:t>relying on word, testimony of past or present reliable </a:t>
            </a:r>
            <a:r>
              <a:rPr lang="en-IN" dirty="0" smtClean="0"/>
              <a:t>experts.</a:t>
            </a:r>
          </a:p>
          <a:p>
            <a:r>
              <a:rPr lang="en-IN" dirty="0" err="1" smtClean="0"/>
              <a:t>Hiriyanna</a:t>
            </a:r>
            <a:r>
              <a:rPr lang="en-IN" dirty="0" smtClean="0"/>
              <a:t> </a:t>
            </a:r>
            <a:r>
              <a:rPr lang="en-IN" dirty="0"/>
              <a:t>explains </a:t>
            </a:r>
            <a:r>
              <a:rPr lang="en-IN" dirty="0" err="1"/>
              <a:t>Sabda-pramana</a:t>
            </a:r>
            <a:r>
              <a:rPr lang="en-IN" dirty="0"/>
              <a:t> as a concept which means reliable expert testimony</a:t>
            </a:r>
            <a:r>
              <a:rPr lang="en-IN" dirty="0" smtClean="0"/>
              <a:t>.</a:t>
            </a:r>
          </a:p>
          <a:p>
            <a:r>
              <a:rPr lang="en-IN" dirty="0" smtClean="0"/>
              <a:t> </a:t>
            </a:r>
            <a:r>
              <a:rPr lang="en-IN" dirty="0"/>
              <a:t>H</a:t>
            </a:r>
            <a:r>
              <a:rPr lang="en-IN" dirty="0" smtClean="0"/>
              <a:t>uman </a:t>
            </a:r>
            <a:r>
              <a:rPr lang="en-IN" dirty="0"/>
              <a:t>being needs to know numerous facts, and with the limited time and energy available, he can learn only a fraction of those facts and truths directly</a:t>
            </a:r>
            <a:r>
              <a:rPr lang="en-IN" dirty="0" smtClean="0"/>
              <a:t>.</a:t>
            </a:r>
            <a:endParaRPr lang="en-IN" dirty="0"/>
          </a:p>
        </p:txBody>
      </p:sp>
    </p:spTree>
    <p:extLst>
      <p:ext uri="{BB962C8B-B14F-4D97-AF65-F5344CB8AC3E}">
        <p14:creationId xmlns:p14="http://schemas.microsoft.com/office/powerpoint/2010/main" val="192161116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Axiology</a:t>
            </a:r>
            <a:br>
              <a:rPr lang="en-IN" dirty="0"/>
            </a:b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Axiology include </a:t>
            </a:r>
            <a:r>
              <a:rPr lang="en-IN" dirty="0"/>
              <a:t>both a theory of values through the observances of positive values and avoidance of </a:t>
            </a:r>
            <a:r>
              <a:rPr lang="en-IN" dirty="0" smtClean="0"/>
              <a:t>negative</a:t>
            </a:r>
          </a:p>
          <a:p>
            <a:r>
              <a:rPr lang="en-IN" dirty="0" smtClean="0"/>
              <a:t>The </a:t>
            </a:r>
            <a:r>
              <a:rPr lang="en-IN" dirty="0"/>
              <a:t>values to be observed are called </a:t>
            </a:r>
            <a:r>
              <a:rPr lang="en-IN" dirty="0" err="1"/>
              <a:t>Niyamas</a:t>
            </a:r>
            <a:r>
              <a:rPr lang="en-IN" dirty="0"/>
              <a:t>, while those to be avoided are called </a:t>
            </a:r>
            <a:r>
              <a:rPr lang="en-IN" dirty="0" err="1"/>
              <a:t>Yamas</a:t>
            </a:r>
            <a:r>
              <a:rPr lang="en-IN" dirty="0"/>
              <a:t> in Yoga philosophy</a:t>
            </a:r>
            <a:r>
              <a:rPr lang="en-IN" dirty="0" smtClean="0"/>
              <a:t>.</a:t>
            </a:r>
          </a:p>
          <a:p>
            <a:r>
              <a:rPr lang="en-IN" dirty="0" smtClean="0"/>
              <a:t>list </a:t>
            </a:r>
            <a:r>
              <a:rPr lang="en-IN" dirty="0"/>
              <a:t>of values varies between the texts, however, Ahimsa, </a:t>
            </a:r>
            <a:r>
              <a:rPr lang="en-IN" dirty="0" err="1"/>
              <a:t>Satya</a:t>
            </a:r>
            <a:r>
              <a:rPr lang="en-IN" dirty="0"/>
              <a:t>, </a:t>
            </a:r>
            <a:r>
              <a:rPr lang="en-IN" dirty="0" err="1"/>
              <a:t>Asteya</a:t>
            </a:r>
            <a:r>
              <a:rPr lang="en-IN" dirty="0"/>
              <a:t>, </a:t>
            </a:r>
            <a:r>
              <a:rPr lang="en-IN" dirty="0" err="1"/>
              <a:t>Svādhyāya</a:t>
            </a:r>
            <a:r>
              <a:rPr lang="en-IN" dirty="0"/>
              <a:t>, </a:t>
            </a:r>
            <a:r>
              <a:rPr lang="en-IN" dirty="0" err="1"/>
              <a:t>Kșhamā</a:t>
            </a:r>
            <a:r>
              <a:rPr lang="en-IN" dirty="0"/>
              <a:t>, and </a:t>
            </a:r>
            <a:r>
              <a:rPr lang="en-IN" dirty="0" err="1"/>
              <a:t>Dayā</a:t>
            </a:r>
            <a:r>
              <a:rPr lang="en-IN" dirty="0"/>
              <a:t> are among the predominantly discussed ethical concepts by majority of these texts.</a:t>
            </a:r>
          </a:p>
        </p:txBody>
      </p:sp>
    </p:spTree>
    <p:extLst>
      <p:ext uri="{BB962C8B-B14F-4D97-AF65-F5344CB8AC3E}">
        <p14:creationId xmlns:p14="http://schemas.microsoft.com/office/powerpoint/2010/main" val="113929652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217443"/>
          </a:xfrm>
        </p:spPr>
        <p:txBody>
          <a:bodyPr>
            <a:normAutofit fontScale="92500" lnSpcReduction="10000"/>
          </a:bodyPr>
          <a:lstStyle/>
          <a:p>
            <a:r>
              <a:rPr lang="en-IN" dirty="0"/>
              <a:t>The five </a:t>
            </a:r>
            <a:r>
              <a:rPr lang="en-IN" dirty="0" err="1"/>
              <a:t>yamas</a:t>
            </a:r>
            <a:r>
              <a:rPr lang="en-IN" dirty="0"/>
              <a:t> listed by </a:t>
            </a:r>
            <a:r>
              <a:rPr lang="en-IN" dirty="0" err="1"/>
              <a:t>Patañjali</a:t>
            </a:r>
            <a:r>
              <a:rPr lang="en-IN" dirty="0"/>
              <a:t> in </a:t>
            </a:r>
            <a:r>
              <a:rPr lang="en-IN" dirty="0" err="1"/>
              <a:t>Yogasūtra</a:t>
            </a:r>
            <a:r>
              <a:rPr lang="en-IN" dirty="0"/>
              <a:t> </a:t>
            </a:r>
            <a:r>
              <a:rPr lang="en-IN" dirty="0" smtClean="0"/>
              <a:t>are</a:t>
            </a:r>
            <a:r>
              <a:rPr lang="en-IN" dirty="0"/>
              <a:t>:</a:t>
            </a:r>
          </a:p>
          <a:p>
            <a:endParaRPr lang="en-IN" dirty="0"/>
          </a:p>
          <a:p>
            <a:r>
              <a:rPr lang="en-IN" dirty="0" err="1"/>
              <a:t>Ahiṃsā</a:t>
            </a:r>
            <a:r>
              <a:rPr lang="en-IN" dirty="0"/>
              <a:t> (</a:t>
            </a:r>
            <a:r>
              <a:rPr lang="sa-IN" dirty="0"/>
              <a:t>अहिंसा): </a:t>
            </a:r>
            <a:r>
              <a:rPr lang="en-IN" dirty="0"/>
              <a:t>Nonviolence, non-harming other living beings</a:t>
            </a:r>
          </a:p>
          <a:p>
            <a:r>
              <a:rPr lang="en-IN" dirty="0" err="1"/>
              <a:t>Satya</a:t>
            </a:r>
            <a:r>
              <a:rPr lang="en-IN" dirty="0"/>
              <a:t> (</a:t>
            </a:r>
            <a:r>
              <a:rPr lang="sa-IN" dirty="0"/>
              <a:t>सत्य): </a:t>
            </a:r>
            <a:r>
              <a:rPr lang="en-IN" dirty="0"/>
              <a:t>truthfulness, non-falsehood</a:t>
            </a:r>
          </a:p>
          <a:p>
            <a:r>
              <a:rPr lang="en-IN" dirty="0" err="1"/>
              <a:t>Asteya</a:t>
            </a:r>
            <a:r>
              <a:rPr lang="en-IN" dirty="0"/>
              <a:t> (</a:t>
            </a:r>
            <a:r>
              <a:rPr lang="sa-IN" dirty="0"/>
              <a:t>अस्तेय): </a:t>
            </a:r>
            <a:r>
              <a:rPr lang="en-IN" dirty="0"/>
              <a:t>non-stealing</a:t>
            </a:r>
          </a:p>
          <a:p>
            <a:r>
              <a:rPr lang="en-IN" dirty="0" err="1"/>
              <a:t>Brahmacarya</a:t>
            </a:r>
            <a:r>
              <a:rPr lang="en-IN" dirty="0"/>
              <a:t> (</a:t>
            </a:r>
            <a:r>
              <a:rPr lang="sa-IN" dirty="0"/>
              <a:t>ब्रह्मचर्य): </a:t>
            </a:r>
            <a:r>
              <a:rPr lang="en-IN" dirty="0"/>
              <a:t>celibacy, non-cheating on one’s partner</a:t>
            </a:r>
          </a:p>
          <a:p>
            <a:r>
              <a:rPr lang="en-IN" dirty="0" err="1"/>
              <a:t>Aparigraha</a:t>
            </a:r>
            <a:r>
              <a:rPr lang="en-IN" dirty="0"/>
              <a:t> (</a:t>
            </a:r>
            <a:r>
              <a:rPr lang="sa-IN" dirty="0"/>
              <a:t>अपरिग्रहः): </a:t>
            </a:r>
            <a:r>
              <a:rPr lang="en-IN" dirty="0"/>
              <a:t>non-avarice, non-possessiveness</a:t>
            </a:r>
          </a:p>
        </p:txBody>
      </p:sp>
    </p:spTree>
    <p:extLst>
      <p:ext uri="{BB962C8B-B14F-4D97-AF65-F5344CB8AC3E}">
        <p14:creationId xmlns:p14="http://schemas.microsoft.com/office/powerpoint/2010/main" val="275626980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fontScale="85000" lnSpcReduction="20000"/>
          </a:bodyPr>
          <a:lstStyle/>
          <a:p>
            <a:r>
              <a:rPr lang="en-IN" dirty="0" smtClean="0"/>
              <a:t>The </a:t>
            </a:r>
            <a:r>
              <a:rPr lang="en-IN" dirty="0" err="1"/>
              <a:t>Niyamas</a:t>
            </a:r>
            <a:r>
              <a:rPr lang="en-IN" dirty="0"/>
              <a:t> </a:t>
            </a:r>
            <a:r>
              <a:rPr lang="en-IN" dirty="0" smtClean="0"/>
              <a:t> include </a:t>
            </a:r>
            <a:r>
              <a:rPr lang="en-IN" dirty="0"/>
              <a:t>virtuous habits, </a:t>
            </a:r>
            <a:r>
              <a:rPr lang="en-IN" dirty="0" err="1"/>
              <a:t>behaviors</a:t>
            </a:r>
            <a:r>
              <a:rPr lang="en-IN" dirty="0"/>
              <a:t> and observances. The </a:t>
            </a:r>
            <a:r>
              <a:rPr lang="en-IN" dirty="0" err="1"/>
              <a:t>Yogasutra</a:t>
            </a:r>
            <a:r>
              <a:rPr lang="en-IN" dirty="0"/>
              <a:t> lists the </a:t>
            </a:r>
            <a:r>
              <a:rPr lang="en-IN" dirty="0" err="1"/>
              <a:t>niyamas</a:t>
            </a:r>
            <a:r>
              <a:rPr lang="en-IN" dirty="0"/>
              <a:t> as:</a:t>
            </a:r>
          </a:p>
          <a:p>
            <a:endParaRPr lang="en-IN" dirty="0"/>
          </a:p>
          <a:p>
            <a:r>
              <a:rPr lang="en-IN" dirty="0" err="1"/>
              <a:t>Śauca</a:t>
            </a:r>
            <a:r>
              <a:rPr lang="en-IN" dirty="0"/>
              <a:t>: purity, clearness of mind, speech and body</a:t>
            </a:r>
          </a:p>
          <a:p>
            <a:r>
              <a:rPr lang="en-IN" dirty="0" err="1"/>
              <a:t>Santoṣa</a:t>
            </a:r>
            <a:r>
              <a:rPr lang="en-IN" dirty="0"/>
              <a:t>: contentment, acceptance of others, acceptance of one’s circumstances as they are in order to get past or change them, optimism for self</a:t>
            </a:r>
          </a:p>
          <a:p>
            <a:r>
              <a:rPr lang="en-IN" dirty="0"/>
              <a:t>Tapas: persistence, perseverance, austerity</a:t>
            </a:r>
          </a:p>
          <a:p>
            <a:r>
              <a:rPr lang="en-IN" dirty="0" err="1"/>
              <a:t>Svādhyāya</a:t>
            </a:r>
            <a:r>
              <a:rPr lang="en-IN" dirty="0"/>
              <a:t>: study of Vedas (see </a:t>
            </a:r>
            <a:r>
              <a:rPr lang="en-IN" dirty="0" err="1"/>
              <a:t>Sabda</a:t>
            </a:r>
            <a:r>
              <a:rPr lang="en-IN" dirty="0"/>
              <a:t> in epistemology section), study of self, self-reflection, introspection of self’s thoughts, speeches and actions</a:t>
            </a:r>
          </a:p>
          <a:p>
            <a:r>
              <a:rPr lang="en-IN" dirty="0" err="1"/>
              <a:t>Īśvarapraṇidhāna</a:t>
            </a:r>
            <a:r>
              <a:rPr lang="en-IN" dirty="0"/>
              <a:t>: contemplation of the </a:t>
            </a:r>
            <a:r>
              <a:rPr lang="en-IN" dirty="0" err="1"/>
              <a:t>Ishvara</a:t>
            </a:r>
            <a:r>
              <a:rPr lang="en-IN" dirty="0"/>
              <a:t> (God/Supreme Being, Brahman, True Self, Unchanging Reality)</a:t>
            </a:r>
          </a:p>
        </p:txBody>
      </p:sp>
    </p:spTree>
    <p:extLst>
      <p:ext uri="{BB962C8B-B14F-4D97-AF65-F5344CB8AC3E}">
        <p14:creationId xmlns:p14="http://schemas.microsoft.com/office/powerpoint/2010/main" val="55912613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a:p>
        </p:txBody>
      </p:sp>
    </p:spTree>
    <p:extLst>
      <p:ext uri="{BB962C8B-B14F-4D97-AF65-F5344CB8AC3E}">
        <p14:creationId xmlns:p14="http://schemas.microsoft.com/office/powerpoint/2010/main" val="886081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b="1" dirty="0" smtClean="0">
                <a:solidFill>
                  <a:srgbClr val="FF0000"/>
                </a:solidFill>
              </a:rPr>
              <a:t>Direct experience</a:t>
            </a:r>
            <a:r>
              <a:rPr lang="en-IN" dirty="0" smtClean="0"/>
              <a:t>: Indian philosophy derived from the Veda, a record of the sages who realized the truth within. </a:t>
            </a:r>
          </a:p>
          <a:p>
            <a:pPr algn="just"/>
            <a:r>
              <a:rPr lang="en-IN" dirty="0" smtClean="0"/>
              <a:t>To solve life’s questions </a:t>
            </a:r>
            <a:r>
              <a:rPr lang="en-IN" dirty="0"/>
              <a:t> </a:t>
            </a:r>
            <a:r>
              <a:rPr lang="en-IN" dirty="0" smtClean="0"/>
              <a:t>likes nature of life, death, birth, and cosmic or individual existence, they started making rational inquiries and observations. </a:t>
            </a:r>
            <a:endParaRPr lang="en-IN" dirty="0"/>
          </a:p>
        </p:txBody>
      </p:sp>
    </p:spTree>
    <p:extLst>
      <p:ext uri="{BB962C8B-B14F-4D97-AF65-F5344CB8AC3E}">
        <p14:creationId xmlns:p14="http://schemas.microsoft.com/office/powerpoint/2010/main" val="1783094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dirty="0" smtClean="0"/>
              <a:t> Unable to find satisfactory answers, they discovered various </a:t>
            </a:r>
            <a:r>
              <a:rPr lang="en-IN" dirty="0" smtClean="0">
                <a:solidFill>
                  <a:srgbClr val="FF0000"/>
                </a:solidFill>
              </a:rPr>
              <a:t>methods of meditation</a:t>
            </a:r>
            <a:r>
              <a:rPr lang="en-IN" dirty="0" smtClean="0"/>
              <a:t> that help one attain higher levels of consciousness in which one may directly experience the truth. </a:t>
            </a:r>
          </a:p>
          <a:p>
            <a:pPr algn="just"/>
            <a:r>
              <a:rPr lang="en-IN" dirty="0" smtClean="0"/>
              <a:t>Each school originated with an enlightened teacher who described his experiences of the truth and method of attaining it.</a:t>
            </a:r>
            <a:endParaRPr lang="en-IN" dirty="0"/>
          </a:p>
        </p:txBody>
      </p:sp>
    </p:spTree>
    <p:extLst>
      <p:ext uri="{BB962C8B-B14F-4D97-AF65-F5344CB8AC3E}">
        <p14:creationId xmlns:p14="http://schemas.microsoft.com/office/powerpoint/2010/main" val="13550306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r>
              <a:rPr lang="en-IN" b="1" dirty="0" smtClean="0"/>
              <a:t>Acceptance of authority</a:t>
            </a:r>
            <a:r>
              <a:rPr lang="en-IN" dirty="0" smtClean="0"/>
              <a:t>: Respect for sages and ancient scriptures is a strong tradition in India.</a:t>
            </a:r>
          </a:p>
          <a:p>
            <a:pPr algn="just"/>
            <a:r>
              <a:rPr lang="en-IN" dirty="0" smtClean="0"/>
              <a:t> When a teacher advocates a new philosophical system, he cites established scriptures or the writings of authorized sages to support his statements. The </a:t>
            </a:r>
            <a:r>
              <a:rPr lang="en-IN" dirty="0" err="1" smtClean="0"/>
              <a:t>Astika</a:t>
            </a:r>
            <a:r>
              <a:rPr lang="en-IN" dirty="0" smtClean="0"/>
              <a:t> or orthodox schools always refer to the Veda to support their theories. </a:t>
            </a:r>
          </a:p>
          <a:p>
            <a:pPr algn="just"/>
            <a:r>
              <a:rPr lang="en-IN" dirty="0" smtClean="0"/>
              <a:t>The </a:t>
            </a:r>
            <a:r>
              <a:rPr lang="en-IN" dirty="0" err="1" smtClean="0"/>
              <a:t>Nastika</a:t>
            </a:r>
            <a:r>
              <a:rPr lang="en-IN" dirty="0" smtClean="0"/>
              <a:t> or unorthodox schools follow the authority of their founder like Buddha.</a:t>
            </a:r>
            <a:endParaRPr lang="en-IN" dirty="0"/>
          </a:p>
        </p:txBody>
      </p:sp>
    </p:spTree>
    <p:extLst>
      <p:ext uri="{BB962C8B-B14F-4D97-AF65-F5344CB8AC3E}">
        <p14:creationId xmlns:p14="http://schemas.microsoft.com/office/powerpoint/2010/main" val="3788954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lstStyle/>
          <a:p>
            <a:r>
              <a:rPr lang="en-IN" b="1" dirty="0" smtClean="0"/>
              <a:t>Harmony among schools</a:t>
            </a:r>
            <a:r>
              <a:rPr lang="en-IN" dirty="0" smtClean="0"/>
              <a:t>: All systems of Indian philosophy have a unique quality of cooperating with one another. </a:t>
            </a:r>
          </a:p>
          <a:p>
            <a:r>
              <a:rPr lang="en-IN" dirty="0" smtClean="0"/>
              <a:t>During a debate, the intent is not to destroy another’s philosophy but to clarify one’s own theories and thoughts. </a:t>
            </a:r>
          </a:p>
          <a:p>
            <a:r>
              <a:rPr lang="en-IN" dirty="0" smtClean="0"/>
              <a:t> Indian philosophers realized that every human mind is unique and it must be allowed to follow a philosophy of its choice.</a:t>
            </a:r>
            <a:endParaRPr lang="en-IN" dirty="0"/>
          </a:p>
        </p:txBody>
      </p:sp>
    </p:spTree>
    <p:extLst>
      <p:ext uri="{BB962C8B-B14F-4D97-AF65-F5344CB8AC3E}">
        <p14:creationId xmlns:p14="http://schemas.microsoft.com/office/powerpoint/2010/main" val="41597194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292</TotalTime>
  <Words>3687</Words>
  <Application>Microsoft Office PowerPoint</Application>
  <PresentationFormat>On-screen Show (4:3)</PresentationFormat>
  <Paragraphs>231</Paragraphs>
  <Slides>56</Slides>
  <Notes>0</Notes>
  <HiddenSlides>0</HiddenSlides>
  <MMClips>0</MMClips>
  <ScaleCrop>false</ScaleCrop>
  <HeadingPairs>
    <vt:vector size="4" baseType="variant">
      <vt:variant>
        <vt:lpstr>Theme</vt:lpstr>
      </vt:variant>
      <vt:variant>
        <vt:i4>1</vt:i4>
      </vt:variant>
      <vt:variant>
        <vt:lpstr>Slide Titles</vt:lpstr>
      </vt:variant>
      <vt:variant>
        <vt:i4>56</vt:i4>
      </vt:variant>
    </vt:vector>
  </HeadingPairs>
  <TitlesOfParts>
    <vt:vector size="57" baseType="lpstr">
      <vt:lpstr>Office Theme</vt:lpstr>
      <vt:lpstr>Module Three: Indian Schools of Philosophy, Gita, Quran and Bible</vt:lpstr>
      <vt:lpstr>Indian philosophy</vt:lpstr>
      <vt:lpstr>PowerPoint Presentation</vt:lpstr>
      <vt:lpstr>Characteristics of Indian philosophy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INDIAN CULTURE AND HERITAGE</vt:lpstr>
      <vt:lpstr>PowerPoint Presentation</vt:lpstr>
      <vt:lpstr>PowerPoint Presentation</vt:lpstr>
      <vt:lpstr>PowerPoint Presentation</vt:lpstr>
      <vt:lpstr>PowerPoint Presentation</vt:lpstr>
      <vt:lpstr>CHARACTERISTICS OF INDIAN HERITAGE</vt:lpstr>
      <vt:lpstr>CHARACTERISTICS OF INDIAN CULTURE</vt:lpstr>
      <vt:lpstr>Cultural Heritage </vt:lpstr>
      <vt:lpstr>Comparative study of orthodox school of philosophy and heterodox school of philosophy. </vt:lpstr>
      <vt:lpstr>Six Orthodox Schools (Classical Schools) of Indian Philosophy </vt:lpstr>
      <vt:lpstr>Sankhya Philosophy</vt:lpstr>
      <vt:lpstr>PowerPoint Presentation</vt:lpstr>
      <vt:lpstr>Yoga Philosophy </vt:lpstr>
      <vt:lpstr>Nyaya Philosophy</vt:lpstr>
      <vt:lpstr>PowerPoint Presentation</vt:lpstr>
      <vt:lpstr>Vaisheshik Philosophy </vt:lpstr>
      <vt:lpstr>Purva mimansa (mimansa) </vt:lpstr>
      <vt:lpstr>Uttara Mimamsa (Vedanda) </vt:lpstr>
      <vt:lpstr>PowerPoint Presentation</vt:lpstr>
      <vt:lpstr>Three Heterodox Schools of Indian Philosophy </vt:lpstr>
      <vt:lpstr>PowerPoint Presentation</vt:lpstr>
      <vt:lpstr>PowerPoint Presentation</vt:lpstr>
      <vt:lpstr>Buddhist Philosophy </vt:lpstr>
      <vt:lpstr>PowerPoint Presentation</vt:lpstr>
      <vt:lpstr>Jain Philosophy </vt:lpstr>
      <vt:lpstr>Ajivika Philosophy </vt:lpstr>
      <vt:lpstr> Explore the metaphysical, epistemological and axiological aspect of Yoga, </vt:lpstr>
      <vt:lpstr>Metaphysics </vt:lpstr>
      <vt:lpstr>PowerPoint Presentation</vt:lpstr>
      <vt:lpstr>PowerPoint Presentation</vt:lpstr>
      <vt:lpstr>Epistemology </vt:lpstr>
      <vt:lpstr>PowerPoint Presentation</vt:lpstr>
      <vt:lpstr>PowerPoint Presentation</vt:lpstr>
      <vt:lpstr>PowerPoint Presentation</vt:lpstr>
      <vt:lpstr>PowerPoint Presentation</vt:lpstr>
      <vt:lpstr>Axiology </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Three: Indian Schools of Philosophy, Gita, Quran and Bible</dc:title>
  <dc:creator>user</dc:creator>
  <cp:lastModifiedBy>user</cp:lastModifiedBy>
  <cp:revision>104</cp:revision>
  <dcterms:created xsi:type="dcterms:W3CDTF">2021-12-27T09:41:00Z</dcterms:created>
  <dcterms:modified xsi:type="dcterms:W3CDTF">2022-01-02T15:10:27Z</dcterms:modified>
</cp:coreProperties>
</file>