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70" r:id="rId4"/>
    <p:sldId id="257" r:id="rId5"/>
    <p:sldId id="269" r:id="rId6"/>
    <p:sldId id="353" r:id="rId7"/>
    <p:sldId id="354" r:id="rId8"/>
    <p:sldId id="355" r:id="rId9"/>
    <p:sldId id="258" r:id="rId10"/>
    <p:sldId id="259" r:id="rId11"/>
    <p:sldId id="267" r:id="rId12"/>
    <p:sldId id="260" r:id="rId13"/>
    <p:sldId id="261" r:id="rId14"/>
    <p:sldId id="262" r:id="rId15"/>
    <p:sldId id="263" r:id="rId16"/>
    <p:sldId id="264" r:id="rId17"/>
    <p:sldId id="265" r:id="rId18"/>
    <p:sldId id="357" r:id="rId19"/>
    <p:sldId id="266" r:id="rId20"/>
    <p:sldId id="268" r:id="rId21"/>
    <p:sldId id="272" r:id="rId22"/>
    <p:sldId id="273" r:id="rId23"/>
    <p:sldId id="274" r:id="rId24"/>
    <p:sldId id="290" r:id="rId25"/>
    <p:sldId id="275" r:id="rId26"/>
    <p:sldId id="276" r:id="rId27"/>
    <p:sldId id="277" r:id="rId28"/>
    <p:sldId id="278" r:id="rId29"/>
    <p:sldId id="289" r:id="rId30"/>
    <p:sldId id="279" r:id="rId31"/>
    <p:sldId id="280" r:id="rId32"/>
    <p:sldId id="281" r:id="rId33"/>
    <p:sldId id="282" r:id="rId34"/>
    <p:sldId id="283" r:id="rId35"/>
    <p:sldId id="284" r:id="rId36"/>
    <p:sldId id="285" r:id="rId37"/>
    <p:sldId id="286" r:id="rId38"/>
    <p:sldId id="287" r:id="rId39"/>
    <p:sldId id="295" r:id="rId40"/>
    <p:sldId id="288" r:id="rId41"/>
    <p:sldId id="291" r:id="rId42"/>
    <p:sldId id="292" r:id="rId43"/>
    <p:sldId id="293" r:id="rId44"/>
    <p:sldId id="294" r:id="rId45"/>
    <p:sldId id="297" r:id="rId46"/>
    <p:sldId id="296" r:id="rId47"/>
    <p:sldId id="298" r:id="rId48"/>
    <p:sldId id="299" r:id="rId49"/>
    <p:sldId id="308" r:id="rId50"/>
    <p:sldId id="300" r:id="rId51"/>
    <p:sldId id="309" r:id="rId52"/>
    <p:sldId id="302" r:id="rId53"/>
    <p:sldId id="313" r:id="rId54"/>
    <p:sldId id="301" r:id="rId55"/>
    <p:sldId id="303" r:id="rId56"/>
    <p:sldId id="304" r:id="rId57"/>
    <p:sldId id="305" r:id="rId58"/>
    <p:sldId id="306" r:id="rId59"/>
    <p:sldId id="307" r:id="rId60"/>
    <p:sldId id="310" r:id="rId61"/>
    <p:sldId id="311" r:id="rId62"/>
    <p:sldId id="318" r:id="rId63"/>
    <p:sldId id="319" r:id="rId64"/>
    <p:sldId id="358" r:id="rId65"/>
    <p:sldId id="320" r:id="rId66"/>
    <p:sldId id="321" r:id="rId67"/>
    <p:sldId id="323" r:id="rId68"/>
    <p:sldId id="314" r:id="rId69"/>
    <p:sldId id="315" r:id="rId70"/>
    <p:sldId id="316" r:id="rId71"/>
    <p:sldId id="317" r:id="rId72"/>
    <p:sldId id="324" r:id="rId73"/>
    <p:sldId id="328" r:id="rId74"/>
    <p:sldId id="329" r:id="rId75"/>
    <p:sldId id="325" r:id="rId76"/>
    <p:sldId id="326" r:id="rId77"/>
    <p:sldId id="330" r:id="rId78"/>
    <p:sldId id="345" r:id="rId79"/>
    <p:sldId id="351" r:id="rId80"/>
    <p:sldId id="352" r:id="rId81"/>
    <p:sldId id="332" r:id="rId82"/>
    <p:sldId id="344" r:id="rId83"/>
    <p:sldId id="331" r:id="rId84"/>
    <p:sldId id="333" r:id="rId85"/>
    <p:sldId id="334" r:id="rId86"/>
    <p:sldId id="335" r:id="rId87"/>
    <p:sldId id="342" r:id="rId88"/>
    <p:sldId id="343" r:id="rId89"/>
    <p:sldId id="338" r:id="rId90"/>
    <p:sldId id="340" r:id="rId91"/>
    <p:sldId id="341" r:id="rId92"/>
    <p:sldId id="336" r:id="rId93"/>
    <p:sldId id="337" r:id="rId94"/>
    <p:sldId id="346" r:id="rId95"/>
    <p:sldId id="347" r:id="rId96"/>
    <p:sldId id="348" r:id="rId97"/>
    <p:sldId id="349" r:id="rId98"/>
    <p:sldId id="350" r:id="rId9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582" y="21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955AB5-DED1-4E1E-8883-1942263A1732}" type="datetimeFigureOut">
              <a:rPr lang="en-US" smtClean="0"/>
              <a:pPr/>
              <a:t>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2679B-E28E-4FD3-9017-9B58D5F4BEE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955AB5-DED1-4E1E-8883-1942263A1732}" type="datetimeFigureOut">
              <a:rPr lang="en-US" smtClean="0"/>
              <a:pPr/>
              <a:t>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2679B-E28E-4FD3-9017-9B58D5F4BEE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955AB5-DED1-4E1E-8883-1942263A1732}" type="datetimeFigureOut">
              <a:rPr lang="en-US" smtClean="0"/>
              <a:pPr/>
              <a:t>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2679B-E28E-4FD3-9017-9B58D5F4BEE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955AB5-DED1-4E1E-8883-1942263A1732}" type="datetimeFigureOut">
              <a:rPr lang="en-US" smtClean="0"/>
              <a:pPr/>
              <a:t>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2679B-E28E-4FD3-9017-9B58D5F4BEE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955AB5-DED1-4E1E-8883-1942263A1732}" type="datetimeFigureOut">
              <a:rPr lang="en-US" smtClean="0"/>
              <a:pPr/>
              <a:t>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2679B-E28E-4FD3-9017-9B58D5F4BEE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955AB5-DED1-4E1E-8883-1942263A1732}" type="datetimeFigureOut">
              <a:rPr lang="en-US" smtClean="0"/>
              <a:pPr/>
              <a:t>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22679B-E28E-4FD3-9017-9B58D5F4BEE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955AB5-DED1-4E1E-8883-1942263A1732}" type="datetimeFigureOut">
              <a:rPr lang="en-US" smtClean="0"/>
              <a:pPr/>
              <a:t>1/16/2022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22679B-E28E-4FD3-9017-9B58D5F4BEE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955AB5-DED1-4E1E-8883-1942263A1732}" type="datetimeFigureOut">
              <a:rPr lang="en-US" smtClean="0"/>
              <a:pPr/>
              <a:t>1/16/2022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22679B-E28E-4FD3-9017-9B58D5F4BEE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55AB5-DED1-4E1E-8883-1942263A1732}" type="datetimeFigureOut">
              <a:rPr lang="en-US" smtClean="0"/>
              <a:pPr/>
              <a:t>1/16/2022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22679B-E28E-4FD3-9017-9B58D5F4BEE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955AB5-DED1-4E1E-8883-1942263A1732}" type="datetimeFigureOut">
              <a:rPr lang="en-US" smtClean="0"/>
              <a:pPr/>
              <a:t>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22679B-E28E-4FD3-9017-9B58D5F4BEE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955AB5-DED1-4E1E-8883-1942263A1732}" type="datetimeFigureOut">
              <a:rPr lang="en-US" smtClean="0"/>
              <a:pPr/>
              <a:t>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22679B-E28E-4FD3-9017-9B58D5F4BEE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955AB5-DED1-4E1E-8883-1942263A1732}" type="datetimeFigureOut">
              <a:rPr lang="en-US" smtClean="0"/>
              <a:pPr/>
              <a:t>1/16/2022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22679B-E28E-4FD3-9017-9B58D5F4BEE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www.google.com/search?sxsrf=AOaemvJRRoR5nIt8EzNv5W5wskVMLBqD_A:1637304409296&amp;q=Sapienza+University+of+Rome&amp;stick=H4sIAAAAAAAAAOPgE-LUz9U3SC8wz7BUAjNNsooszLWks5Ot9AtS8wtyUoFUUXF-nlVqSmlyYklmft4iVungxILM1LyqRIXQvMwyoHRmSaVCfppCUH5u6g5WRgDlSqpDVgAAAA&amp;sa=X&amp;ved=2ahUKEwjHxdGd6qP0AhW6zDgGHd-EBZYQmxMoAXoECFoQAw" TargetMode="External"/><Relationship Id="rId3" Type="http://schemas.openxmlformats.org/officeDocument/2006/relationships/hyperlink" Target="https://www.google.com/search?sxsrf=AOaemvJRRoR5nIt8EzNv5W5wskVMLBqD_A:1637304409296&amp;q=Chiaravalle,+Marche&amp;stick=H4sIAAAAAAAAAOPgE-LUz9U3SC8wz7BUgjBzTPPStcSyk630C1LzC3JSgVRRcX6eVVJ-Ud4iVmHnjMzEosSyxJycVB0F38Si5IzUHayMAH6jIXZJAAAA&amp;sa=X&amp;ved=2ahUKEwjHxdGd6qP0AhW6zDgGHd-EBZYQmxMoAXoECFsQAw" TargetMode="External"/><Relationship Id="rId7" Type="http://schemas.openxmlformats.org/officeDocument/2006/relationships/hyperlink" Target="https://www.google.com/search?sxsrf=AOaemvJRRoR5nIt8EzNv5W5wskVMLBqD_A:1637304409296&amp;q=maria+montessori+education&amp;stick=H4sIAAAAAAAAAOPgE-LUz9U3SC8wz7DUks5OttIvSM0vyEkFUkXF-XlWqSmlyYklmfl5i1ilchOLMhMVcvPzSlKLi_OLMhXgkgCbENvuRwAAAA&amp;sa=X&amp;ved=2ahUKEwjHxdGd6qP0AhW6zDgGHd-EBZYQ6BMoAHoECFoQAg" TargetMode="External"/><Relationship Id="rId2" Type="http://schemas.openxmlformats.org/officeDocument/2006/relationships/hyperlink" Target="https://www.google.com/search?sxsrf=AOaemvJRRoR5nIt8EzNv5W5wskVMLBqD_A:1637304409296&amp;q=maria+montessori+born&amp;stick=H4sIAAAAAAAAAOPgE-LUz9U3SC8wz7DUEstOttIvSM0vyEkFUkXF-XlWSflFeYtYRXMTizITFXLz80pSi4vzizIVQOIA5cDGMD0AAAA&amp;sa=X&amp;ved=2ahUKEwjHxdGd6qP0AhW6zDgGHd-EBZYQ6BMoAHoECFsQAg" TargetMode="External"/><Relationship Id="rId1" Type="http://schemas.openxmlformats.org/officeDocument/2006/relationships/slideLayout" Target="../slideLayouts/slideLayout2.xml"/><Relationship Id="rId6" Type="http://schemas.openxmlformats.org/officeDocument/2006/relationships/hyperlink" Target="https://www.google.com/search?sxsrf=AOaemvJRRoR5nIt8EzNv5W5wskVMLBqD_A:1637304409296&amp;q=maria+montessori+known+for&amp;sa=X&amp;ved=2ahUKEwjHxdGd6qP0AhW6zDgGHd-EBZYQ6BMoAHoECF4QAg" TargetMode="External"/><Relationship Id="rId5" Type="http://schemas.openxmlformats.org/officeDocument/2006/relationships/hyperlink" Target="https://www.google.com/search?sxsrf=AOaemvJRRoR5nIt8EzNv5W5wskVMLBqD_A:1637304409296&amp;q=Noordwijk&amp;stick=H4sIAAAAAAAAAOPgE-LUz9U3SC8wz7BU4gAxy5MK4rXks5Ot9AtS8wtyUvVTUpNTE4tTU-ILUouK8_OsUjJTUxaxcvrl5xellGdmZe9gZQQAm0vRzkcAAAA&amp;sa=X&amp;ved=2ahUKEwjHxdGd6qP0AhW6zDgGHd-EBZYQmxMoAXoECF8QAw" TargetMode="External"/><Relationship Id="rId4" Type="http://schemas.openxmlformats.org/officeDocument/2006/relationships/hyperlink" Target="https://www.google.com/search?sxsrf=AOaemvJRRoR5nIt8EzNv5W5wskVMLBqD_A:1637304409296&amp;q=maria+montessori+died&amp;stick=H4sIAAAAAAAAAOPgE-LUz9U3SC8wz7DUks9OttIvSM0vyEnVT0lNTk0sTk2JL0gtKs7Ps0rJTE1ZxCqam1iUmaiQm59XklpcnF-UqQASBwCqs9YfRgAAAA&amp;sa=X&amp;ved=2ahUKEwjHxdGd6qP0AhW6zDgGHd-EBZYQ6BMoAHoECF8QA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britannica.com/biography/Friedrich-Froebel"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google.com/search?sxsrf=AOaemvKo1QJa5Wl_glX8byyfuI517iJ0CQ:1637573624711&amp;q=Recife&amp;stick=H4sIAAAAAAAAAOPgE-LUz9U3MKqwMLdU4gAxM1KqSrTEspOt9AtS8wtyUoFUUXF-nlVSflHeIla2oNTkzLTUHayMAEigKqk7AAAA&amp;sa=X&amp;ved=2ahUKEwixxsaR1av0AhUS4jgGHSRcB7wQmxMoAXoECD0QAw" TargetMode="External"/><Relationship Id="rId7" Type="http://schemas.openxmlformats.org/officeDocument/2006/relationships/hyperlink" Target="https://www.google.com/search?sxsrf=AOaemvKo1QJa5Wl_glX8byyfuI517iJ0CQ:1637573624711&amp;q=Faculdade+de+Direito+do+Recife&amp;stick=H4sIAAAAAAAAAOPgE-LUz9U3MKqwMLdU4gIzq0yKMsy0pLOTrfQLUvMLclKBVFFxfp5VakppcmJJZn7eIlY5t8Tk0pyUxJRUBSByySxKzSzJV0jJVwhKTc5MS93ByggAWIK9UVoAAAA&amp;sa=X&amp;ved=2ahUKEwixxsaR1av0AhUS4jgGHSRcB7wQmxMoAXoECE8QAw" TargetMode="External"/><Relationship Id="rId2" Type="http://schemas.openxmlformats.org/officeDocument/2006/relationships/hyperlink" Target="https://www.google.com/search?sxsrf=AOaemvKo1QJa5Wl_glX8byyfuI517iJ0CQ:1637573624711&amp;q=paulo+freire+born&amp;stick=H4sIAAAAAAAAAOPgE-LUz9U3MKqwMLfUEstOttIvSM0vyEkFUkXF-XlWSflFeYtYBQsSS3PyFdKKUjOLUhVAYgBvRjUCOQAAAA&amp;sa=X&amp;ved=2ahUKEwixxsaR1av0AhUS4jgGHSRcB7wQ6BMoAHoECD0QAg" TargetMode="External"/><Relationship Id="rId1" Type="http://schemas.openxmlformats.org/officeDocument/2006/relationships/slideLayout" Target="../slideLayouts/slideLayout2.xml"/><Relationship Id="rId6" Type="http://schemas.openxmlformats.org/officeDocument/2006/relationships/hyperlink" Target="https://www.google.com/search?sxsrf=AOaemvKo1QJa5Wl_glX8byyfuI517iJ0CQ:1637573624711&amp;q=paulo+freire+education&amp;stick=H4sIAAAAAAAAAOPgE-LUz9U3MKqwMLfUks5OttIvSM0vyEkFUkXF-XlWqSmlyYklmfl5i1jFChJLc_IV0opSM4tSFeASACjR4BZDAAAA&amp;sa=X&amp;ved=2ahUKEwixxsaR1av0AhUS4jgGHSRcB7wQ6BMoAHoECE8QAg" TargetMode="External"/><Relationship Id="rId5" Type="http://schemas.openxmlformats.org/officeDocument/2006/relationships/hyperlink" Target="https://www.google.com/search?sxsrf=AOaemvKo1QJa5Wl_glX8byyfuI517iJ0CQ:1637573624711&amp;q=S%C3%A3o+Paulo&amp;stick=H4sIAAAAAAAAAOPgE-LUz9U3MKqwMLdUgjCNCtJyteSzk630C1LzC3JS9VNSk1MTi1NT4gtSi4rz86xSMlNTFrFyBR9enK8QkFiak7-DlREA7X6Zn0kAAAA&amp;sa=X&amp;ved=2ahUKEwixxsaR1av0AhUS4jgGHSRcB7wQmxMoAXoECEUQAw" TargetMode="External"/><Relationship Id="rId4" Type="http://schemas.openxmlformats.org/officeDocument/2006/relationships/hyperlink" Target="https://www.google.com/search?sxsrf=AOaemvKo1QJa5Wl_glX8byyfuI517iJ0CQ:1637573624711&amp;q=paulo+freire+died&amp;stick=H4sIAAAAAAAAAOPgE-LUz9U3MKqwMLfUks9OttIvSM0vyEnVT0lNTk0sTk2JL0gtKs7Ps0rJTE1ZxCpYkFiak6-QVpSaWZSqABIDAFyHztxCAAAA&amp;sa=X&amp;ved=2ahUKEwixxsaR1av0AhUS4jgGHSRcB7wQ6BMoAHoECEUQAg"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www.teachermagazine.com.au/articles/classroom-layout-what-does-the-research-say."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citl.indiana.edu/teaching-resources/assessing-student-learning/alternatives-traditional-exams-papers/"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s://en.wikipedia.org/wiki/Unschooling"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1"/>
            <a:ext cx="7772400" cy="1371599"/>
          </a:xfrm>
        </p:spPr>
        <p:txBody>
          <a:bodyPr>
            <a:normAutofit fontScale="90000"/>
          </a:bodyPr>
          <a:lstStyle/>
          <a:p>
            <a:r>
              <a:rPr lang="en-US" smtClean="0"/>
              <a:t>Module </a:t>
            </a:r>
            <a:r>
              <a:rPr lang="en-US" smtClean="0"/>
              <a:t>4-PHILOSOPHY(Western </a:t>
            </a:r>
            <a:r>
              <a:rPr lang="en-US" dirty="0" smtClean="0"/>
              <a:t>Thinkers)</a:t>
            </a:r>
            <a:endParaRPr lang="en-US" dirty="0"/>
          </a:p>
        </p:txBody>
      </p:sp>
      <p:sp>
        <p:nvSpPr>
          <p:cNvPr id="3" name="Subtitle 2"/>
          <p:cNvSpPr>
            <a:spLocks noGrp="1"/>
          </p:cNvSpPr>
          <p:nvPr>
            <p:ph type="subTitle" idx="1"/>
          </p:nvPr>
        </p:nvSpPr>
        <p:spPr>
          <a:xfrm>
            <a:off x="838200" y="2590800"/>
            <a:ext cx="7620000" cy="3352800"/>
          </a:xfrm>
        </p:spPr>
        <p:txBody>
          <a:bodyPr/>
          <a:lstStyle/>
          <a:p>
            <a:r>
              <a:rPr lang="en-US" dirty="0" smtClean="0">
                <a:solidFill>
                  <a:srgbClr val="00B0F0"/>
                </a:solidFill>
              </a:rPr>
              <a:t>Children have unique needs and capabilities.</a:t>
            </a:r>
            <a:endParaRPr lang="en-US" dirty="0">
              <a:solidFill>
                <a:srgbClr val="00B0F0"/>
              </a:solidFill>
            </a:endParaRPr>
          </a:p>
        </p:txBody>
      </p:sp>
      <p:pic>
        <p:nvPicPr>
          <p:cNvPr id="1026" name="Picture 2" descr="C:\Users\server\Desktop\download.jpg"/>
          <p:cNvPicPr>
            <a:picLocks noChangeAspect="1" noChangeArrowheads="1"/>
          </p:cNvPicPr>
          <p:nvPr/>
        </p:nvPicPr>
        <p:blipFill>
          <a:blip r:embed="rId2"/>
          <a:srcRect/>
          <a:stretch>
            <a:fillRect/>
          </a:stretch>
        </p:blipFill>
        <p:spPr bwMode="auto">
          <a:xfrm>
            <a:off x="2971800" y="3352800"/>
            <a:ext cx="4038600" cy="24384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83163"/>
          </a:xfrm>
        </p:spPr>
        <p:txBody>
          <a:bodyPr/>
          <a:lstStyle/>
          <a:p>
            <a:pPr algn="just"/>
            <a:r>
              <a:rPr lang="en-US" b="1" dirty="0"/>
              <a:t>Play way in </a:t>
            </a:r>
            <a:r>
              <a:rPr lang="en-US" b="1" dirty="0" smtClean="0"/>
              <a:t>education-</a:t>
            </a:r>
            <a:r>
              <a:rPr lang="en-US" dirty="0"/>
              <a:t>subjects should be taught through play </a:t>
            </a:r>
            <a:r>
              <a:rPr lang="en-US" dirty="0" smtClean="0"/>
              <a:t> that lead to psychological </a:t>
            </a:r>
            <a:r>
              <a:rPr lang="en-US" dirty="0"/>
              <a:t>development of the child</a:t>
            </a:r>
            <a:r>
              <a:rPr lang="en-US" dirty="0" smtClean="0"/>
              <a:t>.</a:t>
            </a:r>
          </a:p>
          <a:p>
            <a:pPr algn="just"/>
            <a:r>
              <a:rPr lang="en-US" dirty="0"/>
              <a:t> </a:t>
            </a:r>
            <a:r>
              <a:rPr lang="en-US" dirty="0" smtClean="0"/>
              <a:t>Play </a:t>
            </a:r>
            <a:r>
              <a:rPr lang="en-US" dirty="0"/>
              <a:t>is the highest phase of </a:t>
            </a:r>
            <a:r>
              <a:rPr lang="en-US" dirty="0" smtClean="0"/>
              <a:t>self development.</a:t>
            </a:r>
          </a:p>
          <a:p>
            <a:pPr algn="just"/>
            <a:r>
              <a:rPr lang="en-US" b="1" dirty="0"/>
              <a:t>Learning by Doing-</a:t>
            </a:r>
            <a:r>
              <a:rPr lang="en-US" dirty="0"/>
              <a:t>  songs, movements, </a:t>
            </a:r>
            <a:r>
              <a:rPr lang="en-US" dirty="0" smtClean="0"/>
              <a:t>dramatization </a:t>
            </a:r>
            <a:r>
              <a:rPr lang="en-US" dirty="0"/>
              <a:t>and handwork etc. encourage learning by doing.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ESSENTIAL CHARACTERISTICS OF KINDERGARTEN</a:t>
            </a:r>
            <a:endParaRPr lang="en-US" sz="3200" dirty="0"/>
          </a:p>
        </p:txBody>
      </p:sp>
      <p:sp>
        <p:nvSpPr>
          <p:cNvPr id="3" name="Content Placeholder 2"/>
          <p:cNvSpPr>
            <a:spLocks noGrp="1"/>
          </p:cNvSpPr>
          <p:nvPr>
            <p:ph idx="1"/>
          </p:nvPr>
        </p:nvSpPr>
        <p:spPr/>
        <p:txBody>
          <a:bodyPr>
            <a:normAutofit/>
          </a:bodyPr>
          <a:lstStyle/>
          <a:p>
            <a:pPr algn="just"/>
            <a:r>
              <a:rPr lang="en-US" dirty="0" smtClean="0"/>
              <a:t>Like </a:t>
            </a:r>
            <a:r>
              <a:rPr lang="en-US" dirty="0"/>
              <a:t>a </a:t>
            </a:r>
            <a:r>
              <a:rPr lang="en-US" dirty="0" smtClean="0"/>
              <a:t>miniature </a:t>
            </a:r>
            <a:r>
              <a:rPr lang="en-US" dirty="0"/>
              <a:t>society, where the children discover their individualities in relation to others. </a:t>
            </a:r>
            <a:endParaRPr lang="en-US" dirty="0" smtClean="0"/>
          </a:p>
          <a:p>
            <a:pPr algn="just"/>
            <a:r>
              <a:rPr lang="en-US" dirty="0" smtClean="0"/>
              <a:t>Atmosphere </a:t>
            </a:r>
            <a:r>
              <a:rPr lang="en-US" dirty="0"/>
              <a:t>of freedom and lot of scope for self- expression in the form of songs, movements and construction.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a:bodyPr>
          <a:lstStyle/>
          <a:p>
            <a:pPr algn="just"/>
            <a:r>
              <a:rPr lang="en-US" b="1" dirty="0"/>
              <a:t>Nature Study in </a:t>
            </a:r>
            <a:r>
              <a:rPr lang="en-US" b="1" dirty="0" smtClean="0"/>
              <a:t>Curriculum-</a:t>
            </a:r>
            <a:r>
              <a:rPr lang="en-US" dirty="0"/>
              <a:t> moral improvement, religious uplift and spiritual </a:t>
            </a:r>
            <a:r>
              <a:rPr lang="en-US" dirty="0" smtClean="0"/>
              <a:t>insight get  </a:t>
            </a:r>
            <a:r>
              <a:rPr lang="en-US" dirty="0"/>
              <a:t>by coming into contact with nature</a:t>
            </a:r>
            <a:r>
              <a:rPr lang="en-US" dirty="0" smtClean="0"/>
              <a:t>.</a:t>
            </a:r>
          </a:p>
          <a:p>
            <a:pPr algn="just"/>
            <a:r>
              <a:rPr lang="en-US" b="1" dirty="0"/>
              <a:t>Importance of Manual </a:t>
            </a:r>
            <a:r>
              <a:rPr lang="en-US" b="1" dirty="0" smtClean="0"/>
              <a:t>Work-</a:t>
            </a:r>
            <a:r>
              <a:rPr lang="en-US" dirty="0"/>
              <a:t> Manual work is a necessary condition for the realization of the child’s personality. </a:t>
            </a:r>
            <a:endParaRPr lang="en-US" dirty="0" smtClean="0"/>
          </a:p>
          <a:p>
            <a:pPr algn="just"/>
            <a:r>
              <a:rPr lang="en-US" dirty="0" smtClean="0"/>
              <a:t>Understand dignity </a:t>
            </a:r>
            <a:r>
              <a:rPr lang="en-US" dirty="0"/>
              <a:t>of </a:t>
            </a:r>
            <a:r>
              <a:rPr lang="en-US" dirty="0" smtClean="0"/>
              <a:t>labor. </a:t>
            </a:r>
          </a:p>
          <a:p>
            <a:pPr algn="just"/>
            <a:r>
              <a:rPr lang="en-US" dirty="0" smtClean="0"/>
              <a:t>Shaping </a:t>
            </a:r>
            <a:r>
              <a:rPr lang="en-US" dirty="0"/>
              <a:t>of character</a:t>
            </a:r>
            <a:endParaRPr lang="en-US" dirty="0" smtClean="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lnSpcReduction="10000"/>
          </a:bodyPr>
          <a:lstStyle/>
          <a:p>
            <a:r>
              <a:rPr lang="en-US" b="1" dirty="0"/>
              <a:t>Women in the Teaching </a:t>
            </a:r>
            <a:r>
              <a:rPr lang="en-US" b="1" dirty="0" smtClean="0"/>
              <a:t>Profession-</a:t>
            </a:r>
            <a:r>
              <a:rPr lang="en-US" dirty="0"/>
              <a:t> women-teachers </a:t>
            </a:r>
            <a:r>
              <a:rPr lang="en-US" dirty="0" smtClean="0"/>
              <a:t>are </a:t>
            </a:r>
            <a:r>
              <a:rPr lang="en-US" dirty="0"/>
              <a:t>more affectionate to children than men-teachers</a:t>
            </a:r>
            <a:r>
              <a:rPr lang="en-US" dirty="0" smtClean="0"/>
              <a:t>.</a:t>
            </a:r>
          </a:p>
          <a:p>
            <a:endParaRPr lang="en-US" dirty="0" smtClean="0"/>
          </a:p>
          <a:p>
            <a:r>
              <a:rPr lang="en-US" b="1" dirty="0"/>
              <a:t>Sociological aspect of </a:t>
            </a:r>
            <a:r>
              <a:rPr lang="en-US" b="1" dirty="0" smtClean="0"/>
              <a:t>Education-</a:t>
            </a:r>
            <a:r>
              <a:rPr lang="en-US" dirty="0" smtClean="0"/>
              <a:t>Primary </a:t>
            </a:r>
            <a:r>
              <a:rPr lang="en-US" dirty="0"/>
              <a:t>virtues like joint responsibility, co-operation, sympathy, fellow-feeling should be developed in the children in the school community</a:t>
            </a:r>
            <a:r>
              <a:rPr lang="en-US" dirty="0" smtClean="0"/>
              <a:t>.</a:t>
            </a:r>
          </a:p>
          <a:p>
            <a:r>
              <a:rPr lang="en-US" dirty="0"/>
              <a:t>children should be trained to lead a group life and to live well in society.</a:t>
            </a:r>
            <a:endParaRPr lang="en-US" dirty="0" smtClean="0"/>
          </a:p>
          <a:p>
            <a:endParaRPr lang="en-US" i="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Principles of child centered education</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preparation for </a:t>
            </a:r>
            <a:r>
              <a:rPr lang="en-US" dirty="0" smtClean="0"/>
              <a:t>adulthood</a:t>
            </a:r>
          </a:p>
          <a:p>
            <a:r>
              <a:rPr lang="en-US" dirty="0"/>
              <a:t>Learning is not </a:t>
            </a:r>
            <a:r>
              <a:rPr lang="en-US" dirty="0" smtClean="0"/>
              <a:t>compartmentalized</a:t>
            </a:r>
          </a:p>
          <a:p>
            <a:r>
              <a:rPr lang="en-US" dirty="0"/>
              <a:t>Intrinsic motivation, </a:t>
            </a:r>
            <a:r>
              <a:rPr lang="en-US" dirty="0" smtClean="0"/>
              <a:t>self </a:t>
            </a:r>
            <a:r>
              <a:rPr lang="en-US" dirty="0"/>
              <a:t>directed </a:t>
            </a:r>
            <a:r>
              <a:rPr lang="en-US" dirty="0" smtClean="0"/>
              <a:t>activity</a:t>
            </a:r>
          </a:p>
          <a:p>
            <a:r>
              <a:rPr lang="en-US" dirty="0" smtClean="0"/>
              <a:t>Self- </a:t>
            </a:r>
            <a:r>
              <a:rPr lang="en-US" dirty="0"/>
              <a:t>discipline is </a:t>
            </a:r>
            <a:r>
              <a:rPr lang="en-US" dirty="0" smtClean="0"/>
              <a:t>emphasized.</a:t>
            </a:r>
          </a:p>
          <a:p>
            <a:r>
              <a:rPr lang="en-US" dirty="0"/>
              <a:t> receptive periods of learning at different stages of development</a:t>
            </a:r>
            <a:r>
              <a:rPr lang="en-US" dirty="0" smtClean="0"/>
              <a:t>.</a:t>
            </a:r>
          </a:p>
          <a:p>
            <a:endParaRPr lang="en-US" dirty="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a:t>What children can do (rather than what they cannot do) is the starting point in the child’s education</a:t>
            </a:r>
            <a:r>
              <a:rPr lang="en-US" dirty="0" smtClean="0"/>
              <a:t>.</a:t>
            </a:r>
          </a:p>
          <a:p>
            <a:r>
              <a:rPr lang="en-US" dirty="0"/>
              <a:t>There is an inner life in the child, which emerges especially under </a:t>
            </a:r>
            <a:r>
              <a:rPr lang="en-US" dirty="0" smtClean="0"/>
              <a:t>favorable </a:t>
            </a:r>
            <a:r>
              <a:rPr lang="en-US" dirty="0"/>
              <a:t>conditions</a:t>
            </a:r>
            <a:r>
              <a:rPr lang="en-US" dirty="0" smtClean="0"/>
              <a:t>.</a:t>
            </a:r>
          </a:p>
          <a:p>
            <a:endParaRPr lang="en-US" dirty="0"/>
          </a:p>
          <a:p>
            <a:r>
              <a:rPr lang="en-US" dirty="0"/>
              <a:t>Quality education is about three things: the child, the </a:t>
            </a:r>
            <a:r>
              <a:rPr lang="en-US" dirty="0" smtClean="0"/>
              <a:t>context, the </a:t>
            </a:r>
            <a:r>
              <a:rPr lang="en-US" dirty="0"/>
              <a:t>knowledge and understanding which the child develops and learns.</a:t>
            </a:r>
          </a:p>
          <a:p>
            <a:endParaRPr lang="en-US" dirty="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FROEBEL'S EDUCATIONAL PRINCIPALS</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
            </a:r>
            <a:br>
              <a:rPr lang="en-US" dirty="0" smtClean="0"/>
            </a:br>
            <a:r>
              <a:rPr lang="en-US" dirty="0" smtClean="0"/>
              <a:t>1</a:t>
            </a:r>
            <a:r>
              <a:rPr lang="en-US" dirty="0"/>
              <a:t>. </a:t>
            </a:r>
            <a:r>
              <a:rPr lang="en-US" dirty="0">
                <a:solidFill>
                  <a:srgbClr val="C00000"/>
                </a:solidFill>
              </a:rPr>
              <a:t>The Aim of Education</a:t>
            </a:r>
            <a:r>
              <a:rPr lang="en-US" dirty="0" smtClean="0"/>
              <a:t>:  Enable </a:t>
            </a:r>
            <a:r>
              <a:rPr lang="en-US" dirty="0"/>
              <a:t>the child to </a:t>
            </a:r>
            <a:r>
              <a:rPr lang="en-US" dirty="0" smtClean="0"/>
              <a:t>realize </a:t>
            </a:r>
            <a:r>
              <a:rPr lang="en-US" dirty="0"/>
              <a:t>the unity principles.</a:t>
            </a:r>
            <a:r>
              <a:rPr lang="en-US" dirty="0" smtClean="0"/>
              <a:t/>
            </a:r>
            <a:br>
              <a:rPr lang="en-US" dirty="0" smtClean="0"/>
            </a:br>
            <a:r>
              <a:rPr lang="en-US" dirty="0"/>
              <a:t>2. </a:t>
            </a:r>
            <a:r>
              <a:rPr lang="en-US" dirty="0">
                <a:solidFill>
                  <a:srgbClr val="C00000"/>
                </a:solidFill>
              </a:rPr>
              <a:t>The Method of Education</a:t>
            </a:r>
            <a:r>
              <a:rPr lang="en-US" dirty="0" smtClean="0"/>
              <a:t>: Self- </a:t>
            </a:r>
            <a:r>
              <a:rPr lang="en-US" dirty="0"/>
              <a:t>activity method of education</a:t>
            </a:r>
            <a:r>
              <a:rPr lang="en-US" dirty="0" smtClean="0"/>
              <a:t/>
            </a:r>
            <a:br>
              <a:rPr lang="en-US" dirty="0" smtClean="0"/>
            </a:br>
            <a:r>
              <a:rPr lang="en-US" dirty="0"/>
              <a:t>3. </a:t>
            </a:r>
            <a:r>
              <a:rPr lang="en-US" dirty="0">
                <a:solidFill>
                  <a:srgbClr val="C00000"/>
                </a:solidFill>
              </a:rPr>
              <a:t>The Method of Play</a:t>
            </a:r>
            <a:r>
              <a:rPr lang="en-US" dirty="0" smtClean="0"/>
              <a:t>: The </a:t>
            </a:r>
            <a:r>
              <a:rPr lang="en-US" dirty="0"/>
              <a:t>play forms for impairing education to children</a:t>
            </a:r>
            <a:r>
              <a:rPr lang="en-US" dirty="0" smtClean="0"/>
              <a:t/>
            </a:r>
            <a:br>
              <a:rPr lang="en-US" dirty="0" smtClean="0"/>
            </a:br>
            <a:r>
              <a:rPr lang="en-US" dirty="0"/>
              <a:t>4</a:t>
            </a:r>
            <a:r>
              <a:rPr lang="en-US" dirty="0">
                <a:solidFill>
                  <a:srgbClr val="C00000"/>
                </a:solidFill>
              </a:rPr>
              <a:t>. Principle of Freedom</a:t>
            </a:r>
            <a:r>
              <a:rPr lang="en-US" dirty="0"/>
              <a:t>: Free </a:t>
            </a:r>
            <a:r>
              <a:rPr lang="en-US" dirty="0" smtClean="0"/>
              <a:t>natural </a:t>
            </a:r>
            <a:r>
              <a:rPr lang="en-US" dirty="0"/>
              <a:t>development of children.</a:t>
            </a:r>
            <a:r>
              <a:rPr lang="en-US" dirty="0" smtClean="0"/>
              <a:t/>
            </a:r>
            <a:br>
              <a:rPr lang="en-US" dirty="0" smtClean="0"/>
            </a:br>
            <a:r>
              <a:rPr lang="en-US" dirty="0"/>
              <a:t>5. </a:t>
            </a:r>
            <a:r>
              <a:rPr lang="en-US" dirty="0">
                <a:solidFill>
                  <a:srgbClr val="C00000"/>
                </a:solidFill>
              </a:rPr>
              <a:t>Principle of Social Atmosphere</a:t>
            </a:r>
            <a:r>
              <a:rPr lang="en-US" dirty="0" smtClean="0"/>
              <a:t>: Should </a:t>
            </a:r>
            <a:r>
              <a:rPr lang="en-US" dirty="0"/>
              <a:t>be developed through self-activity in a social atmosphere.</a:t>
            </a:r>
            <a:r>
              <a:rPr lang="en-US" dirty="0" smtClean="0"/>
              <a:t/>
            </a:r>
            <a:br>
              <a:rPr lang="en-US" dirty="0" smtClean="0"/>
            </a:br>
            <a:r>
              <a:rPr lang="en-US" dirty="0"/>
              <a:t>6</a:t>
            </a:r>
            <a:r>
              <a:rPr lang="en-US" dirty="0">
                <a:solidFill>
                  <a:srgbClr val="C00000"/>
                </a:solidFill>
              </a:rPr>
              <a:t>. Purpose of Education</a:t>
            </a:r>
            <a:r>
              <a:rPr lang="en-US" dirty="0" smtClean="0"/>
              <a:t>:  unfold </a:t>
            </a:r>
            <a:r>
              <a:rPr lang="en-US" dirty="0"/>
              <a:t>the innate powers of children to order to them to attain spiritual union with God.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CURRICULUM</a:t>
            </a:r>
            <a:endParaRPr lang="en-US" dirty="0"/>
          </a:p>
        </p:txBody>
      </p:sp>
      <p:sp>
        <p:nvSpPr>
          <p:cNvPr id="3" name="Content Placeholder 2"/>
          <p:cNvSpPr>
            <a:spLocks noGrp="1"/>
          </p:cNvSpPr>
          <p:nvPr>
            <p:ph idx="1"/>
          </p:nvPr>
        </p:nvSpPr>
        <p:spPr/>
        <p:txBody>
          <a:bodyPr>
            <a:normAutofit/>
          </a:bodyPr>
          <a:lstStyle/>
          <a:p>
            <a:r>
              <a:rPr lang="en-US" dirty="0"/>
              <a:t> Religious instruction, Nature study, Arithmetic, Language, arts, </a:t>
            </a:r>
            <a:r>
              <a:rPr lang="en-US" dirty="0" smtClean="0"/>
              <a:t>Handicrafts</a:t>
            </a:r>
          </a:p>
          <a:p>
            <a:r>
              <a:rPr lang="en-US" dirty="0" smtClean="0">
                <a:solidFill>
                  <a:srgbClr val="C00000"/>
                </a:solidFill>
              </a:rPr>
              <a:t>PRINCIPLES OF TEACHING </a:t>
            </a:r>
            <a:r>
              <a:rPr lang="en-US" dirty="0" smtClean="0"/>
              <a:t/>
            </a:r>
            <a:br>
              <a:rPr lang="en-US" dirty="0" smtClean="0"/>
            </a:br>
            <a:r>
              <a:rPr lang="en-US" dirty="0"/>
              <a:t>1. Principles of Self- Activity</a:t>
            </a:r>
            <a:r>
              <a:rPr lang="en-US" dirty="0" smtClean="0"/>
              <a:t/>
            </a:r>
            <a:br>
              <a:rPr lang="en-US" dirty="0" smtClean="0"/>
            </a:br>
            <a:r>
              <a:rPr lang="en-US" dirty="0"/>
              <a:t>2. Principle of hearing by Play</a:t>
            </a:r>
            <a:r>
              <a:rPr lang="en-US" dirty="0" smtClean="0"/>
              <a:t/>
            </a:r>
            <a:br>
              <a:rPr lang="en-US" dirty="0" smtClean="0"/>
            </a:br>
            <a:r>
              <a:rPr lang="en-US" dirty="0"/>
              <a:t>3. Principle of Sociability</a:t>
            </a:r>
            <a:r>
              <a:rPr lang="en-US" dirty="0" smtClean="0"/>
              <a:t/>
            </a:r>
            <a:br>
              <a:rPr lang="en-US" dirty="0" smtClean="0"/>
            </a:br>
            <a:r>
              <a:rPr lang="en-US" dirty="0"/>
              <a:t>4. Principle of Freedom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r>
              <a:rPr lang="en-IN" dirty="0" smtClean="0"/>
              <a:t>Teaching </a:t>
            </a:r>
            <a:r>
              <a:rPr lang="en-IN" dirty="0"/>
              <a:t>Methods Used in the Kindergarten</a:t>
            </a:r>
            <a:br>
              <a:rPr lang="en-IN" dirty="0"/>
            </a:br>
            <a:endParaRPr lang="en-IN" dirty="0"/>
          </a:p>
        </p:txBody>
      </p:sp>
      <p:sp>
        <p:nvSpPr>
          <p:cNvPr id="3" name="Content Placeholder 2"/>
          <p:cNvSpPr>
            <a:spLocks noGrp="1"/>
          </p:cNvSpPr>
          <p:nvPr>
            <p:ph idx="1"/>
          </p:nvPr>
        </p:nvSpPr>
        <p:spPr/>
        <p:txBody>
          <a:bodyPr>
            <a:normAutofit fontScale="70000" lnSpcReduction="20000"/>
          </a:bodyPr>
          <a:lstStyle/>
          <a:p>
            <a:endParaRPr lang="en-IN" dirty="0"/>
          </a:p>
          <a:p>
            <a:r>
              <a:rPr lang="en-IN" dirty="0"/>
              <a:t>Froebel was a great advocate of spontaneous development of children by means of self-expression. His kindergarten was a place where kids could move around freely and joyfully. The teaching methods used in the kindergarten included</a:t>
            </a:r>
          </a:p>
          <a:p>
            <a:endParaRPr lang="en-IN" dirty="0"/>
          </a:p>
          <a:p>
            <a:r>
              <a:rPr lang="en-IN" dirty="0"/>
              <a:t>1. Teaching through songs</a:t>
            </a:r>
          </a:p>
          <a:p>
            <a:endParaRPr lang="en-IN" dirty="0"/>
          </a:p>
          <a:p>
            <a:r>
              <a:rPr lang="en-IN" dirty="0"/>
              <a:t>2. Teaching through Froebel gifts</a:t>
            </a:r>
          </a:p>
          <a:p>
            <a:endParaRPr lang="en-IN" dirty="0"/>
          </a:p>
          <a:p>
            <a:r>
              <a:rPr lang="en-IN" dirty="0"/>
              <a:t>3. Teaching through occupations</a:t>
            </a:r>
          </a:p>
          <a:p>
            <a:endParaRPr lang="en-IN" dirty="0"/>
          </a:p>
          <a:p>
            <a:r>
              <a:rPr lang="en-IN" dirty="0"/>
              <a:t>4. Teaching through play</a:t>
            </a:r>
          </a:p>
        </p:txBody>
      </p:sp>
    </p:spTree>
    <p:extLst>
      <p:ext uri="{BB962C8B-B14F-4D97-AF65-F5344CB8AC3E}">
        <p14:creationId xmlns:p14="http://schemas.microsoft.com/office/powerpoint/2010/main" val="3874838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The Merits of Kindergarten System</a:t>
            </a:r>
            <a:endParaRPr lang="en-US" dirty="0"/>
          </a:p>
        </p:txBody>
      </p:sp>
      <p:sp>
        <p:nvSpPr>
          <p:cNvPr id="3" name="Content Placeholder 2"/>
          <p:cNvSpPr>
            <a:spLocks noGrp="1"/>
          </p:cNvSpPr>
          <p:nvPr>
            <p:ph idx="1"/>
          </p:nvPr>
        </p:nvSpPr>
        <p:spPr/>
        <p:txBody>
          <a:bodyPr>
            <a:normAutofit fontScale="92500" lnSpcReduction="20000"/>
          </a:bodyPr>
          <a:lstStyle/>
          <a:p>
            <a:r>
              <a:rPr lang="en-US" dirty="0"/>
              <a:t> </a:t>
            </a:r>
            <a:r>
              <a:rPr lang="en-US" dirty="0" smtClean="0"/>
              <a:t>Importance </a:t>
            </a:r>
            <a:r>
              <a:rPr lang="en-US" dirty="0"/>
              <a:t>to the education of children between the age of 3 to </a:t>
            </a:r>
            <a:r>
              <a:rPr lang="en-US" dirty="0" smtClean="0"/>
              <a:t>6.</a:t>
            </a:r>
          </a:p>
          <a:p>
            <a:r>
              <a:rPr lang="en-US" dirty="0"/>
              <a:t>Play and games were </a:t>
            </a:r>
            <a:r>
              <a:rPr lang="en-US" dirty="0" smtClean="0"/>
              <a:t>given.</a:t>
            </a:r>
            <a:endParaRPr lang="en-US" dirty="0"/>
          </a:p>
          <a:p>
            <a:r>
              <a:rPr lang="en-US" dirty="0" smtClean="0"/>
              <a:t>children </a:t>
            </a:r>
            <a:r>
              <a:rPr lang="en-US" dirty="0"/>
              <a:t>learn many values including empathy, cooperation and </a:t>
            </a:r>
            <a:r>
              <a:rPr lang="en-US" dirty="0" smtClean="0"/>
              <a:t>responsibility.</a:t>
            </a:r>
          </a:p>
          <a:p>
            <a:endParaRPr lang="en-US" dirty="0"/>
          </a:p>
          <a:p>
            <a:r>
              <a:rPr lang="en-US" dirty="0"/>
              <a:t>The Gifts and occupations </a:t>
            </a:r>
            <a:r>
              <a:rPr lang="en-US" dirty="0" smtClean="0"/>
              <a:t>introduced a  </a:t>
            </a:r>
            <a:r>
              <a:rPr lang="en-US" dirty="0"/>
              <a:t>novel approach to early childhood </a:t>
            </a:r>
            <a:r>
              <a:rPr lang="en-US" dirty="0" smtClean="0"/>
              <a:t>education.</a:t>
            </a:r>
            <a:endParaRPr lang="en-US" dirty="0"/>
          </a:p>
          <a:p>
            <a:r>
              <a:rPr lang="en-US" dirty="0" smtClean="0"/>
              <a:t>creativity </a:t>
            </a:r>
            <a:r>
              <a:rPr lang="en-US" dirty="0"/>
              <a:t>of </a:t>
            </a:r>
            <a:r>
              <a:rPr lang="en-US" dirty="0" smtClean="0"/>
              <a:t>young</a:t>
            </a:r>
            <a:r>
              <a:rPr lang="en-US" dirty="0"/>
              <a:t>  kids and </a:t>
            </a:r>
            <a:r>
              <a:rPr lang="en-US" dirty="0" smtClean="0"/>
              <a:t>ample </a:t>
            </a:r>
            <a:r>
              <a:rPr lang="en-US" dirty="0"/>
              <a:t>opportunities for </a:t>
            </a:r>
            <a:r>
              <a:rPr lang="en-US" dirty="0" smtClean="0"/>
              <a:t>activities.</a:t>
            </a:r>
            <a:endParaRPr lang="en-US" dirty="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s://thecriticalreader.com/wp-content/uploads/2012/09/child-centered.jpg"/>
          <p:cNvPicPr>
            <a:picLocks noGrp="1"/>
          </p:cNvPicPr>
          <p:nvPr>
            <p:ph idx="1"/>
          </p:nvPr>
        </p:nvPicPr>
        <p:blipFill>
          <a:blip r:embed="rId2"/>
          <a:srcRect/>
          <a:stretch>
            <a:fillRect/>
          </a:stretch>
        </p:blipFill>
        <p:spPr bwMode="auto">
          <a:xfrm>
            <a:off x="457200" y="838200"/>
            <a:ext cx="8229600" cy="53340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a:t> </a:t>
            </a:r>
            <a:r>
              <a:rPr lang="en-US" dirty="0" smtClean="0"/>
              <a:t>Importance </a:t>
            </a:r>
            <a:r>
              <a:rPr lang="en-US" dirty="0"/>
              <a:t>to the role of natural impulses and instincts rather than </a:t>
            </a:r>
            <a:r>
              <a:rPr lang="en-US" dirty="0" smtClean="0"/>
              <a:t>textbooks </a:t>
            </a:r>
            <a:r>
              <a:rPr lang="en-US" dirty="0"/>
              <a:t>or fixed curriculum</a:t>
            </a:r>
          </a:p>
          <a:p>
            <a:r>
              <a:rPr lang="en-US" dirty="0" smtClean="0"/>
              <a:t>Sense training was given</a:t>
            </a:r>
            <a:endParaRPr lang="en-US" dirty="0"/>
          </a:p>
          <a:p>
            <a:r>
              <a:rPr lang="en-US" dirty="0" smtClean="0"/>
              <a:t> </a:t>
            </a:r>
            <a:r>
              <a:rPr lang="en-US" dirty="0"/>
              <a:t>It is a child-centered </a:t>
            </a:r>
            <a:r>
              <a:rPr lang="en-US" dirty="0" smtClean="0"/>
              <a:t>education</a:t>
            </a:r>
          </a:p>
          <a:p>
            <a:endParaRPr lang="en-US" dirty="0"/>
          </a:p>
          <a:p>
            <a:r>
              <a:rPr lang="en-US" dirty="0"/>
              <a:t>children are able to sustain their interests in learning till the end</a:t>
            </a:r>
          </a:p>
          <a:p>
            <a:r>
              <a:rPr lang="en-US" dirty="0" smtClean="0"/>
              <a:t>a </a:t>
            </a:r>
            <a:r>
              <a:rPr lang="en-US" dirty="0"/>
              <a:t>healthy atmosphere of freedom, joy, love, peace and contentment</a:t>
            </a:r>
          </a:p>
          <a:p>
            <a:r>
              <a:rPr lang="en-US" dirty="0" smtClean="0"/>
              <a:t>the </a:t>
            </a:r>
            <a:r>
              <a:rPr lang="en-US" dirty="0"/>
              <a:t>mental, physical, social, cultural and spiritual development of children</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Disadvantages</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iography of Maria Montessori | Association Montessori Internationale"/>
          <p:cNvPicPr>
            <a:picLocks noGrp="1"/>
          </p:cNvPicPr>
          <p:nvPr>
            <p:ph idx="1"/>
          </p:nvPr>
        </p:nvPicPr>
        <p:blipFill>
          <a:blip r:embed="rId2" cstate="print"/>
          <a:srcRect/>
          <a:stretch>
            <a:fillRect/>
          </a:stretch>
        </p:blipFill>
        <p:spPr bwMode="auto">
          <a:xfrm>
            <a:off x="1177527" y="685800"/>
            <a:ext cx="6788945" cy="5440363"/>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 centered</a:t>
            </a:r>
            <a:endParaRPr lang="en-US" dirty="0"/>
          </a:p>
        </p:txBody>
      </p:sp>
      <p:pic>
        <p:nvPicPr>
          <p:cNvPr id="4" name="Content Placeholder 3" descr="The History of Montessori Schools"/>
          <p:cNvPicPr>
            <a:picLocks noGrp="1"/>
          </p:cNvPicPr>
          <p:nvPr>
            <p:ph idx="1"/>
          </p:nvPr>
        </p:nvPicPr>
        <p:blipFill>
          <a:blip r:embed="rId2" cstate="print"/>
          <a:srcRect/>
          <a:stretch>
            <a:fillRect/>
          </a:stretch>
        </p:blipFill>
        <p:spPr bwMode="auto">
          <a:xfrm>
            <a:off x="549297" y="1600200"/>
            <a:ext cx="8045406" cy="4525963"/>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rgbClr val="FF0000"/>
                </a:solidFill>
              </a:rPr>
              <a:t>The first woman to receive a medical degree in Italy.</a:t>
            </a:r>
          </a:p>
          <a:p>
            <a:r>
              <a:rPr lang="en-US" dirty="0" smtClean="0">
                <a:solidFill>
                  <a:srgbClr val="FF0000"/>
                </a:solidFill>
              </a:rPr>
              <a:t>Helen Keller was a good friend and  helped to develop many of her sensory materials.</a:t>
            </a:r>
          </a:p>
          <a:p>
            <a:endParaRPr lang="en-US" dirty="0" smtClean="0">
              <a:solidFill>
                <a:srgbClr val="FF0000"/>
              </a:solidFill>
            </a:endParaRPr>
          </a:p>
          <a:p>
            <a:r>
              <a:rPr lang="en-US" dirty="0" smtClean="0">
                <a:solidFill>
                  <a:srgbClr val="FF0000"/>
                </a:solidFill>
              </a:rPr>
              <a:t>She is best remembered for her contributions including: 1) programmed instruction, 2) open classroom, 3) concrete learning materials.</a:t>
            </a:r>
            <a:endParaRPr lang="en-US" dirty="0">
              <a:solidFill>
                <a:srgbClr val="FF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IN" dirty="0" smtClean="0"/>
              <a:t>Maria Talca Artemisia Montessori</a:t>
            </a:r>
            <a:endParaRPr lang="en-US" dirty="0"/>
          </a:p>
        </p:txBody>
      </p:sp>
      <p:sp>
        <p:nvSpPr>
          <p:cNvPr id="3" name="Content Placeholder 2"/>
          <p:cNvSpPr>
            <a:spLocks noGrp="1"/>
          </p:cNvSpPr>
          <p:nvPr>
            <p:ph idx="1"/>
          </p:nvPr>
        </p:nvSpPr>
        <p:spPr/>
        <p:txBody>
          <a:bodyPr>
            <a:normAutofit/>
          </a:bodyPr>
          <a:lstStyle/>
          <a:p>
            <a:pPr>
              <a:buNone/>
            </a:pPr>
            <a:r>
              <a:rPr lang="en-IN" dirty="0" smtClean="0"/>
              <a:t>    An Italian physician,</a:t>
            </a:r>
            <a:r>
              <a:rPr lang="en-US" dirty="0" smtClean="0"/>
              <a:t> educator, and innovator</a:t>
            </a:r>
            <a:endParaRPr lang="en-IN" dirty="0" smtClean="0"/>
          </a:p>
          <a:p>
            <a:r>
              <a:rPr lang="en-IN" b="1" dirty="0" smtClean="0">
                <a:hlinkClick r:id="rId2"/>
              </a:rPr>
              <a:t>Born</a:t>
            </a:r>
            <a:r>
              <a:rPr lang="en-IN" b="1" dirty="0" smtClean="0"/>
              <a:t>: </a:t>
            </a:r>
            <a:r>
              <a:rPr lang="en-IN" dirty="0" smtClean="0"/>
              <a:t>31 August 1870, </a:t>
            </a:r>
            <a:r>
              <a:rPr lang="en-IN" dirty="0" err="1" smtClean="0">
                <a:hlinkClick r:id="rId3"/>
              </a:rPr>
              <a:t>Chiaravalle</a:t>
            </a:r>
            <a:r>
              <a:rPr lang="en-IN" dirty="0" smtClean="0">
                <a:hlinkClick r:id="rId3"/>
              </a:rPr>
              <a:t>, Italy</a:t>
            </a:r>
            <a:endParaRPr lang="en-IN" dirty="0" smtClean="0"/>
          </a:p>
          <a:p>
            <a:r>
              <a:rPr lang="en-IN" b="1" dirty="0" smtClean="0">
                <a:hlinkClick r:id="rId4"/>
              </a:rPr>
              <a:t>Died</a:t>
            </a:r>
            <a:r>
              <a:rPr lang="en-IN" b="1" dirty="0" smtClean="0"/>
              <a:t>: </a:t>
            </a:r>
            <a:r>
              <a:rPr lang="en-IN" dirty="0" smtClean="0"/>
              <a:t>6 May 1952, </a:t>
            </a:r>
            <a:r>
              <a:rPr lang="en-IN" dirty="0" err="1" smtClean="0">
                <a:hlinkClick r:id="rId5"/>
              </a:rPr>
              <a:t>Noordwijk</a:t>
            </a:r>
            <a:r>
              <a:rPr lang="en-IN" dirty="0" smtClean="0">
                <a:hlinkClick r:id="rId5"/>
              </a:rPr>
              <a:t>, Netherlands</a:t>
            </a:r>
            <a:endParaRPr lang="en-IN" dirty="0" smtClean="0"/>
          </a:p>
          <a:p>
            <a:r>
              <a:rPr lang="en-IN" b="1" dirty="0" smtClean="0">
                <a:hlinkClick r:id="rId6"/>
              </a:rPr>
              <a:t>Known for</a:t>
            </a:r>
            <a:r>
              <a:rPr lang="en-IN" b="1" dirty="0" smtClean="0"/>
              <a:t>: </a:t>
            </a:r>
            <a:r>
              <a:rPr lang="en-IN" dirty="0" smtClean="0"/>
              <a:t>Founder of the Montessori method of education</a:t>
            </a:r>
          </a:p>
          <a:p>
            <a:r>
              <a:rPr lang="en-IN" b="1" dirty="0" smtClean="0">
                <a:hlinkClick r:id="rId7"/>
              </a:rPr>
              <a:t>Education</a:t>
            </a:r>
            <a:r>
              <a:rPr lang="en-IN" b="1" dirty="0" smtClean="0"/>
              <a:t>: </a:t>
            </a:r>
            <a:r>
              <a:rPr lang="en-IN" dirty="0" err="1" smtClean="0">
                <a:hlinkClick r:id="rId8"/>
              </a:rPr>
              <a:t>Sapienza</a:t>
            </a:r>
            <a:r>
              <a:rPr lang="en-IN" dirty="0" smtClean="0">
                <a:hlinkClick r:id="rId8"/>
              </a:rPr>
              <a:t> University of Rome</a:t>
            </a:r>
            <a:r>
              <a:rPr lang="en-IN" dirty="0" smtClean="0"/>
              <a:t> </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Maria Montessori was acclaimed for </a:t>
            </a:r>
            <a:r>
              <a:rPr lang="en-US" b="1" dirty="0" smtClean="0"/>
              <a:t>her educational method that builds on the way children learn naturally</a:t>
            </a:r>
            <a:r>
              <a:rPr lang="en-US" dirty="0" smtClean="0"/>
              <a:t>. </a:t>
            </a:r>
          </a:p>
          <a:p>
            <a:endParaRPr lang="en-US" dirty="0" smtClean="0"/>
          </a:p>
          <a:p>
            <a:r>
              <a:rPr lang="en-US" dirty="0" smtClean="0"/>
              <a:t>Opened the first Montessori school—the Casa </a:t>
            </a:r>
            <a:r>
              <a:rPr lang="en-US" dirty="0" err="1" smtClean="0"/>
              <a:t>dei</a:t>
            </a:r>
            <a:r>
              <a:rPr lang="en-US" dirty="0" smtClean="0"/>
              <a:t> Bambini, or Children's House—in Rome on January 6, 1907.</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rgbClr val="FF0000"/>
                </a:solidFill>
              </a:rPr>
              <a:t>Empowering humanity to build a better world</a:t>
            </a:r>
            <a:endParaRPr lang="en-US" dirty="0" smtClean="0"/>
          </a:p>
          <a:p>
            <a:r>
              <a:rPr lang="en-US" dirty="0" smtClean="0"/>
              <a:t>Standards for Montessori schools and teacher education programs</a:t>
            </a:r>
          </a:p>
          <a:p>
            <a:r>
              <a:rPr lang="en-US" dirty="0" smtClean="0"/>
              <a:t>School accreditation</a:t>
            </a:r>
          </a:p>
          <a:p>
            <a:r>
              <a:rPr lang="en-US" dirty="0" smtClean="0"/>
              <a:t>Teacher education and professional development</a:t>
            </a:r>
          </a:p>
          <a:p>
            <a:r>
              <a:rPr lang="en-US" dirty="0" smtClean="0"/>
              <a:t>Research</a:t>
            </a:r>
          </a:p>
          <a:p>
            <a:r>
              <a:rPr lang="en-US" dirty="0" smtClean="0"/>
              <a:t>Public policy</a:t>
            </a:r>
          </a:p>
          <a:p>
            <a:r>
              <a:rPr lang="en-US" dirty="0" smtClean="0"/>
              <a:t>Peace and social justice</a:t>
            </a:r>
          </a:p>
          <a:p>
            <a:r>
              <a:rPr lang="en-US" dirty="0" smtClean="0"/>
              <a:t>Scholarships, awards, and grants</a:t>
            </a:r>
          </a:p>
          <a:p>
            <a:r>
              <a:rPr lang="en-US" dirty="0" smtClean="0"/>
              <a:t>Montessori in the public sector</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lstStyle/>
          <a:p>
            <a:r>
              <a:rPr lang="en-US" dirty="0" smtClean="0">
                <a:solidFill>
                  <a:srgbClr val="FF0000"/>
                </a:solidFill>
              </a:rPr>
              <a:t>Vision</a:t>
            </a:r>
          </a:p>
          <a:p>
            <a:r>
              <a:rPr lang="en-US" dirty="0" smtClean="0"/>
              <a:t>Montessori for all, embraced around the globe.</a:t>
            </a:r>
          </a:p>
          <a:p>
            <a:r>
              <a:rPr lang="en-US" dirty="0" smtClean="0">
                <a:solidFill>
                  <a:srgbClr val="FF0000"/>
                </a:solidFill>
              </a:rPr>
              <a:t>Values</a:t>
            </a:r>
          </a:p>
          <a:p>
            <a:r>
              <a:rPr lang="en-US" dirty="0" smtClean="0"/>
              <a:t>All of the work that we do is founded on values of respect, integrity, diversity, inclusiveness, responsibility, and enthusiasm.</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PHILOSOPHY OF MONTESORRY</a:t>
            </a:r>
            <a:endParaRPr lang="en-US" sz="3200" dirty="0"/>
          </a:p>
        </p:txBody>
      </p:sp>
      <p:sp>
        <p:nvSpPr>
          <p:cNvPr id="3" name="Content Placeholder 2"/>
          <p:cNvSpPr>
            <a:spLocks noGrp="1"/>
          </p:cNvSpPr>
          <p:nvPr>
            <p:ph idx="1"/>
          </p:nvPr>
        </p:nvSpPr>
        <p:spPr/>
        <p:txBody>
          <a:bodyPr>
            <a:normAutofit fontScale="92500" lnSpcReduction="10000"/>
          </a:bodyPr>
          <a:lstStyle/>
          <a:p>
            <a:pPr algn="just"/>
            <a:r>
              <a:rPr lang="en-US" dirty="0" smtClean="0">
                <a:solidFill>
                  <a:srgbClr val="FF0000"/>
                </a:solidFill>
              </a:rPr>
              <a:t>We serve the future by protecting the present. The more fully the needs of one period are met, the greater will be the success of the next.“</a:t>
            </a:r>
            <a:endParaRPr lang="en-US" dirty="0" smtClean="0"/>
          </a:p>
          <a:p>
            <a:pPr algn="just"/>
            <a:r>
              <a:rPr lang="en-US" dirty="0" smtClean="0"/>
              <a:t>Children have an innate interest to learn and will be able to do  in a suitable environment. </a:t>
            </a:r>
          </a:p>
          <a:p>
            <a:pPr algn="just"/>
            <a:r>
              <a:rPr lang="en-US" dirty="0" smtClean="0"/>
              <a:t>Classroom that is filled with order, cleanliness, beauty, and harmony. </a:t>
            </a:r>
          </a:p>
          <a:p>
            <a:pPr algn="just"/>
            <a:r>
              <a:rPr lang="en-US" dirty="0" smtClean="0"/>
              <a:t>Montessori method creates an environment that promote a child’s optimal intellectual, physical, emotional, and social development.</a:t>
            </a:r>
          </a:p>
          <a:p>
            <a:pPr algn="just"/>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lnSpcReduction="10000"/>
          </a:bodyPr>
          <a:lstStyle/>
          <a:p>
            <a:r>
              <a:rPr lang="en-US" dirty="0" smtClean="0">
                <a:solidFill>
                  <a:srgbClr val="C00000"/>
                </a:solidFill>
              </a:rPr>
              <a:t>CHILD CENTERED EDUCATION</a:t>
            </a:r>
          </a:p>
          <a:p>
            <a:r>
              <a:rPr lang="en-US" dirty="0" smtClean="0"/>
              <a:t>Children are like tiny flowers; they are varied and need care, but each is beautiful alone and glorious when seen in a community of peers," .</a:t>
            </a:r>
          </a:p>
          <a:p>
            <a:r>
              <a:rPr lang="en-US" dirty="0" smtClean="0"/>
              <a:t>Mothers as the best first teachers and women as the most appropriate teachers for kindergartens.</a:t>
            </a:r>
          </a:p>
          <a:p>
            <a:r>
              <a:rPr lang="en-IN" dirty="0" smtClean="0"/>
              <a:t> </a:t>
            </a:r>
            <a:r>
              <a:rPr lang="en-IN" dirty="0"/>
              <a:t>Kindergarten is a German word which means “garden of children”.</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Montessori Education</a:t>
            </a:r>
            <a:br>
              <a:rPr lang="en-US" b="1" dirty="0" smtClean="0"/>
            </a:br>
            <a:endParaRPr lang="en-US" dirty="0"/>
          </a:p>
        </p:txBody>
      </p:sp>
      <p:sp>
        <p:nvSpPr>
          <p:cNvPr id="3" name="Content Placeholder 2"/>
          <p:cNvSpPr>
            <a:spLocks noGrp="1"/>
          </p:cNvSpPr>
          <p:nvPr>
            <p:ph idx="1"/>
          </p:nvPr>
        </p:nvSpPr>
        <p:spPr/>
        <p:txBody>
          <a:bodyPr/>
          <a:lstStyle/>
          <a:p>
            <a:r>
              <a:rPr lang="en-US" dirty="0" smtClean="0"/>
              <a:t>Providing a </a:t>
            </a:r>
            <a:r>
              <a:rPr lang="en-US" dirty="0" smtClean="0">
                <a:solidFill>
                  <a:srgbClr val="C00000"/>
                </a:solidFill>
              </a:rPr>
              <a:t>prepared environment</a:t>
            </a:r>
            <a:r>
              <a:rPr lang="en-US" dirty="0" smtClean="0"/>
              <a:t>: tidy, pleasing in appearance, simple and real.</a:t>
            </a:r>
          </a:p>
          <a:p>
            <a:r>
              <a:rPr lang="en-US" dirty="0" smtClean="0"/>
              <a:t>classroom integrates </a:t>
            </a:r>
            <a:r>
              <a:rPr lang="en-US" dirty="0" smtClean="0">
                <a:solidFill>
                  <a:srgbClr val="C00000"/>
                </a:solidFill>
              </a:rPr>
              <a:t>children of mixed ages </a:t>
            </a:r>
            <a:r>
              <a:rPr lang="en-US" dirty="0" smtClean="0"/>
              <a:t>.</a:t>
            </a:r>
          </a:p>
          <a:p>
            <a:r>
              <a:rPr lang="en-US" dirty="0" smtClean="0"/>
              <a:t>promotes </a:t>
            </a:r>
            <a:r>
              <a:rPr lang="en-US" dirty="0" smtClean="0">
                <a:solidFill>
                  <a:srgbClr val="C00000"/>
                </a:solidFill>
              </a:rPr>
              <a:t>socialization, respect and solidarity </a:t>
            </a:r>
            <a:r>
              <a:rPr lang="en-US" dirty="0" smtClean="0"/>
              <a:t>among them naturally.</a:t>
            </a:r>
          </a:p>
          <a:p>
            <a:r>
              <a:rPr lang="en-US" dirty="0" smtClean="0"/>
              <a:t> prepared environment offers the child opportunities to </a:t>
            </a:r>
            <a:r>
              <a:rPr lang="en-US" dirty="0" smtClean="0">
                <a:solidFill>
                  <a:srgbClr val="C00000"/>
                </a:solidFill>
              </a:rPr>
              <a:t>commit to interesting and freely chosen work.</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lnSpcReduction="10000"/>
          </a:bodyPr>
          <a:lstStyle/>
          <a:p>
            <a:r>
              <a:rPr lang="en-US" dirty="0" smtClean="0"/>
              <a:t> Freedom develops within clear limits, and </a:t>
            </a:r>
            <a:r>
              <a:rPr lang="en-US" dirty="0" smtClean="0">
                <a:solidFill>
                  <a:srgbClr val="C00000"/>
                </a:solidFill>
              </a:rPr>
              <a:t>allows children to live in harmony with others</a:t>
            </a:r>
            <a:r>
              <a:rPr lang="en-US" dirty="0" smtClean="0"/>
              <a:t>.</a:t>
            </a:r>
          </a:p>
          <a:p>
            <a:r>
              <a:rPr lang="en-US" dirty="0" smtClean="0"/>
              <a:t> Children </a:t>
            </a:r>
            <a:r>
              <a:rPr lang="en-US" dirty="0" smtClean="0">
                <a:solidFill>
                  <a:srgbClr val="C00000"/>
                </a:solidFill>
              </a:rPr>
              <a:t>work with concrete materials and scientifically designed </a:t>
            </a:r>
            <a:r>
              <a:rPr lang="en-US" dirty="0" smtClean="0"/>
              <a:t>to explore our world and develop basic cognitive abilities. </a:t>
            </a:r>
          </a:p>
          <a:p>
            <a:r>
              <a:rPr lang="en-US" dirty="0" smtClean="0"/>
              <a:t>allow the </a:t>
            </a:r>
            <a:r>
              <a:rPr lang="en-US" dirty="0" smtClean="0">
                <a:solidFill>
                  <a:srgbClr val="C00000"/>
                </a:solidFill>
              </a:rPr>
              <a:t>child to recognize the error </a:t>
            </a:r>
            <a:r>
              <a:rPr lang="en-US" dirty="0" smtClean="0"/>
              <a:t>and become responsible for own learning.</a:t>
            </a:r>
          </a:p>
          <a:p>
            <a:r>
              <a:rPr lang="en-US" dirty="0" smtClean="0"/>
              <a:t>The </a:t>
            </a:r>
            <a:r>
              <a:rPr lang="en-US" dirty="0" smtClean="0">
                <a:solidFill>
                  <a:srgbClr val="C00000"/>
                </a:solidFill>
              </a:rPr>
              <a:t>adult is an observer and a guide: </a:t>
            </a:r>
            <a:r>
              <a:rPr lang="en-US" dirty="0" smtClean="0"/>
              <a:t>stimulates the child with all effort to develop confidence and inner discipline.</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Montessori Environment</a:t>
            </a:r>
            <a:br>
              <a:rPr lang="en-US" dirty="0" smtClean="0"/>
            </a:br>
            <a:endParaRPr lang="en-US" dirty="0"/>
          </a:p>
        </p:txBody>
      </p:sp>
      <p:sp>
        <p:nvSpPr>
          <p:cNvPr id="3" name="Content Placeholder 2"/>
          <p:cNvSpPr>
            <a:spLocks noGrp="1"/>
          </p:cNvSpPr>
          <p:nvPr>
            <p:ph idx="1"/>
          </p:nvPr>
        </p:nvSpPr>
        <p:spPr/>
        <p:txBody>
          <a:bodyPr/>
          <a:lstStyle/>
          <a:p>
            <a:r>
              <a:rPr lang="en-US" dirty="0" smtClean="0"/>
              <a:t>Spacious, open, tidy, pleasing in appearance, simple and real place, where each element exists .</a:t>
            </a:r>
          </a:p>
          <a:p>
            <a:r>
              <a:rPr lang="en-US" dirty="0" smtClean="0"/>
              <a:t>Environment is proportional to children's height and size</a:t>
            </a:r>
          </a:p>
          <a:p>
            <a:r>
              <a:rPr lang="en-US" dirty="0" smtClean="0"/>
              <a:t>Low shelves and tables and chairs of different sizes where children can sit individually or in groups.</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lstStyle/>
          <a:p>
            <a:r>
              <a:rPr lang="en-US" dirty="0" smtClean="0"/>
              <a:t>The classroom is divided into theme areas</a:t>
            </a:r>
          </a:p>
          <a:p>
            <a:r>
              <a:rPr lang="en-US" dirty="0" smtClean="0"/>
              <a:t>Allowing great freedom of movement.</a:t>
            </a:r>
          </a:p>
          <a:p>
            <a:r>
              <a:rPr lang="en-US" dirty="0" smtClean="0"/>
              <a:t> Children can work in groups or individually, respecting their own style and rhythm.</a:t>
            </a:r>
          </a:p>
          <a:p>
            <a:r>
              <a:rPr lang="en-US" dirty="0" smtClean="0"/>
              <a:t>Montessori classrooms gather children in 3 different ages: younger than 3 years old, from 3 to 6 years old, from 6 to 9 years old and from 9 to 13 years old. </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Child</a:t>
            </a:r>
            <a:br>
              <a:rPr lang="en-US" dirty="0" smtClean="0"/>
            </a:br>
            <a:endParaRPr lang="en-US" dirty="0"/>
          </a:p>
        </p:txBody>
      </p:sp>
      <p:sp>
        <p:nvSpPr>
          <p:cNvPr id="3" name="Content Placeholder 2"/>
          <p:cNvSpPr>
            <a:spLocks noGrp="1"/>
          </p:cNvSpPr>
          <p:nvPr>
            <p:ph idx="1"/>
          </p:nvPr>
        </p:nvSpPr>
        <p:spPr/>
        <p:txBody>
          <a:bodyPr>
            <a:normAutofit lnSpcReduction="10000"/>
          </a:bodyPr>
          <a:lstStyle/>
          <a:p>
            <a:r>
              <a:rPr lang="en-US" dirty="0" smtClean="0"/>
              <a:t> Every educator should "follow the child", recognizing the evolutionary needs and characteristics of each age.</a:t>
            </a:r>
          </a:p>
          <a:p>
            <a:endParaRPr lang="en-US" dirty="0" smtClean="0"/>
          </a:p>
          <a:p>
            <a:r>
              <a:rPr lang="en-US" dirty="0" smtClean="0"/>
              <a:t>Children's development emerges as a need to adapt to  environment.</a:t>
            </a:r>
          </a:p>
          <a:p>
            <a:r>
              <a:rPr lang="en-US" dirty="0" smtClean="0"/>
              <a:t>The child goes from infancy to adulthood through 4 evolutionary periods called </a:t>
            </a:r>
            <a:r>
              <a:rPr lang="en-US" dirty="0" smtClean="0">
                <a:solidFill>
                  <a:srgbClr val="00B050"/>
                </a:solidFill>
              </a:rPr>
              <a:t>"Planes of Development". </a:t>
            </a:r>
            <a:endParaRPr lang="en-US" dirty="0">
              <a:solidFill>
                <a:srgbClr val="00B05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lstStyle/>
          <a:p>
            <a:pPr>
              <a:buNone/>
            </a:pPr>
            <a:r>
              <a:rPr lang="en-US" dirty="0" smtClean="0"/>
              <a:t> </a:t>
            </a:r>
            <a:endParaRPr lang="en-US" dirty="0" smtClean="0">
              <a:solidFill>
                <a:srgbClr val="FF0000"/>
              </a:solidFill>
            </a:endParaRPr>
          </a:p>
          <a:p>
            <a:r>
              <a:rPr lang="en-US" dirty="0" smtClean="0"/>
              <a:t>The first plane of development that starts at birth and continues until the child is 6 years old is characterized by children's </a:t>
            </a:r>
            <a:r>
              <a:rPr lang="en-US" dirty="0" smtClean="0">
                <a:solidFill>
                  <a:srgbClr val="FF0000"/>
                </a:solidFill>
              </a:rPr>
              <a:t>"Absorbent Mind",</a:t>
            </a:r>
            <a:r>
              <a:rPr lang="en-US" dirty="0" smtClean="0"/>
              <a:t>  absorbs every aspect, good and bad, from the environment ,its language and culture.</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r>
              <a:rPr lang="en-US" dirty="0" smtClean="0"/>
              <a:t>second plane, from 6 to 12 years old, the child possesses a </a:t>
            </a:r>
            <a:r>
              <a:rPr lang="en-US" dirty="0" smtClean="0">
                <a:solidFill>
                  <a:srgbClr val="FF0000"/>
                </a:solidFill>
              </a:rPr>
              <a:t>"rational mind"</a:t>
            </a:r>
            <a:r>
              <a:rPr lang="en-US" dirty="0" smtClean="0"/>
              <a:t> to </a:t>
            </a:r>
            <a:r>
              <a:rPr lang="en-US" dirty="0" err="1" smtClean="0"/>
              <a:t>emplore</a:t>
            </a:r>
            <a:r>
              <a:rPr lang="en-US" dirty="0" smtClean="0"/>
              <a:t> the world with imagination and abstract thinking. </a:t>
            </a:r>
          </a:p>
          <a:p>
            <a:r>
              <a:rPr lang="en-US" dirty="0" smtClean="0"/>
              <a:t>In the third plane, from 12 to 18 years old, the teenager has a </a:t>
            </a:r>
            <a:r>
              <a:rPr lang="en-US" dirty="0" smtClean="0">
                <a:solidFill>
                  <a:srgbClr val="FF0000"/>
                </a:solidFill>
              </a:rPr>
              <a:t>"humanistic mind" </a:t>
            </a:r>
            <a:r>
              <a:rPr lang="en-US" dirty="0" smtClean="0"/>
              <a:t>which desires to understand humanity and to contribute to society.</a:t>
            </a:r>
          </a:p>
          <a:p>
            <a:r>
              <a:rPr lang="en-US" dirty="0" smtClean="0"/>
              <a:t> In the last plane of development, from 18 to 24 years old, the adult explores the world with a </a:t>
            </a:r>
            <a:r>
              <a:rPr lang="en-US" dirty="0" smtClean="0">
                <a:solidFill>
                  <a:srgbClr val="FF0000"/>
                </a:solidFill>
              </a:rPr>
              <a:t>"specialist mind", </a:t>
            </a:r>
            <a:r>
              <a:rPr lang="en-US" dirty="0" smtClean="0"/>
              <a:t>finding his/her place in it.</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Tangible Materials</a:t>
            </a:r>
            <a:br>
              <a:rPr lang="en-US" dirty="0" smtClean="0"/>
            </a:br>
            <a:endParaRPr lang="en-US" dirty="0"/>
          </a:p>
        </p:txBody>
      </p:sp>
      <p:sp>
        <p:nvSpPr>
          <p:cNvPr id="3" name="Content Placeholder 2"/>
          <p:cNvSpPr>
            <a:spLocks noGrp="1"/>
          </p:cNvSpPr>
          <p:nvPr>
            <p:ph idx="1"/>
          </p:nvPr>
        </p:nvSpPr>
        <p:spPr/>
        <p:txBody>
          <a:bodyPr/>
          <a:lstStyle/>
          <a:p>
            <a:r>
              <a:rPr lang="en-US" dirty="0" smtClean="0"/>
              <a:t>Montessori materials were scientifically designed in an experimental context within the classroom.</a:t>
            </a:r>
          </a:p>
          <a:p>
            <a:r>
              <a:rPr lang="en-US" dirty="0" smtClean="0"/>
              <a:t> concrete objects helps the development of knowledge and abstract thinking.</a:t>
            </a:r>
          </a:p>
          <a:p>
            <a:r>
              <a:rPr lang="en-US" dirty="0" smtClean="0"/>
              <a:t>materials allow children to investigate and explore in a personal and independent way. </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lstStyle/>
          <a:p>
            <a:endParaRPr lang="en-US" dirty="0" smtClean="0"/>
          </a:p>
          <a:p>
            <a:r>
              <a:rPr lang="en-US" dirty="0" smtClean="0"/>
              <a:t>Materials have a "control of error“</a:t>
            </a:r>
          </a:p>
          <a:p>
            <a:r>
              <a:rPr lang="en-US" dirty="0" smtClean="0"/>
              <a:t> children know that errors are part of the learning process; they teach children to establish a positive attitude towards them.</a:t>
            </a:r>
          </a:p>
          <a:p>
            <a:r>
              <a:rPr lang="en-US" dirty="0" smtClean="0"/>
              <a:t>  Develop self-confidence.</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Multi-age classrooms</a:t>
            </a:r>
            <a:br>
              <a:rPr lang="en-US" b="1" dirty="0" smtClean="0"/>
            </a:br>
            <a:endParaRPr lang="en-US" dirty="0"/>
          </a:p>
        </p:txBody>
      </p:sp>
      <p:sp>
        <p:nvSpPr>
          <p:cNvPr id="3" name="Content Placeholder 2"/>
          <p:cNvSpPr>
            <a:spLocks noGrp="1"/>
          </p:cNvSpPr>
          <p:nvPr>
            <p:ph idx="1"/>
          </p:nvPr>
        </p:nvSpPr>
        <p:spPr/>
        <p:txBody>
          <a:bodyPr>
            <a:normAutofit lnSpcReduction="10000"/>
          </a:bodyPr>
          <a:lstStyle/>
          <a:p>
            <a:r>
              <a:rPr lang="en-US" dirty="0" smtClean="0"/>
              <a:t>Montessori schools believe multi-age classrooms enable children to work more productively at their natural pace.</a:t>
            </a:r>
          </a:p>
          <a:p>
            <a:endParaRPr lang="en-US" dirty="0" smtClean="0"/>
          </a:p>
          <a:p>
            <a:r>
              <a:rPr lang="en-US" b="1" dirty="0" smtClean="0"/>
              <a:t>The Role of the Teacher</a:t>
            </a:r>
          </a:p>
          <a:p>
            <a:r>
              <a:rPr lang="en-US" dirty="0" smtClean="0"/>
              <a:t>the role of the teacher is to guide children in their learning without becoming an obstacle, and without inserting themselves too much into the natural learning process.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hlinkClick r:id="rId2"/>
              </a:rPr>
              <a:t>Friedrich Froebel | German educator</a:t>
            </a:r>
            <a:r>
              <a:rPr lang="en-US" u="sng" dirty="0"/>
              <a:t/>
            </a:r>
            <a:br>
              <a:rPr lang="en-US" u="sng" dirty="0"/>
            </a:b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smtClean="0"/>
              <a:t>Friedrich Wilhelm August </a:t>
            </a:r>
            <a:r>
              <a:rPr lang="en-US" dirty="0" err="1" smtClean="0"/>
              <a:t>Fröbel</a:t>
            </a:r>
            <a:r>
              <a:rPr lang="en-US" dirty="0" smtClean="0"/>
              <a:t> was a German pedagogue.</a:t>
            </a:r>
            <a:endParaRPr lang="en-IN" b="1" dirty="0" smtClean="0"/>
          </a:p>
          <a:p>
            <a:pPr algn="just"/>
            <a:r>
              <a:rPr lang="en-IN" b="1" dirty="0" smtClean="0"/>
              <a:t>Works </a:t>
            </a:r>
            <a:r>
              <a:rPr lang="en-IN" b="1" dirty="0"/>
              <a:t>written: </a:t>
            </a:r>
            <a:r>
              <a:rPr lang="en-IN" dirty="0"/>
              <a:t>The Education of Man</a:t>
            </a:r>
          </a:p>
          <a:p>
            <a:pPr algn="just"/>
            <a:r>
              <a:rPr lang="en-IN" b="1" dirty="0"/>
              <a:t>Born: </a:t>
            </a:r>
            <a:r>
              <a:rPr lang="en-IN" dirty="0"/>
              <a:t>April 21, </a:t>
            </a:r>
            <a:r>
              <a:rPr lang="en-IN" dirty="0" smtClean="0"/>
              <a:t>1782</a:t>
            </a:r>
            <a:endParaRPr lang="en-IN" dirty="0"/>
          </a:p>
          <a:p>
            <a:pPr algn="just"/>
            <a:r>
              <a:rPr lang="en-IN" b="1" dirty="0"/>
              <a:t>Died: </a:t>
            </a:r>
            <a:r>
              <a:rPr lang="en-IN" dirty="0"/>
              <a:t>June 21, </a:t>
            </a:r>
            <a:r>
              <a:rPr lang="en-IN" dirty="0" smtClean="0"/>
              <a:t>1852</a:t>
            </a:r>
          </a:p>
          <a:p>
            <a:pPr algn="just"/>
            <a:endParaRPr lang="en-IN" dirty="0"/>
          </a:p>
          <a:p>
            <a:pPr algn="just"/>
            <a:r>
              <a:rPr lang="en-US" dirty="0"/>
              <a:t>"</a:t>
            </a:r>
            <a:r>
              <a:rPr lang="en-US" b="1" dirty="0"/>
              <a:t>play is the highest expression of human development in childhood for it alone is the free expression of what is in the child's soul</a:t>
            </a:r>
            <a:r>
              <a:rPr lang="en-US" dirty="0"/>
              <a: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The Five Principles</a:t>
            </a:r>
            <a:br>
              <a:rPr lang="en-US" b="1" dirty="0" smtClean="0"/>
            </a:b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Respect for the Child-</a:t>
            </a:r>
            <a:r>
              <a:rPr lang="en-US" dirty="0" smtClean="0"/>
              <a:t>giving pupils the freedom to make choices, to do things for themselves, and to learn for themselves.</a:t>
            </a:r>
            <a:endParaRPr lang="en-US" b="1" dirty="0" smtClean="0"/>
          </a:p>
          <a:p>
            <a:r>
              <a:rPr lang="en-US" b="1" dirty="0" smtClean="0"/>
              <a:t>The Absorbent Mind-</a:t>
            </a:r>
            <a:r>
              <a:rPr lang="en-US" dirty="0" smtClean="0"/>
              <a:t> Through their senses children constantly absorb information from their world. </a:t>
            </a:r>
            <a:endParaRPr lang="en-US" b="1" dirty="0" smtClean="0"/>
          </a:p>
          <a:p>
            <a:r>
              <a:rPr lang="en-US" b="1" dirty="0" smtClean="0"/>
              <a:t>Sensitive Periods-</a:t>
            </a:r>
            <a:r>
              <a:rPr lang="en-US" dirty="0" smtClean="0"/>
              <a:t>there are certain periods during which children are more ready to learn certain skills.</a:t>
            </a:r>
            <a:endParaRPr lang="en-US" b="1" dirty="0" smtClean="0"/>
          </a:p>
          <a:p>
            <a:r>
              <a:rPr lang="en-US" b="1" dirty="0" smtClean="0"/>
              <a:t>The Prepared Environment-</a:t>
            </a:r>
            <a:r>
              <a:rPr lang="en-US" dirty="0" smtClean="0"/>
              <a:t> the learning environment should promote freedom for children to explore materials of their choice.</a:t>
            </a:r>
            <a:endParaRPr lang="en-US" b="1" dirty="0" smtClean="0"/>
          </a:p>
          <a:p>
            <a:r>
              <a:rPr lang="en-US" b="1" dirty="0" smtClean="0"/>
              <a:t>Auto education-</a:t>
            </a:r>
            <a:r>
              <a:rPr lang="en-US" dirty="0" smtClean="0"/>
              <a:t>children are capable of educating themselves.</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a:t>
            </a:r>
            <a:endParaRPr lang="en-US" dirty="0"/>
          </a:p>
        </p:txBody>
      </p:sp>
      <p:sp>
        <p:nvSpPr>
          <p:cNvPr id="3" name="Content Placeholder 2"/>
          <p:cNvSpPr>
            <a:spLocks noGrp="1"/>
          </p:cNvSpPr>
          <p:nvPr>
            <p:ph idx="1"/>
          </p:nvPr>
        </p:nvSpPr>
        <p:spPr/>
        <p:txBody>
          <a:bodyPr>
            <a:normAutofit/>
          </a:bodyPr>
          <a:lstStyle/>
          <a:p>
            <a:r>
              <a:rPr lang="en-US" b="1" dirty="0" smtClean="0"/>
              <a:t>Each child is valued as a unique individual.</a:t>
            </a:r>
          </a:p>
          <a:p>
            <a:r>
              <a:rPr lang="en-US" b="1" dirty="0" smtClean="0"/>
              <a:t>Beginning at an early age, Montessori students develop order, coordination, concentration, and independence.</a:t>
            </a:r>
          </a:p>
          <a:p>
            <a:r>
              <a:rPr lang="en-US" b="1" dirty="0" smtClean="0"/>
              <a:t>Students are part of a close, caring community.</a:t>
            </a:r>
            <a:r>
              <a:rPr lang="en-US" dirty="0" smtClean="0"/>
              <a:t> </a:t>
            </a:r>
          </a:p>
          <a:p>
            <a:r>
              <a:rPr lang="en-US" b="1" dirty="0" smtClean="0"/>
              <a:t>    Montessori students enjoy freedom within limits</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Students are supported in becoming active seekers of knowledge.</a:t>
            </a:r>
          </a:p>
          <a:p>
            <a:r>
              <a:rPr lang="en-US" b="1" dirty="0" smtClean="0"/>
              <a:t>Self-correction and self-assessment are an integral part of the Montessori classroom approach. </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Disadvantages</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pedagogy</a:t>
            </a:r>
            <a:endParaRPr lang="en-US" dirty="0"/>
          </a:p>
        </p:txBody>
      </p:sp>
      <p:pic>
        <p:nvPicPr>
          <p:cNvPr id="1026" name="Picture 2" descr="C:\Users\server\Desktop\download.jpg"/>
          <p:cNvPicPr>
            <a:picLocks noGrp="1" noChangeAspect="1" noChangeArrowheads="1"/>
          </p:cNvPicPr>
          <p:nvPr>
            <p:ph idx="1"/>
          </p:nvPr>
        </p:nvPicPr>
        <p:blipFill>
          <a:blip r:embed="rId2"/>
          <a:srcRect/>
          <a:stretch>
            <a:fillRect/>
          </a:stretch>
        </p:blipFill>
        <p:spPr bwMode="auto">
          <a:xfrm>
            <a:off x="1600200" y="1981200"/>
            <a:ext cx="5334000" cy="34290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solidFill>
                <a:srgbClr val="C00000"/>
              </a:solidFill>
            </a:endParaRPr>
          </a:p>
          <a:p>
            <a:r>
              <a:rPr lang="en-US" dirty="0" smtClean="0">
                <a:solidFill>
                  <a:srgbClr val="C00000"/>
                </a:solidFill>
              </a:rPr>
              <a:t>Leaders who do not act dialogically, but insist on imposing their decisions, do not organize the people--they manipulate them.</a:t>
            </a:r>
          </a:p>
          <a:p>
            <a:r>
              <a:rPr lang="en-US" dirty="0" smtClean="0"/>
              <a:t>"Liberating education consists in acts of cognition, not </a:t>
            </a:r>
            <a:r>
              <a:rPr lang="en-US" dirty="0" err="1" smtClean="0"/>
              <a:t>transferrals</a:t>
            </a:r>
            <a:r>
              <a:rPr lang="en-US" dirty="0" smtClean="0"/>
              <a:t> of information." </a:t>
            </a:r>
            <a:endParaRPr lang="en-US" dirty="0">
              <a:solidFill>
                <a:srgbClr val="C000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Paulo </a:t>
            </a:r>
            <a:r>
              <a:rPr lang="en-US" dirty="0" err="1" smtClean="0"/>
              <a:t>Reglus</a:t>
            </a:r>
            <a:r>
              <a:rPr lang="en-US" dirty="0" smtClean="0"/>
              <a:t> </a:t>
            </a:r>
            <a:r>
              <a:rPr lang="en-US" dirty="0" err="1" smtClean="0"/>
              <a:t>Neves</a:t>
            </a:r>
            <a:r>
              <a:rPr lang="en-US" dirty="0" smtClean="0"/>
              <a:t> </a:t>
            </a:r>
            <a:r>
              <a:rPr lang="en-US" dirty="0" err="1" smtClean="0"/>
              <a:t>Freire</a:t>
            </a:r>
            <a:r>
              <a:rPr lang="en-US" dirty="0" smtClean="0"/>
              <a:t> was a Brazilian educator and philosopher</a:t>
            </a:r>
          </a:p>
          <a:p>
            <a:r>
              <a:rPr lang="en-US" dirty="0" smtClean="0"/>
              <a:t>a leading advocate of critical pedagogy.</a:t>
            </a:r>
          </a:p>
          <a:p>
            <a:r>
              <a:rPr lang="en-IN" b="1" dirty="0" smtClean="0">
                <a:hlinkClick r:id="rId2"/>
              </a:rPr>
              <a:t>Born</a:t>
            </a:r>
            <a:r>
              <a:rPr lang="en-IN" b="1" dirty="0" smtClean="0"/>
              <a:t>: </a:t>
            </a:r>
            <a:r>
              <a:rPr lang="en-IN" dirty="0" smtClean="0"/>
              <a:t>19 September 1921, </a:t>
            </a:r>
            <a:r>
              <a:rPr lang="en-IN" dirty="0" smtClean="0">
                <a:hlinkClick r:id="rId3"/>
              </a:rPr>
              <a:t>Recife, State of </a:t>
            </a:r>
            <a:r>
              <a:rPr lang="en-IN" dirty="0" err="1" smtClean="0">
                <a:hlinkClick r:id="rId3"/>
              </a:rPr>
              <a:t>Pernambuco</a:t>
            </a:r>
            <a:r>
              <a:rPr lang="en-IN" dirty="0" smtClean="0">
                <a:hlinkClick r:id="rId3"/>
              </a:rPr>
              <a:t>, Brazil</a:t>
            </a:r>
            <a:endParaRPr lang="en-IN" dirty="0" smtClean="0"/>
          </a:p>
          <a:p>
            <a:r>
              <a:rPr lang="en-IN" b="1" dirty="0" smtClean="0">
                <a:hlinkClick r:id="rId4"/>
              </a:rPr>
              <a:t>Died</a:t>
            </a:r>
            <a:r>
              <a:rPr lang="en-IN" b="1" dirty="0" smtClean="0"/>
              <a:t>: </a:t>
            </a:r>
            <a:r>
              <a:rPr lang="en-IN" dirty="0" smtClean="0"/>
              <a:t>2 May 1997, </a:t>
            </a:r>
            <a:r>
              <a:rPr lang="en-IN" dirty="0" smtClean="0">
                <a:hlinkClick r:id="rId5"/>
              </a:rPr>
              <a:t>São Paulo, State of São Paulo, Brazil</a:t>
            </a:r>
            <a:endParaRPr lang="en-IN" dirty="0" smtClean="0"/>
          </a:p>
          <a:p>
            <a:r>
              <a:rPr lang="en-IN" b="1" dirty="0" smtClean="0">
                <a:hlinkClick r:id="rId6"/>
              </a:rPr>
              <a:t>Education</a:t>
            </a:r>
            <a:r>
              <a:rPr lang="en-IN" b="1" dirty="0" smtClean="0"/>
              <a:t>: </a:t>
            </a:r>
            <a:r>
              <a:rPr lang="en-IN" dirty="0" smtClean="0">
                <a:hlinkClick r:id="rId7"/>
              </a:rPr>
              <a:t>Recife Law School</a:t>
            </a:r>
            <a:endParaRPr lang="en-IN" dirty="0" smtClean="0"/>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fontScale="92500" lnSpcReduction="20000"/>
          </a:bodyPr>
          <a:lstStyle/>
          <a:p>
            <a:r>
              <a:rPr lang="en-US" i="1" dirty="0" smtClean="0"/>
              <a:t> The  most renowned books of </a:t>
            </a:r>
            <a:r>
              <a:rPr lang="en-US" i="1" dirty="0" err="1" smtClean="0"/>
              <a:t>Freire</a:t>
            </a:r>
            <a:r>
              <a:rPr lang="en-US" i="1" dirty="0" smtClean="0"/>
              <a:t> was Pedagogy of the Oppressed (1972).</a:t>
            </a:r>
          </a:p>
          <a:p>
            <a:endParaRPr lang="en-US" dirty="0" smtClean="0"/>
          </a:p>
          <a:p>
            <a:endParaRPr lang="en-US" dirty="0" smtClean="0"/>
          </a:p>
          <a:p>
            <a:r>
              <a:rPr lang="en-US" dirty="0" smtClean="0"/>
              <a:t>The world economic crisis forced </a:t>
            </a:r>
            <a:r>
              <a:rPr lang="en-US" dirty="0" err="1" smtClean="0"/>
              <a:t>Freire</a:t>
            </a:r>
            <a:r>
              <a:rPr lang="en-US" dirty="0" smtClean="0"/>
              <a:t> to know hunger and poverty at a young age.</a:t>
            </a:r>
          </a:p>
          <a:p>
            <a:endParaRPr lang="en-US" dirty="0" smtClean="0"/>
          </a:p>
          <a:p>
            <a:r>
              <a:rPr lang="en-US" dirty="0" smtClean="0"/>
              <a:t> “I didn’t understand anything because of my hunger. I wasn’t dumb. It wasn’t lack of interest. My social condition didn’t allow me to have an education. Experience showed me once again the relationship between social class and knowledge”</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 ideas</a:t>
            </a:r>
            <a:endParaRPr lang="en-US" dirty="0"/>
          </a:p>
        </p:txBody>
      </p:sp>
      <p:sp>
        <p:nvSpPr>
          <p:cNvPr id="3" name="Content Placeholder 2"/>
          <p:cNvSpPr>
            <a:spLocks noGrp="1"/>
          </p:cNvSpPr>
          <p:nvPr>
            <p:ph idx="1"/>
          </p:nvPr>
        </p:nvSpPr>
        <p:spPr/>
        <p:txBody>
          <a:bodyPr>
            <a:normAutofit/>
          </a:bodyPr>
          <a:lstStyle/>
          <a:p>
            <a:r>
              <a:rPr lang="en-US" i="1" dirty="0" smtClean="0"/>
              <a:t>The role of education for the poor.</a:t>
            </a:r>
          </a:p>
          <a:p>
            <a:r>
              <a:rPr lang="en-US" i="1" dirty="0" smtClean="0"/>
              <a:t> </a:t>
            </a:r>
            <a:r>
              <a:rPr lang="en-US" i="1" dirty="0" err="1" smtClean="0"/>
              <a:t>Freire</a:t>
            </a:r>
            <a:r>
              <a:rPr lang="en-US" i="1" dirty="0" smtClean="0"/>
              <a:t> saw the moral potential in a transformative education—the potential to liberate.</a:t>
            </a:r>
          </a:p>
          <a:p>
            <a:r>
              <a:rPr lang="en-US" b="1" dirty="0" smtClean="0"/>
              <a:t>oppressed peoples need to become critically conscious</a:t>
            </a:r>
            <a:r>
              <a:rPr lang="en-US" dirty="0" smtClean="0"/>
              <a:t>, people altering oppressive structural conditions.</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Critical pedagogy- </a:t>
            </a:r>
            <a:br>
              <a:rPr lang="en-US" dirty="0" smtClean="0"/>
            </a:br>
            <a:r>
              <a:rPr lang="en-US" b="1" dirty="0" smtClean="0"/>
              <a:t>Description</a:t>
            </a:r>
            <a:br>
              <a:rPr lang="en-US" b="1" dirty="0" smtClean="0"/>
            </a:br>
            <a:endParaRPr lang="en-US" dirty="0"/>
          </a:p>
        </p:txBody>
      </p:sp>
      <p:sp>
        <p:nvSpPr>
          <p:cNvPr id="3" name="Content Placeholder 2"/>
          <p:cNvSpPr>
            <a:spLocks noGrp="1"/>
          </p:cNvSpPr>
          <p:nvPr>
            <p:ph idx="1"/>
          </p:nvPr>
        </p:nvSpPr>
        <p:spPr/>
        <p:txBody>
          <a:bodyPr>
            <a:normAutofit/>
          </a:bodyPr>
          <a:lstStyle/>
          <a:p>
            <a:r>
              <a:rPr lang="en-US" dirty="0" smtClean="0"/>
              <a:t>Critical pedagogy is a philosophy of education and social movement that developed and applied concepts from critical theory and related traditions to the field of education and the study of culture.</a:t>
            </a:r>
          </a:p>
          <a:p>
            <a:r>
              <a:rPr lang="en-US" dirty="0" smtClean="0"/>
              <a:t> It insists that issues of social justice and democracy are not distinct from acts of teaching and learning</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a:bodyPr>
          <a:lstStyle/>
          <a:p>
            <a:pPr algn="just"/>
            <a:r>
              <a:rPr lang="en-US" dirty="0" smtClean="0"/>
              <a:t>In play children construct their understanding of the world through direct experience with it.</a:t>
            </a:r>
          </a:p>
          <a:p>
            <a:pPr algn="just"/>
            <a:r>
              <a:rPr lang="en-US" dirty="0" smtClean="0">
                <a:solidFill>
                  <a:srgbClr val="C00000"/>
                </a:solidFill>
              </a:rPr>
              <a:t>The main goal </a:t>
            </a:r>
            <a:r>
              <a:rPr lang="en-US" dirty="0" smtClean="0"/>
              <a:t>: </a:t>
            </a:r>
            <a:r>
              <a:rPr lang="en-US" b="1" dirty="0" smtClean="0"/>
              <a:t>to teach the whole child in all developmental areas</a:t>
            </a:r>
            <a:r>
              <a:rPr lang="en-US" dirty="0" smtClean="0"/>
              <a:t>: socially, academically, emotionally, physically and spiritually.</a:t>
            </a:r>
          </a:p>
          <a:p>
            <a:pPr algn="just"/>
            <a:r>
              <a:rPr lang="en-US" dirty="0" smtClean="0"/>
              <a:t>Four main components of the Froebel Approach: </a:t>
            </a:r>
            <a:r>
              <a:rPr lang="en-US" dirty="0" smtClean="0">
                <a:solidFill>
                  <a:srgbClr val="FF0000"/>
                </a:solidFill>
              </a:rPr>
              <a:t>motor expression, social participation, free self-expression and creativity.</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pedagogy- meaning</a:t>
            </a:r>
            <a:endParaRPr lang="en-US" dirty="0"/>
          </a:p>
        </p:txBody>
      </p:sp>
      <p:sp>
        <p:nvSpPr>
          <p:cNvPr id="3" name="Content Placeholder 2"/>
          <p:cNvSpPr>
            <a:spLocks noGrp="1"/>
          </p:cNvSpPr>
          <p:nvPr>
            <p:ph idx="1"/>
          </p:nvPr>
        </p:nvSpPr>
        <p:spPr/>
        <p:txBody>
          <a:bodyPr>
            <a:normAutofit fontScale="92500"/>
          </a:bodyPr>
          <a:lstStyle/>
          <a:p>
            <a:r>
              <a:rPr lang="en-US" dirty="0" smtClean="0"/>
              <a:t>Critical pedagogy is a </a:t>
            </a:r>
            <a:r>
              <a:rPr lang="en-US" b="1" dirty="0" smtClean="0"/>
              <a:t>teaching philosophy that invites educators to encourage students to critique structures of power and oppression</a:t>
            </a:r>
            <a:r>
              <a:rPr lang="en-US" dirty="0" smtClean="0"/>
              <a:t>.</a:t>
            </a:r>
          </a:p>
          <a:p>
            <a:r>
              <a:rPr lang="en-US" dirty="0" smtClean="0"/>
              <a:t>Becoming aware of and questioning the societal status quo.</a:t>
            </a:r>
          </a:p>
          <a:p>
            <a:r>
              <a:rPr lang="en-US" dirty="0" smtClean="0"/>
              <a:t> Teacher uses own enlightenment to encourage students to question and challenge inequalities that exist in families, schools, and societies.</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Critical learning theory</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Critical theory is a </a:t>
            </a:r>
            <a:r>
              <a:rPr lang="en-US" b="1" dirty="0" smtClean="0"/>
              <a:t>philosophy that involves being critical of the prevailing view of society</a:t>
            </a:r>
            <a:r>
              <a:rPr lang="en-US" dirty="0" smtClean="0"/>
              <a:t>. </a:t>
            </a:r>
          </a:p>
          <a:p>
            <a:r>
              <a:rPr lang="en-US" dirty="0" smtClean="0"/>
              <a:t>In education is about questioning how our educational system can best offer education to all people.</a:t>
            </a:r>
          </a:p>
          <a:p>
            <a:r>
              <a:rPr lang="en-US" dirty="0" smtClean="0"/>
              <a:t> It offers opportunities and understanding of the different perspective of disadvantaged members of society.</a:t>
            </a:r>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Implement critical pedagogy into classroom.</a:t>
            </a:r>
            <a:endParaRPr lang="en-US" dirty="0"/>
          </a:p>
        </p:txBody>
      </p:sp>
      <p:sp>
        <p:nvSpPr>
          <p:cNvPr id="3" name="Content Placeholder 2"/>
          <p:cNvSpPr>
            <a:spLocks noGrp="1"/>
          </p:cNvSpPr>
          <p:nvPr>
            <p:ph idx="1"/>
          </p:nvPr>
        </p:nvSpPr>
        <p:spPr/>
        <p:txBody>
          <a:bodyPr>
            <a:normAutofit lnSpcReduction="10000"/>
          </a:bodyPr>
          <a:lstStyle/>
          <a:p>
            <a:r>
              <a:rPr lang="en-US" b="1" dirty="0" smtClean="0"/>
              <a:t>Challenge yourself. .</a:t>
            </a:r>
            <a:r>
              <a:rPr lang="en-US" dirty="0" smtClean="0"/>
              <a:t> If teacher are not thinking critically and challenging social structures, teacher cannot expect their students to do it. </a:t>
            </a:r>
            <a:endParaRPr lang="en-US" b="1" dirty="0" smtClean="0"/>
          </a:p>
          <a:p>
            <a:r>
              <a:rPr lang="en-US" dirty="0" smtClean="0"/>
              <a:t>Challenging the dominant social structures and the narratives that society has made most familiar. The more you learn, the better equipped you will be to help enlighten your students. </a:t>
            </a:r>
          </a:p>
          <a:p>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Paulo </a:t>
            </a:r>
            <a:r>
              <a:rPr lang="en-US" dirty="0" err="1" smtClean="0"/>
              <a:t>Freire</a:t>
            </a:r>
            <a:r>
              <a:rPr lang="en-US" dirty="0" smtClean="0"/>
              <a:t> philosophy</a:t>
            </a:r>
            <a:br>
              <a:rPr lang="en-US" dirty="0" smtClean="0"/>
            </a:br>
            <a:endParaRPr lang="en-US" dirty="0"/>
          </a:p>
        </p:txBody>
      </p:sp>
      <p:sp>
        <p:nvSpPr>
          <p:cNvPr id="3" name="Content Placeholder 2"/>
          <p:cNvSpPr>
            <a:spLocks noGrp="1"/>
          </p:cNvSpPr>
          <p:nvPr>
            <p:ph idx="1"/>
          </p:nvPr>
        </p:nvSpPr>
        <p:spPr/>
        <p:txBody>
          <a:bodyPr/>
          <a:lstStyle/>
          <a:p>
            <a:r>
              <a:rPr lang="en-US" dirty="0" err="1" smtClean="0"/>
              <a:t>Freire</a:t>
            </a:r>
            <a:r>
              <a:rPr lang="en-US" dirty="0" smtClean="0"/>
              <a:t> believed that- </a:t>
            </a:r>
            <a:r>
              <a:rPr lang="en-US" b="1" dirty="0" smtClean="0"/>
              <a:t>Education makes sense</a:t>
            </a:r>
            <a:r>
              <a:rPr lang="en-US" dirty="0" smtClean="0"/>
              <a:t> because women and men learn that through learning they can make and remake themselves, because women and men are able to take responsibility for themselves as beings capable of knowing—of knowing that they know and knowing that they don't.</a:t>
            </a:r>
          </a:p>
          <a:p>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lnSpcReduction="10000"/>
          </a:bodyPr>
          <a:lstStyle/>
          <a:p>
            <a:r>
              <a:rPr lang="en-US" b="1" dirty="0" smtClean="0"/>
              <a:t>Change the classroom dynamic</a:t>
            </a:r>
          </a:p>
          <a:p>
            <a:r>
              <a:rPr lang="en-US" dirty="0" smtClean="0">
                <a:solidFill>
                  <a:srgbClr val="FF0000"/>
                </a:solidFill>
                <a:hlinkClick r:id="rId2"/>
              </a:rPr>
              <a:t>changing your classroom layout</a:t>
            </a:r>
            <a:r>
              <a:rPr lang="en-US" dirty="0" smtClean="0">
                <a:solidFill>
                  <a:srgbClr val="FF0000"/>
                </a:solidFill>
              </a:rPr>
              <a:t>- </a:t>
            </a:r>
            <a:r>
              <a:rPr lang="en-US" dirty="0" smtClean="0"/>
              <a:t>changing teacher-student relationship.</a:t>
            </a:r>
          </a:p>
          <a:p>
            <a:r>
              <a:rPr lang="en-US" dirty="0" smtClean="0"/>
              <a:t>Rather than having students sit in rows facing teacher, set up the desks so that students are facing each other in a semi circle or circle. This allows for better conversation in the classroom.</a:t>
            </a:r>
          </a:p>
          <a:p>
            <a:pPr lvl="0"/>
            <a:r>
              <a:rPr lang="en-US" dirty="0" smtClean="0"/>
              <a:t> Discussion-based class allows students to think critically and draw their own conclusions.</a:t>
            </a:r>
          </a:p>
          <a:p>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92500"/>
          </a:bodyPr>
          <a:lstStyle/>
          <a:p>
            <a:r>
              <a:rPr lang="en-US" b="1" dirty="0" smtClean="0"/>
              <a:t>Present alternative views.</a:t>
            </a:r>
          </a:p>
          <a:p>
            <a:r>
              <a:rPr lang="en-US" dirty="0" smtClean="0"/>
              <a:t>  The teacher had to encounter views that were contrary to the dominant narrative. Now, present these views to your class alongside the traditional ones. Have them discuss both and encourage them to draw their own conclusions.</a:t>
            </a:r>
          </a:p>
          <a:p>
            <a:pPr lvl="0"/>
            <a:r>
              <a:rPr lang="en-US" dirty="0" smtClean="0"/>
              <a:t>If a student presents a viewpoint, encourage him or her to dig further. Asking questions like “why do you believe that?” or “why is that a good thing” will encourage students to challenge their own beliefs, and think independently.</a:t>
            </a:r>
          </a:p>
          <a:p>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lstStyle/>
          <a:p>
            <a:r>
              <a:rPr lang="en-US" b="1" dirty="0" smtClean="0"/>
              <a:t>Change your assessments</a:t>
            </a:r>
            <a:endParaRPr lang="en-US" dirty="0" smtClean="0">
              <a:hlinkClick r:id="rId2"/>
            </a:endParaRPr>
          </a:p>
          <a:p>
            <a:r>
              <a:rPr lang="en-US" dirty="0" smtClean="0">
                <a:hlinkClick r:id="rId2"/>
              </a:rPr>
              <a:t>Teacher don’t have to use</a:t>
            </a:r>
            <a:r>
              <a:rPr lang="en-US" dirty="0" smtClean="0"/>
              <a:t> traditional assessment structures-make sure that their  assessments are not about finding the right answer, but are about developing  critical thinking skills.</a:t>
            </a:r>
          </a:p>
          <a:p>
            <a:r>
              <a:rPr lang="en-US" dirty="0" smtClean="0"/>
              <a:t>Encouraging students to discuss and write and by focusing on the ideas presented (presentation style).</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lstStyle/>
          <a:p>
            <a:r>
              <a:rPr lang="en-US" b="1" dirty="0" smtClean="0"/>
              <a:t>Encourage activism.</a:t>
            </a:r>
          </a:p>
          <a:p>
            <a:pPr lvl="0"/>
            <a:r>
              <a:rPr lang="en-US" dirty="0" smtClean="0"/>
              <a:t> Teacher  can do this by telling their students about opportunities in community where they can combat oppression, like marches, demonstrations, and organizations. </a:t>
            </a:r>
          </a:p>
          <a:p>
            <a:pPr lvl="0"/>
            <a:r>
              <a:rPr lang="en-US" dirty="0" smtClean="0"/>
              <a:t>Help students to start clubs that focus on bringing a voice to the marginalized.</a:t>
            </a:r>
          </a:p>
          <a:p>
            <a:pPr lvl="0"/>
            <a:r>
              <a:rPr lang="en-US" dirty="0" smtClean="0"/>
              <a:t>Encourage students to talk about patterns of power and oppression with their family and peers.</a:t>
            </a:r>
          </a:p>
          <a:p>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Critical pedagogy- importance</a:t>
            </a:r>
            <a:br>
              <a:rPr lang="en-US" dirty="0" smtClean="0"/>
            </a:br>
            <a:endParaRPr lang="en-US" dirty="0"/>
          </a:p>
        </p:txBody>
      </p:sp>
      <p:sp>
        <p:nvSpPr>
          <p:cNvPr id="3" name="Content Placeholder 2"/>
          <p:cNvSpPr>
            <a:spLocks noGrp="1"/>
          </p:cNvSpPr>
          <p:nvPr>
            <p:ph idx="1"/>
          </p:nvPr>
        </p:nvSpPr>
        <p:spPr/>
        <p:txBody>
          <a:bodyPr/>
          <a:lstStyle/>
          <a:p>
            <a:endParaRPr lang="en-US" dirty="0" smtClean="0"/>
          </a:p>
          <a:p>
            <a:r>
              <a:rPr lang="en-US" dirty="0" smtClean="0"/>
              <a:t>It demystifies democratic authority or power, and encourages a transformative discourse focused on social equality—a sort of solidarity within marginalized groups .</a:t>
            </a:r>
          </a:p>
          <a:p>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Critical thinking skills</a:t>
            </a:r>
            <a:br>
              <a:rPr lang="en-US" dirty="0" smtClean="0"/>
            </a:br>
            <a:endParaRPr lang="en-US" dirty="0"/>
          </a:p>
        </p:txBody>
      </p:sp>
      <p:sp>
        <p:nvSpPr>
          <p:cNvPr id="3" name="Content Placeholder 2"/>
          <p:cNvSpPr>
            <a:spLocks noGrp="1"/>
          </p:cNvSpPr>
          <p:nvPr>
            <p:ph idx="1"/>
          </p:nvPr>
        </p:nvSpPr>
        <p:spPr/>
        <p:txBody>
          <a:bodyPr/>
          <a:lstStyle/>
          <a:p>
            <a:r>
              <a:rPr lang="en-US" dirty="0" smtClean="0"/>
              <a:t> </a:t>
            </a:r>
            <a:r>
              <a:rPr lang="en-US" b="1" dirty="0" smtClean="0"/>
              <a:t>Analysis, interpretation, inference, explanation, self-regulation, open-mindedness, and problem-solving.</a:t>
            </a:r>
          </a:p>
          <a:p>
            <a:endParaRPr lang="en-US" dirty="0" smtClean="0"/>
          </a:p>
          <a:p>
            <a:r>
              <a:rPr lang="en-US" b="1" dirty="0" smtClean="0"/>
              <a:t>Examples of critical theory</a:t>
            </a:r>
          </a:p>
          <a:p>
            <a:r>
              <a:rPr lang="en-US" dirty="0" smtClean="0"/>
              <a:t> Marxism, postmodernism, and feminism. </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000" dirty="0" smtClean="0"/>
              <a:t>EDUCATIONAL PHILOSOPHY</a:t>
            </a:r>
            <a:endParaRPr lang="en-IN" sz="4000" dirty="0"/>
          </a:p>
        </p:txBody>
      </p:sp>
      <p:sp>
        <p:nvSpPr>
          <p:cNvPr id="3" name="Content Placeholder 2"/>
          <p:cNvSpPr>
            <a:spLocks noGrp="1"/>
          </p:cNvSpPr>
          <p:nvPr>
            <p:ph idx="1"/>
          </p:nvPr>
        </p:nvSpPr>
        <p:spPr/>
        <p:txBody>
          <a:bodyPr>
            <a:normAutofit lnSpcReduction="10000"/>
          </a:bodyPr>
          <a:lstStyle/>
          <a:p>
            <a:r>
              <a:rPr lang="en-IN" dirty="0" smtClean="0"/>
              <a:t>learning </a:t>
            </a:r>
            <a:r>
              <a:rPr lang="en-IN" dirty="0"/>
              <a:t>through nature </a:t>
            </a:r>
            <a:endParaRPr lang="en-IN" dirty="0" smtClean="0"/>
          </a:p>
          <a:p>
            <a:r>
              <a:rPr lang="en-IN" dirty="0" smtClean="0"/>
              <a:t>the </a:t>
            </a:r>
            <a:r>
              <a:rPr lang="en-IN" dirty="0"/>
              <a:t>importance of </a:t>
            </a:r>
            <a:r>
              <a:rPr lang="en-IN" dirty="0" smtClean="0"/>
              <a:t>play. </a:t>
            </a:r>
          </a:p>
          <a:p>
            <a:r>
              <a:rPr lang="en-IN" dirty="0" smtClean="0"/>
              <a:t>Froebel </a:t>
            </a:r>
            <a:r>
              <a:rPr lang="en-IN" dirty="0"/>
              <a:t>considered the whole child's, health, physical development, the environment, emotional well-being, mental ability, social relationships and spiritual aspects of development as important</a:t>
            </a:r>
            <a:r>
              <a:rPr lang="en-IN" dirty="0" smtClean="0"/>
              <a:t>.</a:t>
            </a:r>
          </a:p>
          <a:p>
            <a:r>
              <a:rPr lang="en-IN" dirty="0"/>
              <a:t>developing harmony with the world and with God is the way to achieve </a:t>
            </a:r>
            <a:r>
              <a:rPr lang="en-IN" dirty="0" err="1"/>
              <a:t>fulfillment</a:t>
            </a:r>
            <a:r>
              <a:rPr lang="en-IN" dirty="0"/>
              <a:t> in life. </a:t>
            </a:r>
          </a:p>
        </p:txBody>
      </p:sp>
    </p:spTree>
    <p:extLst>
      <p:ext uri="{BB962C8B-B14F-4D97-AF65-F5344CB8AC3E}">
        <p14:creationId xmlns:p14="http://schemas.microsoft.com/office/powerpoint/2010/main" val="15789510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Teacher as a critical pedagogue</a:t>
            </a:r>
            <a:endParaRPr lang="en-US" dirty="0"/>
          </a:p>
        </p:txBody>
      </p:sp>
      <p:sp>
        <p:nvSpPr>
          <p:cNvPr id="3" name="Content Placeholder 2"/>
          <p:cNvSpPr>
            <a:spLocks noGrp="1"/>
          </p:cNvSpPr>
          <p:nvPr>
            <p:ph idx="1"/>
          </p:nvPr>
        </p:nvSpPr>
        <p:spPr/>
        <p:txBody>
          <a:bodyPr>
            <a:normAutofit lnSpcReduction="10000"/>
          </a:bodyPr>
          <a:lstStyle/>
          <a:p>
            <a:r>
              <a:rPr lang="en-US" dirty="0" smtClean="0"/>
              <a:t>Teacher should take initiative to evaluate the whole education system as a Critical pedagogue. </a:t>
            </a:r>
          </a:p>
          <a:p>
            <a:r>
              <a:rPr lang="en-US" dirty="0" smtClean="0"/>
              <a:t>Teacher consider a classroom as a laboratory where experiments can be conducted to make their teaching more meaningful to the students.</a:t>
            </a:r>
          </a:p>
          <a:p>
            <a:r>
              <a:rPr lang="en-US" dirty="0" smtClean="0"/>
              <a:t>Teacher always look for new and innovative ideas of learning in classrooms. </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92500" lnSpcReduction="10000"/>
          </a:bodyPr>
          <a:lstStyle/>
          <a:p>
            <a:r>
              <a:rPr lang="en-US" dirty="0" smtClean="0"/>
              <a:t>Teacher should have ability to take new challenges and to face the consequences.</a:t>
            </a:r>
          </a:p>
          <a:p>
            <a:r>
              <a:rPr lang="en-US" dirty="0" smtClean="0"/>
              <a:t>Broad vision to think and to identify or analyze the needs of the learners.</a:t>
            </a:r>
          </a:p>
          <a:p>
            <a:r>
              <a:rPr lang="en-US" dirty="0" smtClean="0"/>
              <a:t>Responsibility is not only to transfer the knowledge to the student but to provide them opportunities to construct their own knowledge. </a:t>
            </a:r>
          </a:p>
          <a:p>
            <a:r>
              <a:rPr lang="en-US" dirty="0" smtClean="0"/>
              <a:t> Equip with analytical skills, observational skills and management skills. </a:t>
            </a:r>
          </a:p>
          <a:p>
            <a:r>
              <a:rPr lang="en-US" dirty="0" smtClean="0"/>
              <a:t>Ability to convert traditional methods of teaching into new method of learning. </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erver\Desktop\IVAN ILLICH.jpg"/>
          <p:cNvPicPr>
            <a:picLocks noGrp="1" noChangeAspect="1" noChangeArrowheads="1"/>
          </p:cNvPicPr>
          <p:nvPr>
            <p:ph idx="1"/>
          </p:nvPr>
        </p:nvPicPr>
        <p:blipFill>
          <a:blip r:embed="rId2"/>
          <a:srcRect/>
          <a:stretch>
            <a:fillRect/>
          </a:stretch>
        </p:blipFill>
        <p:spPr bwMode="auto">
          <a:xfrm>
            <a:off x="1371600" y="1143000"/>
            <a:ext cx="5867400" cy="5181600"/>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erver\Desktop\images.jpg"/>
          <p:cNvPicPr>
            <a:picLocks noGrp="1" noChangeAspect="1" noChangeArrowheads="1"/>
          </p:cNvPicPr>
          <p:nvPr>
            <p:ph idx="1"/>
          </p:nvPr>
        </p:nvPicPr>
        <p:blipFill>
          <a:blip r:embed="rId2"/>
          <a:srcRect/>
          <a:stretch>
            <a:fillRect/>
          </a:stretch>
        </p:blipFill>
        <p:spPr bwMode="auto">
          <a:xfrm>
            <a:off x="838201" y="1066800"/>
            <a:ext cx="7620000" cy="4724400"/>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Picture 2" descr="Biography   Born on Sept. 4, 1926, in Vienna.   His father, a civil engineer and his mother was    a Jew.   Was expelle..."/>
          <p:cNvPicPr>
            <a:picLocks noGrp="1" noChangeAspect="1" noChangeArrowheads="1"/>
          </p:cNvPicPr>
          <p:nvPr>
            <p:ph idx="1"/>
          </p:nvPr>
        </p:nvPicPr>
        <p:blipFill>
          <a:blip r:embed="rId2"/>
          <a:srcRect/>
          <a:stretch>
            <a:fillRect/>
          </a:stretch>
        </p:blipFill>
        <p:spPr bwMode="auto">
          <a:xfrm>
            <a:off x="76200" y="304800"/>
            <a:ext cx="8915399" cy="6248400"/>
          </a:xfrm>
          <a:prstGeom prst="rect">
            <a:avLst/>
          </a:prstGeom>
          <a:noFill/>
        </p:spPr>
      </p:pic>
    </p:spTree>
    <p:extLst>
      <p:ext uri="{BB962C8B-B14F-4D97-AF65-F5344CB8AC3E}">
        <p14:creationId xmlns:p14="http://schemas.microsoft.com/office/powerpoint/2010/main" val="26255440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lstStyle/>
          <a:p>
            <a:pPr algn="just"/>
            <a:r>
              <a:rPr lang="en-US" i="1" dirty="0" smtClean="0"/>
              <a:t>A group of educators believes that schools should be "de-schooled," arguing that students are like prisoners inside schools. </a:t>
            </a:r>
          </a:p>
          <a:p>
            <a:pPr algn="just"/>
            <a:endParaRPr lang="en-US" dirty="0" smtClean="0"/>
          </a:p>
          <a:p>
            <a:pPr algn="just"/>
            <a:r>
              <a:rPr lang="en-US" dirty="0" err="1" smtClean="0"/>
              <a:t>Illich</a:t>
            </a:r>
            <a:r>
              <a:rPr lang="en-US" dirty="0" smtClean="0"/>
              <a:t> believed that traditional education, where children must follow a unique curriculum and the same schedule, kills curiosity and creativity, not allowing for the development of soft skills.</a:t>
            </a: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endParaRPr lang="en-US" b="1" i="1" dirty="0" smtClean="0"/>
          </a:p>
          <a:p>
            <a:pPr algn="just"/>
            <a:r>
              <a:rPr lang="en-US" b="1" i="1" dirty="0" smtClean="0"/>
              <a:t>"The traditional school focuses too much on exams, the academic success of the students, the curriculum, and other factors that end up producing exhausted teachers and students who do not enjoy or </a:t>
            </a:r>
            <a:r>
              <a:rPr lang="en-US" b="1" i="1" dirty="0" err="1" smtClean="0"/>
              <a:t>potentialise</a:t>
            </a:r>
            <a:r>
              <a:rPr lang="en-US" b="1" i="1" dirty="0" smtClean="0"/>
              <a:t> their learning." - Julio </a:t>
            </a:r>
            <a:r>
              <a:rPr lang="en-US" b="1" i="1" dirty="0" err="1" smtClean="0"/>
              <a:t>Rogero</a:t>
            </a:r>
            <a:r>
              <a:rPr lang="en-US" b="1" i="1" dirty="0" smtClean="0"/>
              <a:t>.</a:t>
            </a: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Difference between un-schooling and de-schooling</a:t>
            </a:r>
            <a:br>
              <a:rPr lang="en-US" dirty="0" smtClean="0"/>
            </a:br>
            <a:endParaRPr lang="en-US" dirty="0"/>
          </a:p>
        </p:txBody>
      </p:sp>
      <p:sp>
        <p:nvSpPr>
          <p:cNvPr id="3" name="Content Placeholder 2"/>
          <p:cNvSpPr>
            <a:spLocks noGrp="1"/>
          </p:cNvSpPr>
          <p:nvPr>
            <p:ph idx="1"/>
          </p:nvPr>
        </p:nvSpPr>
        <p:spPr/>
        <p:txBody>
          <a:bodyPr/>
          <a:lstStyle/>
          <a:p>
            <a:endParaRPr lang="en-US" dirty="0" smtClean="0"/>
          </a:p>
          <a:p>
            <a:r>
              <a:rPr lang="en-US" dirty="0" smtClean="0"/>
              <a:t>Un-schooling is a philosophy of learning outside of the norm that often allows the child to choose how and what he or she wants to learn; while </a:t>
            </a:r>
            <a:r>
              <a:rPr lang="en-US" b="1" dirty="0" smtClean="0"/>
              <a:t>de-schooling is the process of decompressing from the traditional methods of education</a:t>
            </a:r>
            <a:r>
              <a:rPr lang="en-US" dirty="0" smtClean="0"/>
              <a:t>.</a:t>
            </a:r>
          </a:p>
          <a:p>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base"/>
            <a:r>
              <a:rPr lang="en-US" dirty="0" smtClean="0"/>
              <a:t>De-schooling Philosophy </a:t>
            </a:r>
            <a:r>
              <a:rPr lang="en-US" b="1" dirty="0" smtClean="0"/>
              <a:t/>
            </a:r>
            <a:br>
              <a:rPr lang="en-US" b="1" dirty="0" smtClean="0"/>
            </a:b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 An educational method and philosophy that </a:t>
            </a:r>
            <a:r>
              <a:rPr lang="en-US" b="1" dirty="0" smtClean="0"/>
              <a:t>promotes the freedom of children to choose what they want to learn</a:t>
            </a:r>
            <a:r>
              <a:rPr lang="en-US" dirty="0" smtClean="0"/>
              <a:t>. 	</a:t>
            </a:r>
          </a:p>
          <a:p>
            <a:r>
              <a:rPr lang="en-US" dirty="0" smtClean="0"/>
              <a:t>The student leaves traditional education to adapt to learning at home.</a:t>
            </a:r>
          </a:p>
          <a:p>
            <a:endParaRPr lang="en-US" dirty="0" smtClean="0"/>
          </a:p>
          <a:p>
            <a:r>
              <a:rPr lang="en-US" dirty="0" smtClean="0"/>
              <a:t>According to John Holt, an advocate for </a:t>
            </a:r>
            <a:r>
              <a:rPr lang="en-US" dirty="0" smtClean="0">
                <a:hlinkClick r:id="rId2" tooltip="Unschooling"/>
              </a:rPr>
              <a:t>un-schooling</a:t>
            </a:r>
            <a:r>
              <a:rPr lang="en-US" dirty="0" smtClean="0"/>
              <a:t>, "a de-schooled society would be a society in which everyone shall have the widest and freest possible choice to learn whatever he wants to learn, whether in school or in some altogether different way."</a:t>
            </a:r>
          </a:p>
          <a:p>
            <a:endParaRPr lang="en-US" dirty="0"/>
          </a:p>
        </p:txBody>
      </p:sp>
      <p:sp>
        <p:nvSpPr>
          <p:cNvPr id="4" name="Rectangle 3"/>
          <p:cNvSpPr/>
          <p:nvPr/>
        </p:nvSpPr>
        <p:spPr>
          <a:xfrm>
            <a:off x="2286000" y="685801"/>
            <a:ext cx="4572000" cy="646331"/>
          </a:xfrm>
          <a:prstGeom prst="rect">
            <a:avLst/>
          </a:prstGeom>
        </p:spPr>
        <p:txBody>
          <a:bodyPr wrap="square">
            <a:spAutoFit/>
          </a:bodyPr>
          <a:lstStyle/>
          <a:p>
            <a:r>
              <a:rPr lang="en-US" dirty="0" smtClean="0"/>
              <a:t> </a:t>
            </a:r>
            <a:br>
              <a:rPr lang="en-US" dirty="0" smtClean="0"/>
            </a:b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p:txBody>
          <a:bodyPr>
            <a:normAutofit lnSpcReduction="10000"/>
          </a:bodyPr>
          <a:lstStyle/>
          <a:p>
            <a:r>
              <a:rPr lang="en-US" i="1" dirty="0" smtClean="0"/>
              <a:t> To liberate access to things by abolishing the control which persons and institutions now exercise over their educational values.</a:t>
            </a:r>
            <a:r>
              <a:rPr lang="en-US" dirty="0" smtClean="0"/>
              <a:t/>
            </a:r>
            <a:br>
              <a:rPr lang="en-US" dirty="0" smtClean="0"/>
            </a:br>
            <a:r>
              <a:rPr lang="en-US" i="1" dirty="0" smtClean="0"/>
              <a:t>.</a:t>
            </a:r>
          </a:p>
          <a:p>
            <a:r>
              <a:rPr lang="en-US" i="1" dirty="0" smtClean="0"/>
              <a:t> To liberate the critical and creative resources of people by returning to individual persons the ability to call and hold meetings–an ability now increasingly monopolized by institutions which claim to speak for the people.</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fontScale="92500"/>
          </a:bodyPr>
          <a:lstStyle/>
          <a:p>
            <a:r>
              <a:rPr lang="en-IN" dirty="0"/>
              <a:t>E</a:t>
            </a:r>
            <a:r>
              <a:rPr lang="en-IN" dirty="0" smtClean="0"/>
              <a:t>mphasis </a:t>
            </a:r>
            <a:r>
              <a:rPr lang="en-IN" dirty="0"/>
              <a:t>on the role of games and </a:t>
            </a:r>
            <a:r>
              <a:rPr lang="en-IN" dirty="0" err="1"/>
              <a:t>playin</a:t>
            </a:r>
            <a:r>
              <a:rPr lang="en-IN" dirty="0"/>
              <a:t> a child’s learning process. It helps children develop intellectually, socially, emotionally and physically. </a:t>
            </a:r>
            <a:endParaRPr lang="en-IN" dirty="0" smtClean="0"/>
          </a:p>
          <a:p>
            <a:r>
              <a:rPr lang="en-IN" dirty="0"/>
              <a:t>education of a child begins with his/her birth. Both parents and </a:t>
            </a:r>
            <a:r>
              <a:rPr lang="en-IN" dirty="0" err="1"/>
              <a:t>teachershave</a:t>
            </a:r>
            <a:r>
              <a:rPr lang="en-IN" dirty="0"/>
              <a:t> an important role to play in helping children in this activity</a:t>
            </a:r>
            <a:r>
              <a:rPr lang="en-IN" dirty="0" smtClean="0"/>
              <a:t>.</a:t>
            </a:r>
          </a:p>
          <a:p>
            <a:r>
              <a:rPr lang="en-IN" dirty="0"/>
              <a:t>schools should enable children to discover their own identity and personality. </a:t>
            </a:r>
            <a:endParaRPr lang="en-IN" dirty="0" smtClean="0"/>
          </a:p>
          <a:p>
            <a:r>
              <a:rPr lang="en-IN" dirty="0" smtClean="0"/>
              <a:t>develop </a:t>
            </a:r>
            <a:r>
              <a:rPr lang="en-IN" dirty="0"/>
              <a:t>their abilities for initiation and execution.</a:t>
            </a:r>
          </a:p>
        </p:txBody>
      </p:sp>
    </p:spTree>
    <p:extLst>
      <p:ext uri="{BB962C8B-B14F-4D97-AF65-F5344CB8AC3E}">
        <p14:creationId xmlns:p14="http://schemas.microsoft.com/office/powerpoint/2010/main" val="15735821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p:txBody>
          <a:bodyPr>
            <a:normAutofit fontScale="97500"/>
          </a:bodyPr>
          <a:lstStyle/>
          <a:p>
            <a:r>
              <a:rPr lang="en-US" i="1" dirty="0" smtClean="0"/>
              <a:t>To liberate the individual from the obligation to shape his expectations to the services offered by any established profession.</a:t>
            </a:r>
          </a:p>
          <a:p>
            <a:r>
              <a:rPr lang="en-IN" dirty="0"/>
              <a:t>To liberate the sharing of skills by guaranteeing freedom to teach or exercise them on </a:t>
            </a:r>
            <a:r>
              <a:rPr lang="en-IN" dirty="0" smtClean="0"/>
              <a:t>request.</a:t>
            </a:r>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PURPOSES</a:t>
            </a:r>
            <a:endParaRPr lang="en-US" dirty="0"/>
          </a:p>
        </p:txBody>
      </p:sp>
      <p:sp>
        <p:nvSpPr>
          <p:cNvPr id="3" name="Content Placeholder 2"/>
          <p:cNvSpPr>
            <a:spLocks noGrp="1"/>
          </p:cNvSpPr>
          <p:nvPr>
            <p:ph idx="1"/>
          </p:nvPr>
        </p:nvSpPr>
        <p:spPr/>
        <p:txBody>
          <a:bodyPr>
            <a:normAutofit lnSpcReduction="10000"/>
          </a:bodyPr>
          <a:lstStyle/>
          <a:p>
            <a:pPr fontAlgn="base"/>
            <a:r>
              <a:rPr lang="en-US" dirty="0" smtClean="0"/>
              <a:t>It should provide all who want to learn with access to available resources at any time in their lives;</a:t>
            </a:r>
          </a:p>
          <a:p>
            <a:pPr fontAlgn="base"/>
            <a:r>
              <a:rPr lang="en-US" dirty="0" smtClean="0"/>
              <a:t> Empower all who want to share what they know to find those who want to learn it from them; </a:t>
            </a:r>
          </a:p>
          <a:p>
            <a:pPr fontAlgn="base"/>
            <a:r>
              <a:rPr lang="en-US" dirty="0" smtClean="0"/>
              <a:t> Finally, furnish all who want to present an issue to the public with the opportunity to make their challenge known.</a:t>
            </a:r>
          </a:p>
          <a:p>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524000"/>
          </a:xfrm>
        </p:spPr>
        <p:txBody>
          <a:bodyPr/>
          <a:lstStyle/>
          <a:p>
            <a:r>
              <a:rPr lang="en-US" dirty="0" smtClean="0"/>
              <a:t>Relevance</a:t>
            </a:r>
            <a:endParaRPr lang="en-US" dirty="0"/>
          </a:p>
        </p:txBody>
      </p:sp>
      <p:sp>
        <p:nvSpPr>
          <p:cNvPr id="3" name="Content Placeholder 2"/>
          <p:cNvSpPr>
            <a:spLocks noGrp="1"/>
          </p:cNvSpPr>
          <p:nvPr>
            <p:ph idx="1"/>
          </p:nvPr>
        </p:nvSpPr>
        <p:spPr/>
        <p:txBody>
          <a:bodyPr>
            <a:normAutofit fontScale="77500" lnSpcReduction="20000"/>
          </a:bodyPr>
          <a:lstStyle/>
          <a:p>
            <a:pPr algn="just">
              <a:buNone/>
            </a:pPr>
            <a:r>
              <a:rPr lang="en-US" dirty="0" smtClean="0"/>
              <a:t/>
            </a:r>
            <a:br>
              <a:rPr lang="en-US" dirty="0" smtClean="0"/>
            </a:br>
            <a:r>
              <a:rPr lang="en-IN" dirty="0" smtClean="0"/>
              <a:t>The </a:t>
            </a:r>
            <a:r>
              <a:rPr lang="en-IN" dirty="0"/>
              <a:t>school system can cause </a:t>
            </a:r>
            <a:r>
              <a:rPr lang="en-IN" b="1" dirty="0"/>
              <a:t>great damage to the innate creativity, curiosity and willingness</a:t>
            </a:r>
            <a:r>
              <a:rPr lang="en-IN" dirty="0"/>
              <a:t> to learn in </a:t>
            </a:r>
            <a:r>
              <a:rPr lang="en-IN" dirty="0" smtClean="0"/>
              <a:t>children.</a:t>
            </a:r>
          </a:p>
          <a:p>
            <a:pPr algn="just">
              <a:buNone/>
            </a:pPr>
            <a:r>
              <a:rPr lang="en-IN" dirty="0" smtClean="0"/>
              <a:t>   </a:t>
            </a:r>
          </a:p>
          <a:p>
            <a:pPr algn="just">
              <a:buNone/>
            </a:pPr>
            <a:r>
              <a:rPr lang="en-IN" dirty="0"/>
              <a:t> </a:t>
            </a:r>
            <a:r>
              <a:rPr lang="en-IN" dirty="0" smtClean="0"/>
              <a:t>   Most </a:t>
            </a:r>
            <a:r>
              <a:rPr lang="en-IN" dirty="0"/>
              <a:t>children would only </a:t>
            </a:r>
            <a:r>
              <a:rPr lang="en-IN" b="1" dirty="0"/>
              <a:t>study under unnatural extrinsic pressure like grades </a:t>
            </a:r>
            <a:endParaRPr lang="en-IN" b="1" dirty="0" smtClean="0"/>
          </a:p>
          <a:p>
            <a:pPr algn="just">
              <a:buNone/>
            </a:pPr>
            <a:r>
              <a:rPr lang="en-IN" b="1" dirty="0"/>
              <a:t> </a:t>
            </a:r>
            <a:r>
              <a:rPr lang="en-IN" b="1" dirty="0" smtClean="0"/>
              <a:t>   </a:t>
            </a:r>
          </a:p>
          <a:p>
            <a:pPr algn="just">
              <a:buNone/>
            </a:pPr>
            <a:r>
              <a:rPr lang="en-IN" dirty="0"/>
              <a:t> </a:t>
            </a:r>
            <a:r>
              <a:rPr lang="en-IN" dirty="0" smtClean="0"/>
              <a:t>   </a:t>
            </a:r>
            <a:r>
              <a:rPr lang="en-IN" dirty="0"/>
              <a:t>W</a:t>
            </a:r>
            <a:r>
              <a:rPr lang="en-IN" dirty="0" smtClean="0"/>
              <a:t>hat</a:t>
            </a:r>
            <a:r>
              <a:rPr lang="en-IN" dirty="0"/>
              <a:t>, when, how, and with whom to learn was always </a:t>
            </a:r>
            <a:r>
              <a:rPr lang="en-IN" b="1" dirty="0"/>
              <a:t>pre-determined </a:t>
            </a:r>
            <a:endParaRPr lang="en-IN" b="1" dirty="0" smtClean="0"/>
          </a:p>
          <a:p>
            <a:pPr algn="just">
              <a:buNone/>
            </a:pPr>
            <a:r>
              <a:rPr lang="en-IN" b="1" dirty="0"/>
              <a:t> </a:t>
            </a:r>
            <a:r>
              <a:rPr lang="en-IN" b="1" dirty="0" smtClean="0"/>
              <a:t>  </a:t>
            </a:r>
            <a:r>
              <a:rPr lang="en-US" dirty="0" smtClean="0"/>
              <a:t>De-schooling </a:t>
            </a:r>
            <a:r>
              <a:rPr lang="en-US" b="1" dirty="0" smtClean="0"/>
              <a:t>helps children become aware of why and how the learned material</a:t>
            </a:r>
            <a:r>
              <a:rPr lang="en-US" dirty="0" smtClean="0"/>
              <a:t> will help them achieve their goals in life. They then learn because they want to, not because someone told them to study.</a:t>
            </a:r>
          </a:p>
          <a:p>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00B050"/>
                </a:solidFill>
              </a:rPr>
              <a:t>IVAN ILLICH’S METHODS OF EDUCATION</a:t>
            </a:r>
            <a:endParaRPr lang="en-US" dirty="0"/>
          </a:p>
        </p:txBody>
      </p:sp>
      <p:sp>
        <p:nvSpPr>
          <p:cNvPr id="3" name="Content Placeholder 2"/>
          <p:cNvSpPr>
            <a:spLocks noGrp="1"/>
          </p:cNvSpPr>
          <p:nvPr>
            <p:ph idx="1"/>
          </p:nvPr>
        </p:nvSpPr>
        <p:spPr/>
        <p:txBody>
          <a:bodyPr/>
          <a:lstStyle/>
          <a:p>
            <a:pPr algn="just">
              <a:buNone/>
            </a:pPr>
            <a:r>
              <a:rPr lang="en-US" dirty="0" smtClean="0"/>
              <a:t>1)    He is of the firm view that as an alternative to regular schooling, an open school system of education is necessary.</a:t>
            </a:r>
          </a:p>
          <a:p>
            <a:pPr algn="just">
              <a:buNone/>
            </a:pPr>
            <a:r>
              <a:rPr lang="en-US" dirty="0" smtClean="0"/>
              <a:t>2)    One should be given opportunity for education when it is necessary for him.</a:t>
            </a:r>
          </a:p>
          <a:p>
            <a:pPr algn="just">
              <a:buNone/>
            </a:pPr>
            <a:r>
              <a:rPr lang="en-US" dirty="0" smtClean="0"/>
              <a:t>3)    Outside the school, new learning opportunities should be provided.</a:t>
            </a:r>
          </a:p>
          <a:p>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4)    One should be allowed to learn according to his pace and will.</a:t>
            </a:r>
          </a:p>
          <a:p>
            <a:pPr>
              <a:buNone/>
            </a:pPr>
            <a:r>
              <a:rPr lang="en-US" dirty="0" smtClean="0"/>
              <a:t>5)    Alternative education system should promote humanitarian values and develop many skills.</a:t>
            </a:r>
          </a:p>
          <a:p>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ADVANNTAGES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Learning through teaching is problematic because it ignores the informal aspect of learning which happens in the child’s life through divers agencies of socialization. Ivan gave importance to socialization  of child  through informal  agencies</a:t>
            </a:r>
          </a:p>
          <a:p>
            <a:r>
              <a:rPr lang="en-US" dirty="0" smtClean="0"/>
              <a:t> “educators try to package the instruction with the tag of certification”, and subsequently the involvement of students is restricted. </a:t>
            </a:r>
            <a:r>
              <a:rPr lang="en-US" dirty="0" err="1" smtClean="0"/>
              <a:t>Illich</a:t>
            </a:r>
            <a:r>
              <a:rPr lang="en-US" dirty="0" smtClean="0"/>
              <a:t> questions the fundamental idea of packaging and certification.</a:t>
            </a: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He criticizes the artificiality of the modern childhood and the supreme power the teacher holds.</a:t>
            </a:r>
          </a:p>
          <a:p>
            <a:r>
              <a:rPr lang="en-US" dirty="0" smtClean="0"/>
              <a:t> </a:t>
            </a:r>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Disadvantages</a:t>
            </a:r>
            <a:endParaRPr lang="en-US" dirty="0"/>
          </a:p>
        </p:txBody>
      </p:sp>
      <p:sp>
        <p:nvSpPr>
          <p:cNvPr id="3" name="Content Placeholder 2"/>
          <p:cNvSpPr>
            <a:spLocks noGrp="1"/>
          </p:cNvSpPr>
          <p:nvPr>
            <p:ph idx="1"/>
          </p:nvPr>
        </p:nvSpPr>
        <p:spPr/>
        <p:txBody>
          <a:bodyPr>
            <a:normAutofit/>
          </a:bodyPr>
          <a:lstStyle/>
          <a:p>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r>
              <a:rPr lang="en-IN" dirty="0" smtClean="0">
                <a:solidFill>
                  <a:srgbClr val="C00000"/>
                </a:solidFill>
              </a:rPr>
              <a:t>“Everyman </a:t>
            </a:r>
            <a:r>
              <a:rPr lang="en-IN" dirty="0">
                <a:solidFill>
                  <a:srgbClr val="C00000"/>
                </a:solidFill>
              </a:rPr>
              <a:t>has divinity by some </a:t>
            </a:r>
            <a:r>
              <a:rPr lang="en-IN" dirty="0" smtClean="0">
                <a:solidFill>
                  <a:srgbClr val="C00000"/>
                </a:solidFill>
              </a:rPr>
              <a:t>extent in </a:t>
            </a:r>
            <a:r>
              <a:rPr lang="en-IN" dirty="0">
                <a:solidFill>
                  <a:srgbClr val="C00000"/>
                </a:solidFill>
              </a:rPr>
              <a:t>the form of some special ability which should be identified and allowed to grow by the </a:t>
            </a:r>
            <a:r>
              <a:rPr lang="en-IN" dirty="0" smtClean="0">
                <a:solidFill>
                  <a:srgbClr val="C00000"/>
                </a:solidFill>
              </a:rPr>
              <a:t>teacher”.</a:t>
            </a:r>
          </a:p>
          <a:p>
            <a:endParaRPr lang="en-IN" dirty="0" smtClean="0"/>
          </a:p>
          <a:p>
            <a:endParaRPr lang="en-IN" dirty="0"/>
          </a:p>
        </p:txBody>
      </p:sp>
      <p:pic>
        <p:nvPicPr>
          <p:cNvPr id="1026" name="Picture 2" descr="C:\Users\user\Desktop\ARAVIND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576513"/>
            <a:ext cx="4191000" cy="2909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86650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fontScale="92500"/>
          </a:bodyPr>
          <a:lstStyle/>
          <a:p>
            <a:r>
              <a:rPr lang="en-IN" dirty="0"/>
              <a:t>Sri </a:t>
            </a:r>
            <a:r>
              <a:rPr lang="en-IN" dirty="0" err="1"/>
              <a:t>Aurobindo</a:t>
            </a:r>
            <a:r>
              <a:rPr lang="en-IN" dirty="0"/>
              <a:t> was an Indian philosopher, yoga guru, maharishi, poet, and Indian nationalist. </a:t>
            </a:r>
            <a:endParaRPr lang="en-IN" dirty="0" smtClean="0"/>
          </a:p>
          <a:p>
            <a:r>
              <a:rPr lang="en-IN" dirty="0" smtClean="0"/>
              <a:t>He </a:t>
            </a:r>
            <a:r>
              <a:rPr lang="en-IN" dirty="0"/>
              <a:t>was also a journalist, editing newspapers like </a:t>
            </a:r>
            <a:r>
              <a:rPr lang="en-IN" dirty="0" err="1"/>
              <a:t>Bande</a:t>
            </a:r>
            <a:r>
              <a:rPr lang="en-IN" dirty="0"/>
              <a:t> </a:t>
            </a:r>
            <a:r>
              <a:rPr lang="en-IN" dirty="0" err="1"/>
              <a:t>Mataram</a:t>
            </a:r>
            <a:r>
              <a:rPr lang="en-IN" dirty="0"/>
              <a:t>. </a:t>
            </a:r>
            <a:endParaRPr lang="en-IN" dirty="0" smtClean="0"/>
          </a:p>
          <a:p>
            <a:r>
              <a:rPr lang="en-IN" dirty="0" smtClean="0"/>
              <a:t>Born</a:t>
            </a:r>
            <a:r>
              <a:rPr lang="en-IN" dirty="0"/>
              <a:t>: 15 August 1872, Kolkata</a:t>
            </a:r>
          </a:p>
          <a:p>
            <a:r>
              <a:rPr lang="en-IN" dirty="0"/>
              <a:t>Died: 5 December 1950, </a:t>
            </a:r>
            <a:r>
              <a:rPr lang="en-IN" dirty="0" err="1"/>
              <a:t>Puducherry</a:t>
            </a:r>
            <a:endParaRPr lang="en-IN" dirty="0"/>
          </a:p>
          <a:p>
            <a:r>
              <a:rPr lang="en-IN" dirty="0"/>
              <a:t>Spouse: </a:t>
            </a:r>
            <a:r>
              <a:rPr lang="en-IN" dirty="0" err="1"/>
              <a:t>Mrinalini</a:t>
            </a:r>
            <a:r>
              <a:rPr lang="en-IN" dirty="0"/>
              <a:t> Devi </a:t>
            </a:r>
            <a:endParaRPr lang="en-IN" dirty="0" smtClean="0"/>
          </a:p>
          <a:p>
            <a:r>
              <a:rPr lang="en-IN" dirty="0" smtClean="0"/>
              <a:t>Parents</a:t>
            </a:r>
            <a:r>
              <a:rPr lang="en-IN" dirty="0"/>
              <a:t>: </a:t>
            </a:r>
            <a:r>
              <a:rPr lang="en-IN" dirty="0" err="1"/>
              <a:t>Swarnalotta</a:t>
            </a:r>
            <a:r>
              <a:rPr lang="en-IN" dirty="0"/>
              <a:t> Devi, Krishna </a:t>
            </a:r>
            <a:r>
              <a:rPr lang="en-IN" dirty="0" err="1"/>
              <a:t>Dhun</a:t>
            </a:r>
            <a:r>
              <a:rPr lang="en-IN" dirty="0"/>
              <a:t> </a:t>
            </a:r>
            <a:r>
              <a:rPr lang="en-IN" dirty="0" err="1"/>
              <a:t>Ghose</a:t>
            </a:r>
            <a:endParaRPr lang="en-IN" dirty="0"/>
          </a:p>
          <a:p>
            <a:r>
              <a:rPr lang="en-IN" dirty="0"/>
              <a:t>Siblings: </a:t>
            </a:r>
            <a:r>
              <a:rPr lang="en-IN" dirty="0" err="1"/>
              <a:t>Barindra</a:t>
            </a:r>
            <a:r>
              <a:rPr lang="en-IN" dirty="0"/>
              <a:t> Kumar </a:t>
            </a:r>
            <a:r>
              <a:rPr lang="en-IN" dirty="0" err="1"/>
              <a:t>Ghosh</a:t>
            </a:r>
            <a:r>
              <a:rPr lang="en-IN" dirty="0"/>
              <a:t>, </a:t>
            </a:r>
            <a:r>
              <a:rPr lang="en-IN" dirty="0" err="1"/>
              <a:t>Manmohan</a:t>
            </a:r>
            <a:r>
              <a:rPr lang="en-IN" dirty="0"/>
              <a:t> </a:t>
            </a:r>
            <a:r>
              <a:rPr lang="en-IN" dirty="0" err="1" smtClean="0"/>
              <a:t>Ghose</a:t>
            </a:r>
            <a:endParaRPr lang="en-IN" dirty="0" smtClean="0"/>
          </a:p>
          <a:p>
            <a:endParaRPr lang="en-IN" dirty="0"/>
          </a:p>
        </p:txBody>
      </p:sp>
    </p:spTree>
    <p:extLst>
      <p:ext uri="{BB962C8B-B14F-4D97-AF65-F5344CB8AC3E}">
        <p14:creationId xmlns:p14="http://schemas.microsoft.com/office/powerpoint/2010/main" val="1794917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3600" dirty="0" smtClean="0"/>
              <a:t/>
            </a:r>
            <a:br>
              <a:rPr lang="en-IN" sz="3600" dirty="0" smtClean="0"/>
            </a:br>
            <a:r>
              <a:rPr lang="en-IN" sz="3600" dirty="0" smtClean="0"/>
              <a:t>HREE BASIC COMPONENTS OF FROEBEL’S PHILOSOPHY OF EDUCATION</a:t>
            </a:r>
            <a:br>
              <a:rPr lang="en-IN" sz="3600" dirty="0" smtClean="0"/>
            </a:br>
            <a:endParaRPr lang="en-IN" sz="3600" dirty="0"/>
          </a:p>
        </p:txBody>
      </p:sp>
      <p:sp>
        <p:nvSpPr>
          <p:cNvPr id="3" name="Content Placeholder 2"/>
          <p:cNvSpPr>
            <a:spLocks noGrp="1"/>
          </p:cNvSpPr>
          <p:nvPr>
            <p:ph idx="1"/>
          </p:nvPr>
        </p:nvSpPr>
        <p:spPr>
          <a:xfrm>
            <a:off x="457200" y="1828800"/>
            <a:ext cx="8229600" cy="4297363"/>
          </a:xfrm>
        </p:spPr>
        <p:txBody>
          <a:bodyPr>
            <a:normAutofit/>
          </a:bodyPr>
          <a:lstStyle/>
          <a:p>
            <a:endParaRPr lang="en-IN" dirty="0"/>
          </a:p>
          <a:p>
            <a:r>
              <a:rPr lang="en-IN" dirty="0"/>
              <a:t>T</a:t>
            </a:r>
            <a:r>
              <a:rPr lang="en-IN" dirty="0" smtClean="0"/>
              <a:t>hree </a:t>
            </a:r>
            <a:r>
              <a:rPr lang="en-IN" dirty="0"/>
              <a:t>components are</a:t>
            </a:r>
          </a:p>
          <a:p>
            <a:endParaRPr lang="en-IN" dirty="0"/>
          </a:p>
          <a:p>
            <a:r>
              <a:rPr lang="en-IN" dirty="0"/>
              <a:t>1. Free self-activity</a:t>
            </a:r>
          </a:p>
          <a:p>
            <a:endParaRPr lang="en-IN" dirty="0"/>
          </a:p>
          <a:p>
            <a:r>
              <a:rPr lang="en-IN" dirty="0"/>
              <a:t>2. </a:t>
            </a:r>
            <a:r>
              <a:rPr lang="en-IN" dirty="0" smtClean="0"/>
              <a:t>Creativity</a:t>
            </a:r>
            <a:endParaRPr lang="en-IN" dirty="0"/>
          </a:p>
          <a:p>
            <a:r>
              <a:rPr lang="en-IN" dirty="0"/>
              <a:t>3. Social participation</a:t>
            </a:r>
          </a:p>
        </p:txBody>
      </p:sp>
    </p:spTree>
    <p:extLst>
      <p:ext uri="{BB962C8B-B14F-4D97-AF65-F5344CB8AC3E}">
        <p14:creationId xmlns:p14="http://schemas.microsoft.com/office/powerpoint/2010/main" val="14315878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70000" lnSpcReduction="20000"/>
          </a:bodyPr>
          <a:lstStyle/>
          <a:p>
            <a:r>
              <a:rPr lang="en-IN" b="1" dirty="0"/>
              <a:t>His works at a glance</a:t>
            </a:r>
          </a:p>
          <a:p>
            <a:endParaRPr lang="en-IN" dirty="0"/>
          </a:p>
          <a:p>
            <a:r>
              <a:rPr lang="en-IN" dirty="0"/>
              <a:t>- The Divine Life his major works includes Essays on the Gita (1922).</a:t>
            </a:r>
          </a:p>
          <a:p>
            <a:endParaRPr lang="en-IN" dirty="0"/>
          </a:p>
          <a:p>
            <a:r>
              <a:rPr lang="en-IN" dirty="0"/>
              <a:t>- Collected Poems and Plays (1942)</a:t>
            </a:r>
          </a:p>
          <a:p>
            <a:endParaRPr lang="en-IN" dirty="0"/>
          </a:p>
          <a:p>
            <a:r>
              <a:rPr lang="en-IN" dirty="0"/>
              <a:t>- The Synthesis of Yoga (1948)</a:t>
            </a:r>
          </a:p>
          <a:p>
            <a:endParaRPr lang="en-IN" dirty="0"/>
          </a:p>
          <a:p>
            <a:r>
              <a:rPr lang="en-IN" dirty="0"/>
              <a:t>- The Human Cycle (1949)</a:t>
            </a:r>
          </a:p>
          <a:p>
            <a:endParaRPr lang="en-IN" dirty="0"/>
          </a:p>
          <a:p>
            <a:r>
              <a:rPr lang="en-IN" dirty="0"/>
              <a:t>- The ideal of Human Unity (1949)</a:t>
            </a:r>
          </a:p>
          <a:p>
            <a:endParaRPr lang="en-IN" dirty="0"/>
          </a:p>
          <a:p>
            <a:r>
              <a:rPr lang="en-IN" dirty="0"/>
              <a:t>- </a:t>
            </a:r>
            <a:r>
              <a:rPr lang="en-IN" dirty="0" err="1"/>
              <a:t>Savitri</a:t>
            </a:r>
            <a:r>
              <a:rPr lang="en-IN" dirty="0"/>
              <a:t>: A Legend and a Symbol (1950)</a:t>
            </a:r>
          </a:p>
          <a:p>
            <a:endParaRPr lang="en-IN" dirty="0"/>
          </a:p>
          <a:p>
            <a:r>
              <a:rPr lang="en-IN" dirty="0"/>
              <a:t>- On the Veda (1956)</a:t>
            </a:r>
          </a:p>
        </p:txBody>
      </p:sp>
    </p:spTree>
    <p:extLst>
      <p:ext uri="{BB962C8B-B14F-4D97-AF65-F5344CB8AC3E}">
        <p14:creationId xmlns:p14="http://schemas.microsoft.com/office/powerpoint/2010/main" val="28177100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85000" lnSpcReduction="20000"/>
          </a:bodyPr>
          <a:lstStyle/>
          <a:p>
            <a:r>
              <a:rPr lang="en-IN" dirty="0"/>
              <a:t>According to Sri </a:t>
            </a:r>
            <a:r>
              <a:rPr lang="en-IN" dirty="0" err="1"/>
              <a:t>Aurobindo</a:t>
            </a:r>
            <a:r>
              <a:rPr lang="en-IN" dirty="0"/>
              <a:t>, the education must emphasis the following aspects in addition to </a:t>
            </a:r>
            <a:r>
              <a:rPr lang="en-IN" dirty="0" smtClean="0"/>
              <a:t>the physical</a:t>
            </a:r>
            <a:r>
              <a:rPr lang="en-IN" dirty="0"/>
              <a:t>, psychic and mental aspects as denoted by the matter and spirit respectively. </a:t>
            </a:r>
            <a:endParaRPr lang="en-IN" dirty="0" smtClean="0"/>
          </a:p>
          <a:p>
            <a:r>
              <a:rPr lang="en-IN" dirty="0" smtClean="0"/>
              <a:t>The </a:t>
            </a:r>
            <a:r>
              <a:rPr lang="en-IN" dirty="0"/>
              <a:t>cultivation </a:t>
            </a:r>
            <a:r>
              <a:rPr lang="en-IN" dirty="0" smtClean="0"/>
              <a:t>of these </a:t>
            </a:r>
            <a:r>
              <a:rPr lang="en-IN" dirty="0"/>
              <a:t>aspects (a) beauty, (b) power, (c) knowledge and (d) love is what he called as integral education.</a:t>
            </a:r>
          </a:p>
          <a:p>
            <a:r>
              <a:rPr lang="en-IN" dirty="0"/>
              <a:t>Beauty is the realization through physical culture. Power is to be related to the control of sensations.</a:t>
            </a:r>
          </a:p>
          <a:p>
            <a:r>
              <a:rPr lang="en-IN" dirty="0"/>
              <a:t>Knowledge helps in developing the mental make up of an alert mind</a:t>
            </a:r>
            <a:r>
              <a:rPr lang="en-IN" dirty="0" smtClean="0"/>
              <a:t>.</a:t>
            </a:r>
          </a:p>
          <a:p>
            <a:r>
              <a:rPr lang="en-IN" dirty="0" smtClean="0"/>
              <a:t> </a:t>
            </a:r>
            <a:r>
              <a:rPr lang="en-IN" dirty="0"/>
              <a:t>Love is the formation of </a:t>
            </a:r>
            <a:r>
              <a:rPr lang="en-IN" dirty="0" smtClean="0"/>
              <a:t>desirable feelings </a:t>
            </a:r>
            <a:r>
              <a:rPr lang="en-IN" dirty="0"/>
              <a:t>and emotions, which should be directed towards others and the Commission with the Divine</a:t>
            </a:r>
          </a:p>
          <a:p>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fontScale="92500" lnSpcReduction="20000"/>
          </a:bodyPr>
          <a:lstStyle/>
          <a:p>
            <a:r>
              <a:rPr lang="en-IN" dirty="0"/>
              <a:t> Everyone has in him something divine, something his own, a chance of perfection </a:t>
            </a:r>
            <a:r>
              <a:rPr lang="en-IN" dirty="0" smtClean="0"/>
              <a:t>and strength </a:t>
            </a:r>
            <a:r>
              <a:rPr lang="en-IN" dirty="0"/>
              <a:t>in however small a sphere which God offers him to take or refuse. That Divinity in man is not </a:t>
            </a:r>
            <a:r>
              <a:rPr lang="en-IN" dirty="0" smtClean="0"/>
              <a:t>to be </a:t>
            </a:r>
            <a:r>
              <a:rPr lang="en-IN" dirty="0"/>
              <a:t>insulted, that chance of perfection is not to be lost that spark of strength is not to be extinguished</a:t>
            </a:r>
            <a:r>
              <a:rPr lang="en-IN" dirty="0" smtClean="0"/>
              <a:t>.</a:t>
            </a:r>
          </a:p>
          <a:p>
            <a:r>
              <a:rPr lang="en-IN" dirty="0" smtClean="0"/>
              <a:t> The task </a:t>
            </a:r>
            <a:r>
              <a:rPr lang="en-IN" dirty="0"/>
              <a:t>of a teacher is to help the child to feel that touch of divinity to find that 'something' to develop it, </a:t>
            </a:r>
            <a:r>
              <a:rPr lang="en-IN" dirty="0" err="1" smtClean="0"/>
              <a:t>anduse</a:t>
            </a:r>
            <a:r>
              <a:rPr lang="en-IN" dirty="0" smtClean="0"/>
              <a:t> </a:t>
            </a:r>
            <a:r>
              <a:rPr lang="en-IN" dirty="0"/>
              <a:t>it. </a:t>
            </a:r>
            <a:endParaRPr lang="en-IN" dirty="0" smtClean="0"/>
          </a:p>
          <a:p>
            <a:r>
              <a:rPr lang="en-IN" dirty="0" smtClean="0"/>
              <a:t>Education </a:t>
            </a:r>
            <a:r>
              <a:rPr lang="en-IN" dirty="0"/>
              <a:t>should help that growing soul to draw out the best that is within and make it perfect for </a:t>
            </a:r>
            <a:r>
              <a:rPr lang="en-IN" dirty="0" smtClean="0"/>
              <a:t>a noble </a:t>
            </a:r>
            <a:r>
              <a:rPr lang="en-IN" dirty="0"/>
              <a:t>cause.”</a:t>
            </a:r>
          </a:p>
        </p:txBody>
      </p:sp>
    </p:spTree>
    <p:extLst>
      <p:ext uri="{BB962C8B-B14F-4D97-AF65-F5344CB8AC3E}">
        <p14:creationId xmlns:p14="http://schemas.microsoft.com/office/powerpoint/2010/main" val="204318688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INTEGRAL EDUCATION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Integral Education, as envisioned by Sri </a:t>
            </a:r>
            <a:r>
              <a:rPr lang="en-US" dirty="0" err="1" smtClean="0"/>
              <a:t>Aurobindo</a:t>
            </a:r>
            <a:r>
              <a:rPr lang="en-US" dirty="0" smtClean="0"/>
              <a:t>, regards the child as a growing soul and helps him to bring out all that is best, most powerful, most innate and living in his nature.</a:t>
            </a:r>
          </a:p>
          <a:p>
            <a:r>
              <a:rPr lang="en-US" dirty="0" smtClean="0"/>
              <a:t> It helps the child develop all facets of his personality and awaken his latent possibilities so that he acquires - a strong, supple, healthy, beautiful body - a sensitive, emotionally refined, energetic personality - a wide-ranging, lively intelligence and will - the subtler spiritual qualities that unify and </a:t>
            </a:r>
            <a:r>
              <a:rPr lang="en-US" dirty="0" err="1" smtClean="0"/>
              <a:t>harmonise</a:t>
            </a:r>
            <a:r>
              <a:rPr lang="en-US" dirty="0" smtClean="0"/>
              <a:t> the being around the child's inmost Truth or Soul. </a:t>
            </a:r>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a:t>
            </a:r>
            <a:endParaRPr lang="en-US" dirty="0"/>
          </a:p>
        </p:txBody>
      </p:sp>
      <p:sp>
        <p:nvSpPr>
          <p:cNvPr id="3" name="Content Placeholder 2"/>
          <p:cNvSpPr>
            <a:spLocks noGrp="1"/>
          </p:cNvSpPr>
          <p:nvPr>
            <p:ph idx="1"/>
          </p:nvPr>
        </p:nvSpPr>
        <p:spPr/>
        <p:txBody>
          <a:bodyPr/>
          <a:lstStyle/>
          <a:p>
            <a:r>
              <a:rPr lang="en-US" dirty="0" smtClean="0"/>
              <a:t>Integral education is its </a:t>
            </a:r>
            <a:r>
              <a:rPr lang="en-US" b="1" dirty="0" smtClean="0"/>
              <a:t>insistence on simultaneous development of Knowledge, Will, Harmony, and Skill</a:t>
            </a:r>
            <a:r>
              <a:rPr lang="en-US" dirty="0" smtClean="0"/>
              <a:t> as also various parts of the being to the extent possible from the earliest stages of education.</a:t>
            </a:r>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Elements of integral education</a:t>
            </a:r>
            <a:br>
              <a:rPr lang="en-US" dirty="0" smtClean="0"/>
            </a:br>
            <a:endParaRPr lang="en-US" dirty="0"/>
          </a:p>
        </p:txBody>
      </p:sp>
      <p:sp>
        <p:nvSpPr>
          <p:cNvPr id="3" name="Content Placeholder 2"/>
          <p:cNvSpPr>
            <a:spLocks noGrp="1"/>
          </p:cNvSpPr>
          <p:nvPr>
            <p:ph idx="1"/>
          </p:nvPr>
        </p:nvSpPr>
        <p:spPr/>
        <p:txBody>
          <a:bodyPr>
            <a:normAutofit lnSpcReduction="10000"/>
          </a:bodyPr>
          <a:lstStyle/>
          <a:p>
            <a:r>
              <a:rPr lang="en-US" dirty="0" smtClean="0"/>
              <a:t>Physical Education. Of all the domains of human consciousness, the physical is the one most completely governed by method, order, discipline, process. ...</a:t>
            </a:r>
          </a:p>
          <a:p>
            <a:r>
              <a:rPr lang="en-US" dirty="0" smtClean="0"/>
              <a:t>Vital Education. Of all education, vital education is perhaps the most important, the most indispensable. ...</a:t>
            </a:r>
          </a:p>
          <a:p>
            <a:r>
              <a:rPr lang="en-US" dirty="0" smtClean="0"/>
              <a:t>Mental Education. ...</a:t>
            </a:r>
          </a:p>
          <a:p>
            <a:r>
              <a:rPr lang="en-US" dirty="0" smtClean="0"/>
              <a:t>Psychic &amp; Spiritual Education.</a:t>
            </a:r>
          </a:p>
          <a:p>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Importance</a:t>
            </a:r>
            <a:br>
              <a:rPr lang="en-US" dirty="0" smtClean="0"/>
            </a:br>
            <a:endParaRPr lang="en-US" dirty="0"/>
          </a:p>
        </p:txBody>
      </p:sp>
      <p:sp>
        <p:nvSpPr>
          <p:cNvPr id="3" name="Content Placeholder 2"/>
          <p:cNvSpPr>
            <a:spLocks noGrp="1"/>
          </p:cNvSpPr>
          <p:nvPr>
            <p:ph idx="1"/>
          </p:nvPr>
        </p:nvSpPr>
        <p:spPr/>
        <p:txBody>
          <a:bodyPr/>
          <a:lstStyle/>
          <a:p>
            <a:r>
              <a:rPr lang="en-US" dirty="0" smtClean="0"/>
              <a:t>Every experience becomes a </a:t>
            </a:r>
            <a:r>
              <a:rPr lang="en-US" b="1" dirty="0" smtClean="0"/>
              <a:t>learning tool for the child</a:t>
            </a:r>
            <a:r>
              <a:rPr lang="en-US" dirty="0" smtClean="0"/>
              <a:t> in its growth.</a:t>
            </a:r>
          </a:p>
          <a:p>
            <a:r>
              <a:rPr lang="en-US" dirty="0" smtClean="0"/>
              <a:t> IE helps the child to integrate with its true Self, its surroundings, its society, its country and humanity; in other words, to become the complete being, the integral being that the child is meant to be.</a:t>
            </a:r>
          </a:p>
          <a:p>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CHARACTERISTICS OF INTEGRAL LEARNING.</a:t>
            </a:r>
            <a:br>
              <a:rPr lang="en-US" dirty="0" smtClean="0"/>
            </a:br>
            <a:endParaRPr lang="en-US" dirty="0"/>
          </a:p>
        </p:txBody>
      </p:sp>
      <p:sp>
        <p:nvSpPr>
          <p:cNvPr id="3" name="Content Placeholder 2"/>
          <p:cNvSpPr>
            <a:spLocks noGrp="1"/>
          </p:cNvSpPr>
          <p:nvPr>
            <p:ph idx="1"/>
          </p:nvPr>
        </p:nvSpPr>
        <p:spPr/>
        <p:txBody>
          <a:bodyPr/>
          <a:lstStyle/>
          <a:p>
            <a:r>
              <a:rPr lang="en-US" dirty="0" smtClean="0"/>
              <a:t>1. Development of capacities to face challenges</a:t>
            </a:r>
          </a:p>
          <a:p>
            <a:r>
              <a:rPr lang="en-US" dirty="0" smtClean="0"/>
              <a:t>2. Development of self knowledge</a:t>
            </a:r>
          </a:p>
          <a:p>
            <a:endParaRPr lang="en-US" dirty="0" smtClean="0"/>
          </a:p>
          <a:p>
            <a:r>
              <a:rPr lang="en-US" dirty="0" smtClean="0"/>
              <a:t>3. Integrated experience</a:t>
            </a:r>
          </a:p>
          <a:p>
            <a:r>
              <a:rPr lang="en-US" dirty="0" smtClean="0"/>
              <a:t>4. Freedom from readymade ideas</a:t>
            </a:r>
          </a:p>
          <a:p>
            <a:r>
              <a:rPr lang="en-US" dirty="0" smtClean="0"/>
              <a:t>5. Development of free and mature human beings</a:t>
            </a:r>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92500"/>
          </a:bodyPr>
          <a:lstStyle/>
          <a:p>
            <a:r>
              <a:rPr lang="en-US" dirty="0" smtClean="0"/>
              <a:t>. Re-education</a:t>
            </a:r>
          </a:p>
          <a:p>
            <a:r>
              <a:rPr lang="en-US" dirty="0" smtClean="0"/>
              <a:t>7. Development of Right Understanding of Environment</a:t>
            </a:r>
          </a:p>
          <a:p>
            <a:r>
              <a:rPr lang="en-US" dirty="0" smtClean="0"/>
              <a:t>8. Development of Wisdom and not Acquiring Knowledge </a:t>
            </a:r>
          </a:p>
          <a:p>
            <a:r>
              <a:rPr lang="en-US" dirty="0" smtClean="0"/>
              <a:t>9. Development of Love towards Others</a:t>
            </a:r>
          </a:p>
          <a:p>
            <a:r>
              <a:rPr lang="en-US" dirty="0" smtClean="0"/>
              <a:t>10. Development of Right Relationship</a:t>
            </a:r>
          </a:p>
          <a:p>
            <a:r>
              <a:rPr lang="en-US" dirty="0" smtClean="0"/>
              <a:t>11. Development of freedom and integration</a:t>
            </a:r>
          </a:p>
          <a:p>
            <a:r>
              <a:rPr lang="en-US" dirty="0" smtClean="0"/>
              <a:t>12. Development of creative intelligence</a:t>
            </a:r>
          </a:p>
          <a:p>
            <a:r>
              <a:rPr lang="en-US" smtClean="0"/>
              <a:t>13</a:t>
            </a:r>
            <a:r>
              <a:rPr lang="en-US" dirty="0" smtClean="0"/>
              <a:t>. Development of International understanding</a:t>
            </a:r>
          </a:p>
          <a:p>
            <a:endParaRPr lang="en-US" dirty="0" smtClean="0"/>
          </a:p>
          <a:p>
            <a:endParaRPr lang="en-US" dirty="0" smtClean="0"/>
          </a:p>
          <a:p>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Principle of True Teaching</a:t>
            </a:r>
            <a:br>
              <a:rPr lang="en-US" dirty="0" smtClean="0"/>
            </a:br>
            <a:endParaRPr lang="en-US" dirty="0"/>
          </a:p>
        </p:txBody>
      </p:sp>
      <p:sp>
        <p:nvSpPr>
          <p:cNvPr id="3" name="Content Placeholder 2"/>
          <p:cNvSpPr>
            <a:spLocks noGrp="1"/>
          </p:cNvSpPr>
          <p:nvPr>
            <p:ph idx="1"/>
          </p:nvPr>
        </p:nvSpPr>
        <p:spPr/>
        <p:txBody>
          <a:bodyPr>
            <a:normAutofit/>
          </a:bodyPr>
          <a:lstStyle/>
          <a:p>
            <a:r>
              <a:rPr lang="en-US" b="1" dirty="0" smtClean="0"/>
              <a:t>The first principle of true teaching is that nothing can be taught</a:t>
            </a:r>
            <a:r>
              <a:rPr lang="en-US" dirty="0" smtClean="0"/>
              <a:t>. </a:t>
            </a:r>
          </a:p>
          <a:p>
            <a:pPr algn="just"/>
            <a:r>
              <a:rPr lang="en-US" dirty="0" smtClean="0"/>
              <a:t>The teacher is not an instructor or task-master, he is a helper and a guide. His business is to suggest and not to impose. He does not actually train the pupil's mind, he only shows him how to perfect his instruments of knowledge.</a:t>
            </a:r>
          </a:p>
          <a:p>
            <a:endParaRPr lang="en-US" dirty="0" smtClean="0"/>
          </a:p>
          <a:p>
            <a:endParaRPr lang="en-US" dirty="0" smtClean="0"/>
          </a:p>
          <a:p>
            <a:endParaRPr lang="en-US" dirty="0" smtClean="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cap="all" dirty="0" smtClean="0"/>
              <a:t/>
            </a:r>
            <a:br>
              <a:rPr lang="en-US" sz="3100" cap="all" dirty="0" smtClean="0"/>
            </a:br>
            <a:r>
              <a:rPr lang="en-US" sz="3100" cap="all" dirty="0" smtClean="0"/>
              <a:t>CONTRIBUTION </a:t>
            </a:r>
            <a:r>
              <a:rPr lang="en-US" sz="3100" cap="all" dirty="0"/>
              <a:t>OF FROEBEL TO MODERN EDUCATIONAL THEORY AND PRACTICE:</a:t>
            </a:r>
            <a:r>
              <a:rPr lang="en-US" cap="all" dirty="0"/>
              <a:t/>
            </a:r>
            <a:br>
              <a:rPr lang="en-US" cap="all" dirty="0"/>
            </a:br>
            <a:endParaRPr lang="en-US" dirty="0"/>
          </a:p>
        </p:txBody>
      </p:sp>
      <p:sp>
        <p:nvSpPr>
          <p:cNvPr id="3" name="Content Placeholder 2"/>
          <p:cNvSpPr>
            <a:spLocks noGrp="1"/>
          </p:cNvSpPr>
          <p:nvPr>
            <p:ph idx="1"/>
          </p:nvPr>
        </p:nvSpPr>
        <p:spPr/>
        <p:txBody>
          <a:bodyPr>
            <a:normAutofit lnSpcReduction="10000"/>
          </a:bodyPr>
          <a:lstStyle/>
          <a:p>
            <a:pPr algn="just"/>
            <a:r>
              <a:rPr lang="en-US" b="1" dirty="0"/>
              <a:t>Nursery Education and </a:t>
            </a:r>
            <a:r>
              <a:rPr lang="en-US" b="1" dirty="0" smtClean="0"/>
              <a:t>Kindergarten-</a:t>
            </a:r>
          </a:p>
          <a:p>
            <a:pPr algn="just"/>
            <a:r>
              <a:rPr lang="en-US" dirty="0" smtClean="0"/>
              <a:t>Education </a:t>
            </a:r>
            <a:r>
              <a:rPr lang="en-US" dirty="0"/>
              <a:t>of the earlier childhood </a:t>
            </a:r>
            <a:r>
              <a:rPr lang="en-US" dirty="0" smtClean="0"/>
              <a:t>is the foundation </a:t>
            </a:r>
            <a:r>
              <a:rPr lang="en-US" dirty="0"/>
              <a:t>of the harmonious development of the child</a:t>
            </a:r>
            <a:r>
              <a:rPr lang="en-US" dirty="0" smtClean="0"/>
              <a:t>.</a:t>
            </a:r>
          </a:p>
          <a:p>
            <a:pPr algn="just"/>
            <a:r>
              <a:rPr lang="en-US" dirty="0"/>
              <a:t> </a:t>
            </a:r>
            <a:r>
              <a:rPr lang="en-US" dirty="0" smtClean="0"/>
              <a:t>Kindergarten - children </a:t>
            </a:r>
            <a:r>
              <a:rPr lang="en-US" dirty="0"/>
              <a:t>work and play in an atmosphere of joy and </a:t>
            </a:r>
            <a:r>
              <a:rPr lang="en-US" dirty="0" smtClean="0"/>
              <a:t>freedom</a:t>
            </a:r>
            <a:r>
              <a:rPr lang="en-US" dirty="0"/>
              <a:t>,</a:t>
            </a:r>
            <a:r>
              <a:rPr lang="en-US" dirty="0" smtClean="0"/>
              <a:t> </a:t>
            </a:r>
            <a:r>
              <a:rPr lang="en-US" dirty="0"/>
              <a:t> P</a:t>
            </a:r>
            <a:r>
              <a:rPr lang="en-US" dirty="0" smtClean="0"/>
              <a:t>roper </a:t>
            </a:r>
            <a:r>
              <a:rPr lang="en-US" dirty="0"/>
              <a:t>initial foundation</a:t>
            </a:r>
            <a:endParaRPr lang="en-US" dirty="0" smtClean="0"/>
          </a:p>
          <a:p>
            <a:pPr algn="just"/>
            <a:r>
              <a:rPr lang="en-US" dirty="0" smtClean="0"/>
              <a:t>nursery education provide proper </a:t>
            </a:r>
            <a:r>
              <a:rPr lang="en-US" dirty="0"/>
              <a:t>initial </a:t>
            </a:r>
            <a:r>
              <a:rPr lang="en-US" dirty="0" smtClean="0"/>
              <a:t>foundation.</a:t>
            </a:r>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The second principle is that the mind has to be consulted in its own growth</a:t>
            </a:r>
            <a:r>
              <a:rPr lang="en-US" dirty="0" smtClean="0"/>
              <a:t>.</a:t>
            </a:r>
          </a:p>
          <a:p>
            <a:endParaRPr lang="en-US" dirty="0" smtClean="0"/>
          </a:p>
          <a:p>
            <a:r>
              <a:rPr lang="en-US" dirty="0" smtClean="0"/>
              <a:t>The chief aim of education should be to help the growing soul to draw out that in itself which is best and make it perfect for a noble use.</a:t>
            </a:r>
          </a:p>
          <a:p>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b="1" dirty="0" smtClean="0"/>
              <a:t>The third principle of education is to work from the near to the far, from that which is to that which shall be.</a:t>
            </a:r>
          </a:p>
          <a:p>
            <a:endParaRPr lang="en-US" dirty="0" smtClean="0"/>
          </a:p>
          <a:p>
            <a:r>
              <a:rPr lang="en-US" dirty="0" smtClean="0"/>
              <a:t>A free and natural growth is the condition of genuine development. There are souls which naturally revolt from their surroundings and seem to belong to another age and clime.</a:t>
            </a:r>
          </a:p>
          <a:p>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Personality traits of a successful teacher</a:t>
            </a:r>
            <a:br>
              <a:rPr lang="en-US" dirty="0" smtClean="0"/>
            </a:br>
            <a:endParaRPr lang="en-US" dirty="0"/>
          </a:p>
        </p:txBody>
      </p:sp>
      <p:sp>
        <p:nvSpPr>
          <p:cNvPr id="3" name="Content Placeholder 2"/>
          <p:cNvSpPr>
            <a:spLocks noGrp="1"/>
          </p:cNvSpPr>
          <p:nvPr>
            <p:ph idx="1"/>
          </p:nvPr>
        </p:nvSpPr>
        <p:spPr/>
        <p:txBody>
          <a:bodyPr>
            <a:normAutofit fontScale="92500"/>
          </a:bodyPr>
          <a:lstStyle/>
          <a:p>
            <a:r>
              <a:rPr lang="en-US" b="1" dirty="0" smtClean="0"/>
              <a:t>1.</a:t>
            </a:r>
            <a:r>
              <a:rPr lang="en-US" dirty="0" smtClean="0"/>
              <a:t> Complete self-control not only to the extent of not showing any anger, but remaining absolutely quiet and undisturbed under all circumstances.</a:t>
            </a:r>
          </a:p>
          <a:p>
            <a:r>
              <a:rPr lang="en-US" b="1" dirty="0" smtClean="0"/>
              <a:t>2.</a:t>
            </a:r>
            <a:r>
              <a:rPr lang="en-US" dirty="0" smtClean="0"/>
              <a:t> In the matter of self-confidence, must also have a sense of the relativity of his importance. Above all, must have the knowledge that the teacher himself must always progress, must not remain satisfied with what he is or what he knows.</a:t>
            </a:r>
          </a:p>
          <a:p>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r>
              <a:rPr lang="en-US" b="1" dirty="0" smtClean="0"/>
              <a:t>3.</a:t>
            </a:r>
            <a:r>
              <a:rPr lang="en-US" dirty="0" smtClean="0"/>
              <a:t> Must not have any sense of essential superiority over his students nor preference or attachment whatsoever for one or the other.</a:t>
            </a:r>
          </a:p>
          <a:p>
            <a:r>
              <a:rPr lang="en-US" b="1" dirty="0" smtClean="0"/>
              <a:t>4.</a:t>
            </a:r>
            <a:r>
              <a:rPr lang="en-US" dirty="0" smtClean="0"/>
              <a:t> Must know that all are equal spiritually and instead of mere tolerance must have a global comprehension or understanding.</a:t>
            </a:r>
          </a:p>
          <a:p>
            <a:r>
              <a:rPr lang="en-US" b="1" dirty="0" smtClean="0"/>
              <a:t>5.</a:t>
            </a:r>
            <a:r>
              <a:rPr lang="en-US" dirty="0" smtClean="0"/>
              <a:t> "</a:t>
            </a:r>
            <a:r>
              <a:rPr lang="en-US" i="1" dirty="0" smtClean="0"/>
              <a:t>The business of both parent and teacher is to enable and to help the child to educate himself, to develop his own intellectual, moral, aesthetic and practical capacities and to grow freely as an organic being, not to be kneaded and pressured into form like an inert plastic material"</a:t>
            </a:r>
            <a:endParaRPr lang="en-US" dirty="0" smtClean="0"/>
          </a:p>
          <a:p>
            <a:endParaRPr lang="en-US" dirty="0" smtClean="0"/>
          </a:p>
          <a:p>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CURRICULUM</a:t>
            </a:r>
            <a:endParaRPr lang="en-IN" dirty="0"/>
          </a:p>
        </p:txBody>
      </p:sp>
      <p:sp>
        <p:nvSpPr>
          <p:cNvPr id="3" name="Content Placeholder 2"/>
          <p:cNvSpPr>
            <a:spLocks noGrp="1"/>
          </p:cNvSpPr>
          <p:nvPr>
            <p:ph idx="1"/>
          </p:nvPr>
        </p:nvSpPr>
        <p:spPr/>
        <p:txBody>
          <a:bodyPr/>
          <a:lstStyle/>
          <a:p>
            <a:r>
              <a:rPr lang="en-IN" dirty="0" smtClean="0"/>
              <a:t>Free learning environmen.t </a:t>
            </a:r>
          </a:p>
          <a:p>
            <a:r>
              <a:rPr lang="en-IN" dirty="0"/>
              <a:t>activities should possess elements of creativity </a:t>
            </a:r>
            <a:r>
              <a:rPr lang="en-IN" dirty="0" smtClean="0"/>
              <a:t>and educational </a:t>
            </a:r>
            <a:r>
              <a:rPr lang="en-IN" dirty="0"/>
              <a:t>expression. </a:t>
            </a:r>
            <a:endParaRPr lang="en-IN" dirty="0" smtClean="0"/>
          </a:p>
          <a:p>
            <a:r>
              <a:rPr lang="en-IN" dirty="0" smtClean="0"/>
              <a:t>Curriculum </a:t>
            </a:r>
            <a:r>
              <a:rPr lang="en-IN" dirty="0"/>
              <a:t>should be in such a way which child find as interesting</a:t>
            </a:r>
            <a:r>
              <a:rPr lang="en-IN" dirty="0" smtClean="0"/>
              <a:t>.</a:t>
            </a:r>
          </a:p>
          <a:p>
            <a:r>
              <a:rPr lang="en-IN" dirty="0"/>
              <a:t>promote mental and spiritual </a:t>
            </a:r>
            <a:r>
              <a:rPr lang="en-IN" dirty="0" smtClean="0"/>
              <a:t>development</a:t>
            </a:r>
          </a:p>
          <a:p>
            <a:r>
              <a:rPr lang="en-IN" dirty="0"/>
              <a:t>motivate children towards </a:t>
            </a:r>
            <a:r>
              <a:rPr lang="en-IN" dirty="0" smtClean="0"/>
              <a:t>the attainment </a:t>
            </a:r>
            <a:r>
              <a:rPr lang="en-IN" dirty="0"/>
              <a:t>of knowledge of the whole world. </a:t>
            </a:r>
          </a:p>
        </p:txBody>
      </p:sp>
    </p:spTree>
    <p:extLst>
      <p:ext uri="{BB962C8B-B14F-4D97-AF65-F5344CB8AC3E}">
        <p14:creationId xmlns:p14="http://schemas.microsoft.com/office/powerpoint/2010/main" val="311402193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r>
              <a:rPr lang="en-IN" dirty="0" smtClean="0"/>
              <a:t>curriculum </a:t>
            </a:r>
            <a:r>
              <a:rPr lang="en-IN" dirty="0"/>
              <a:t>for different stages of education–</a:t>
            </a:r>
            <a:br>
              <a:rPr lang="en-IN" dirty="0"/>
            </a:br>
            <a:endParaRPr lang="en-IN" dirty="0"/>
          </a:p>
        </p:txBody>
      </p:sp>
      <p:sp>
        <p:nvSpPr>
          <p:cNvPr id="3" name="Content Placeholder 2"/>
          <p:cNvSpPr>
            <a:spLocks noGrp="1"/>
          </p:cNvSpPr>
          <p:nvPr>
            <p:ph idx="1"/>
          </p:nvPr>
        </p:nvSpPr>
        <p:spPr/>
        <p:txBody>
          <a:bodyPr>
            <a:normAutofit/>
          </a:bodyPr>
          <a:lstStyle/>
          <a:p>
            <a:r>
              <a:rPr lang="en-IN" dirty="0" smtClean="0"/>
              <a:t>At </a:t>
            </a:r>
            <a:r>
              <a:rPr lang="en-IN" dirty="0"/>
              <a:t>Primary Stage - Mother tongue, English, French, Literature, National History, Art, </a:t>
            </a:r>
            <a:r>
              <a:rPr lang="en-IN" dirty="0" smtClean="0"/>
              <a:t>Painting, General </a:t>
            </a:r>
            <a:r>
              <a:rPr lang="en-IN" dirty="0"/>
              <a:t>Science, Social Studies and Arithmetic.</a:t>
            </a:r>
          </a:p>
          <a:p>
            <a:r>
              <a:rPr lang="en-IN" dirty="0"/>
              <a:t>At Secondary Stage- Mother tongue, English, French, Literature, Arithmetic, Art, Chemistry, </a:t>
            </a:r>
            <a:r>
              <a:rPr lang="en-IN" dirty="0" smtClean="0"/>
              <a:t>Physics, Botany</a:t>
            </a:r>
            <a:r>
              <a:rPr lang="en-IN" dirty="0"/>
              <a:t>, Physiology, Health Education, Social Studies</a:t>
            </a:r>
          </a:p>
        </p:txBody>
      </p:sp>
    </p:spTree>
    <p:extLst>
      <p:ext uri="{BB962C8B-B14F-4D97-AF65-F5344CB8AC3E}">
        <p14:creationId xmlns:p14="http://schemas.microsoft.com/office/powerpoint/2010/main" val="176298308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a:bodyPr>
          <a:lstStyle/>
          <a:p>
            <a:r>
              <a:rPr lang="en-IN" dirty="0"/>
              <a:t>At University Level - Indian and Western Philosophy, History of Civilization, English </a:t>
            </a:r>
            <a:r>
              <a:rPr lang="en-IN" dirty="0" smtClean="0"/>
              <a:t>Literature, French</a:t>
            </a:r>
            <a:r>
              <a:rPr lang="en-IN" dirty="0"/>
              <a:t>, Sociology, Psychology, History, Chemistry, Physics, Botany.</a:t>
            </a:r>
          </a:p>
          <a:p>
            <a:r>
              <a:rPr lang="en-IN" dirty="0"/>
              <a:t>At Vocational Level - Art, Painting, Photography, Sculptural, Drawing, Type, Cottage </a:t>
            </a:r>
            <a:r>
              <a:rPr lang="en-IN" dirty="0" smtClean="0"/>
              <a:t>Industries, Mechanical </a:t>
            </a:r>
            <a:r>
              <a:rPr lang="en-IN" dirty="0"/>
              <a:t>and Electrical Engineering, Nursing etc.</a:t>
            </a:r>
          </a:p>
          <a:p>
            <a:endParaRPr lang="en-IN" dirty="0"/>
          </a:p>
        </p:txBody>
      </p:sp>
    </p:spTree>
    <p:extLst>
      <p:ext uri="{BB962C8B-B14F-4D97-AF65-F5344CB8AC3E}">
        <p14:creationId xmlns:p14="http://schemas.microsoft.com/office/powerpoint/2010/main" val="156609619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DISCIPLINE</a:t>
            </a:r>
          </a:p>
        </p:txBody>
      </p:sp>
      <p:sp>
        <p:nvSpPr>
          <p:cNvPr id="3" name="Content Placeholder 2"/>
          <p:cNvSpPr>
            <a:spLocks noGrp="1"/>
          </p:cNvSpPr>
          <p:nvPr>
            <p:ph idx="1"/>
          </p:nvPr>
        </p:nvSpPr>
        <p:spPr/>
        <p:txBody>
          <a:bodyPr>
            <a:normAutofit lnSpcReduction="10000"/>
          </a:bodyPr>
          <a:lstStyle/>
          <a:p>
            <a:r>
              <a:rPr lang="en-IN" dirty="0" smtClean="0"/>
              <a:t>Children </a:t>
            </a:r>
            <a:r>
              <a:rPr lang="en-IN" dirty="0"/>
              <a:t>should be provided with a free environment so that they are able to gain more and </a:t>
            </a:r>
            <a:r>
              <a:rPr lang="en-IN" dirty="0" smtClean="0"/>
              <a:t>more knowledge </a:t>
            </a:r>
            <a:r>
              <a:rPr lang="en-IN" dirty="0"/>
              <a:t>by their own efforts</a:t>
            </a:r>
            <a:r>
              <a:rPr lang="en-IN" dirty="0" smtClean="0"/>
              <a:t>.</a:t>
            </a:r>
          </a:p>
          <a:p>
            <a:r>
              <a:rPr lang="en-IN" dirty="0" smtClean="0"/>
              <a:t>retrained </a:t>
            </a:r>
            <a:r>
              <a:rPr lang="en-IN" dirty="0"/>
              <a:t>and imposed environment stunt the</a:t>
            </a:r>
          </a:p>
          <a:p>
            <a:r>
              <a:rPr lang="en-IN" dirty="0"/>
              <a:t>growth and natural development. </a:t>
            </a:r>
            <a:endParaRPr lang="en-IN" dirty="0" smtClean="0"/>
          </a:p>
          <a:p>
            <a:r>
              <a:rPr lang="en-IN" dirty="0" smtClean="0"/>
              <a:t>propagated </a:t>
            </a:r>
            <a:r>
              <a:rPr lang="en-IN" dirty="0"/>
              <a:t>the concept of self discipline which was </a:t>
            </a:r>
            <a:r>
              <a:rPr lang="en-IN" dirty="0" smtClean="0"/>
              <a:t>the cure </a:t>
            </a:r>
            <a:r>
              <a:rPr lang="en-IN" dirty="0"/>
              <a:t>of impressionistic discipline.</a:t>
            </a:r>
          </a:p>
        </p:txBody>
      </p:sp>
    </p:spTree>
    <p:extLst>
      <p:ext uri="{BB962C8B-B14F-4D97-AF65-F5344CB8AC3E}">
        <p14:creationId xmlns:p14="http://schemas.microsoft.com/office/powerpoint/2010/main" val="164885530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School</a:t>
            </a:r>
            <a:endParaRPr lang="en-IN" dirty="0"/>
          </a:p>
        </p:txBody>
      </p:sp>
      <p:sp>
        <p:nvSpPr>
          <p:cNvPr id="3" name="Content Placeholder 2"/>
          <p:cNvSpPr>
            <a:spLocks noGrp="1"/>
          </p:cNvSpPr>
          <p:nvPr>
            <p:ph idx="1"/>
          </p:nvPr>
        </p:nvSpPr>
        <p:spPr/>
        <p:txBody>
          <a:bodyPr>
            <a:normAutofit/>
          </a:bodyPr>
          <a:lstStyle/>
          <a:p>
            <a:r>
              <a:rPr lang="en-IN" dirty="0" smtClean="0"/>
              <a:t> </a:t>
            </a:r>
            <a:r>
              <a:rPr lang="en-IN" dirty="0"/>
              <a:t>The type of schooling visualised by Sri </a:t>
            </a:r>
            <a:r>
              <a:rPr lang="en-IN" dirty="0" err="1"/>
              <a:t>Aurobindo</a:t>
            </a:r>
            <a:r>
              <a:rPr lang="en-IN" dirty="0"/>
              <a:t> is seen </a:t>
            </a:r>
            <a:r>
              <a:rPr lang="en-IN" dirty="0" smtClean="0"/>
              <a:t>as-</a:t>
            </a:r>
          </a:p>
          <a:p>
            <a:r>
              <a:rPr lang="en-IN" dirty="0" smtClean="0"/>
              <a:t> aiming </a:t>
            </a:r>
            <a:r>
              <a:rPr lang="en-IN" dirty="0"/>
              <a:t>to bridge the gap between the child s life at school and that at home. </a:t>
            </a:r>
            <a:endParaRPr lang="en-IN" dirty="0" smtClean="0"/>
          </a:p>
          <a:p>
            <a:r>
              <a:rPr lang="en-IN" dirty="0"/>
              <a:t>helping the child to achieve his potentiality at his own pace and level and devote </a:t>
            </a:r>
            <a:r>
              <a:rPr lang="en-IN" dirty="0" smtClean="0"/>
              <a:t>his time </a:t>
            </a:r>
            <a:r>
              <a:rPr lang="en-IN" dirty="0"/>
              <a:t>to discover himself. </a:t>
            </a:r>
            <a:endParaRPr lang="en-IN" dirty="0" smtClean="0"/>
          </a:p>
          <a:p>
            <a:endParaRPr lang="en-IN" dirty="0"/>
          </a:p>
        </p:txBody>
      </p:sp>
    </p:spTree>
    <p:extLst>
      <p:ext uri="{BB962C8B-B14F-4D97-AF65-F5344CB8AC3E}">
        <p14:creationId xmlns:p14="http://schemas.microsoft.com/office/powerpoint/2010/main" val="27041322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21934328</TotalTime>
  <Words>2924</Words>
  <Application>Microsoft Office PowerPoint</Application>
  <PresentationFormat>On-screen Show (4:3)</PresentationFormat>
  <Paragraphs>385</Paragraphs>
  <Slides>98</Slides>
  <Notes>0</Notes>
  <HiddenSlides>0</HiddenSlides>
  <MMClips>0</MMClips>
  <ScaleCrop>false</ScaleCrop>
  <HeadingPairs>
    <vt:vector size="4" baseType="variant">
      <vt:variant>
        <vt:lpstr>Theme</vt:lpstr>
      </vt:variant>
      <vt:variant>
        <vt:i4>1</vt:i4>
      </vt:variant>
      <vt:variant>
        <vt:lpstr>Slide Titles</vt:lpstr>
      </vt:variant>
      <vt:variant>
        <vt:i4>98</vt:i4>
      </vt:variant>
    </vt:vector>
  </HeadingPairs>
  <TitlesOfParts>
    <vt:vector size="99" baseType="lpstr">
      <vt:lpstr>Office Theme</vt:lpstr>
      <vt:lpstr>Module 4-PHILOSOPHY(Western Thinkers)</vt:lpstr>
      <vt:lpstr>PowerPoint Presentation</vt:lpstr>
      <vt:lpstr>PowerPoint Presentation</vt:lpstr>
      <vt:lpstr>Friedrich Froebel | German educator </vt:lpstr>
      <vt:lpstr>PowerPoint Presentation</vt:lpstr>
      <vt:lpstr>EDUCATIONAL PHILOSOPHY</vt:lpstr>
      <vt:lpstr>PowerPoint Presentation</vt:lpstr>
      <vt:lpstr> HREE BASIC COMPONENTS OF FROEBEL’S PHILOSOPHY OF EDUCATION </vt:lpstr>
      <vt:lpstr> CONTRIBUTION OF FROEBEL TO MODERN EDUCATIONAL THEORY AND PRACTICE: </vt:lpstr>
      <vt:lpstr>PowerPoint Presentation</vt:lpstr>
      <vt:lpstr>ESSENTIAL CHARACTERISTICS OF KINDERGARTEN</vt:lpstr>
      <vt:lpstr>PowerPoint Presentation</vt:lpstr>
      <vt:lpstr>PowerPoint Presentation</vt:lpstr>
      <vt:lpstr>Principles of child centered education </vt:lpstr>
      <vt:lpstr>PowerPoint Presentation</vt:lpstr>
      <vt:lpstr>FROEBEL'S EDUCATIONAL PRINCIPALS</vt:lpstr>
      <vt:lpstr>CURRICULUM</vt:lpstr>
      <vt:lpstr> Teaching Methods Used in the Kindergarten </vt:lpstr>
      <vt:lpstr>The Merits of Kindergarten System</vt:lpstr>
      <vt:lpstr>PowerPoint Presentation</vt:lpstr>
      <vt:lpstr>Disadvantages</vt:lpstr>
      <vt:lpstr>PowerPoint Presentation</vt:lpstr>
      <vt:lpstr>Child centered</vt:lpstr>
      <vt:lpstr>PowerPoint Presentation</vt:lpstr>
      <vt:lpstr>Maria Talca Artemisia Montessori</vt:lpstr>
      <vt:lpstr>PowerPoint Presentation</vt:lpstr>
      <vt:lpstr>MISSION</vt:lpstr>
      <vt:lpstr>PowerPoint Presentation</vt:lpstr>
      <vt:lpstr>PHILOSOPHY OF MONTESORRY</vt:lpstr>
      <vt:lpstr>Montessori Education </vt:lpstr>
      <vt:lpstr>PowerPoint Presentation</vt:lpstr>
      <vt:lpstr>The Montessori Environment </vt:lpstr>
      <vt:lpstr>PowerPoint Presentation</vt:lpstr>
      <vt:lpstr>The Child </vt:lpstr>
      <vt:lpstr>PowerPoint Presentation</vt:lpstr>
      <vt:lpstr>PowerPoint Presentation</vt:lpstr>
      <vt:lpstr>Tangible Materials </vt:lpstr>
      <vt:lpstr>PowerPoint Presentation</vt:lpstr>
      <vt:lpstr>Multi-age classrooms </vt:lpstr>
      <vt:lpstr> The Five Principles  </vt:lpstr>
      <vt:lpstr>Advantages</vt:lpstr>
      <vt:lpstr>PowerPoint Presentation</vt:lpstr>
      <vt:lpstr>Disadvantages</vt:lpstr>
      <vt:lpstr>Critical pedagogy</vt:lpstr>
      <vt:lpstr>PowerPoint Presentation</vt:lpstr>
      <vt:lpstr>PowerPoint Presentation</vt:lpstr>
      <vt:lpstr>PowerPoint Presentation</vt:lpstr>
      <vt:lpstr>His ideas</vt:lpstr>
      <vt:lpstr>Critical pedagogy-  Description </vt:lpstr>
      <vt:lpstr>Critical pedagogy- meaning</vt:lpstr>
      <vt:lpstr>Critical learning theory </vt:lpstr>
      <vt:lpstr>Implement critical pedagogy into classroom.</vt:lpstr>
      <vt:lpstr>Paulo Freire philosophy </vt:lpstr>
      <vt:lpstr>PowerPoint Presentation</vt:lpstr>
      <vt:lpstr>PowerPoint Presentation</vt:lpstr>
      <vt:lpstr>PowerPoint Presentation</vt:lpstr>
      <vt:lpstr>PowerPoint Presentation</vt:lpstr>
      <vt:lpstr>Critical pedagogy- importance </vt:lpstr>
      <vt:lpstr> Critical thinking skills </vt:lpstr>
      <vt:lpstr>Teacher as a critical pedagogue</vt:lpstr>
      <vt:lpstr>PowerPoint Presentation</vt:lpstr>
      <vt:lpstr>PowerPoint Presentation</vt:lpstr>
      <vt:lpstr>PowerPoint Presentation</vt:lpstr>
      <vt:lpstr>PowerPoint Presentation</vt:lpstr>
      <vt:lpstr>PowerPoint Presentation</vt:lpstr>
      <vt:lpstr>PowerPoint Presentation</vt:lpstr>
      <vt:lpstr> Difference between un-schooling and de-schooling </vt:lpstr>
      <vt:lpstr>De-schooling Philosophy  </vt:lpstr>
      <vt:lpstr>Goals</vt:lpstr>
      <vt:lpstr>PowerPoint Presentation</vt:lpstr>
      <vt:lpstr>PURPOSES</vt:lpstr>
      <vt:lpstr>Relevance</vt:lpstr>
      <vt:lpstr>IVAN ILLICH’S METHODS OF EDUCATION</vt:lpstr>
      <vt:lpstr>PowerPoint Presentation</vt:lpstr>
      <vt:lpstr>ADVANNTAGES</vt:lpstr>
      <vt:lpstr>PowerPoint Presentation</vt:lpstr>
      <vt:lpstr>Disadvantages</vt:lpstr>
      <vt:lpstr>PowerPoint Presentation</vt:lpstr>
      <vt:lpstr>PowerPoint Presentation</vt:lpstr>
      <vt:lpstr>PowerPoint Presentation</vt:lpstr>
      <vt:lpstr>PowerPoint Presentation</vt:lpstr>
      <vt:lpstr>PowerPoint Presentation</vt:lpstr>
      <vt:lpstr>INTEGRAL EDUCATION</vt:lpstr>
      <vt:lpstr>characteristic</vt:lpstr>
      <vt:lpstr>Elements of integral education </vt:lpstr>
      <vt:lpstr>Importance </vt:lpstr>
      <vt:lpstr> CHARACTERISTICS OF INTEGRAL LEARNING. </vt:lpstr>
      <vt:lpstr>PowerPoint Presentation</vt:lpstr>
      <vt:lpstr>Principle of True Teaching </vt:lpstr>
      <vt:lpstr>PowerPoint Presentation</vt:lpstr>
      <vt:lpstr>PowerPoint Presentation</vt:lpstr>
      <vt:lpstr>Personality traits of a successful teacher </vt:lpstr>
      <vt:lpstr>PowerPoint Presentation</vt:lpstr>
      <vt:lpstr>CURRICULUM</vt:lpstr>
      <vt:lpstr> curriculum for different stages of education– </vt:lpstr>
      <vt:lpstr>PowerPoint Presentation</vt:lpstr>
      <vt:lpstr>DISCIPLINE</vt:lpstr>
      <vt:lpstr>School</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3-PHILOSOPHY(Western Thinkers)</dc:title>
  <dc:creator>server</dc:creator>
  <cp:lastModifiedBy>user</cp:lastModifiedBy>
  <cp:revision>244</cp:revision>
  <dcterms:created xsi:type="dcterms:W3CDTF">2021-11-18T08:21:44Z</dcterms:created>
  <dcterms:modified xsi:type="dcterms:W3CDTF">2022-01-16T09:21:47Z</dcterms:modified>
</cp:coreProperties>
</file>