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32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319" r:id="rId16"/>
    <p:sldId id="320" r:id="rId17"/>
    <p:sldId id="321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323" r:id="rId35"/>
    <p:sldId id="284" r:id="rId36"/>
    <p:sldId id="324" r:id="rId37"/>
    <p:sldId id="325" r:id="rId38"/>
    <p:sldId id="32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316" r:id="rId47"/>
    <p:sldId id="317" r:id="rId48"/>
    <p:sldId id="318" r:id="rId49"/>
    <p:sldId id="294" r:id="rId50"/>
    <p:sldId id="295" r:id="rId51"/>
    <p:sldId id="296" r:id="rId52"/>
    <p:sldId id="297" r:id="rId53"/>
    <p:sldId id="298" r:id="rId54"/>
    <p:sldId id="299" r:id="rId55"/>
    <p:sldId id="300" r:id="rId56"/>
    <p:sldId id="301" r:id="rId57"/>
    <p:sldId id="302" r:id="rId58"/>
    <p:sldId id="304" r:id="rId59"/>
    <p:sldId id="305" r:id="rId60"/>
    <p:sldId id="306" r:id="rId61"/>
    <p:sldId id="308" r:id="rId62"/>
    <p:sldId id="307" r:id="rId63"/>
    <p:sldId id="309" r:id="rId64"/>
    <p:sldId id="310" r:id="rId65"/>
    <p:sldId id="311" r:id="rId66"/>
    <p:sldId id="312" r:id="rId67"/>
    <p:sldId id="313" r:id="rId68"/>
    <p:sldId id="314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789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31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679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809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524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155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67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459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704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406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886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199AE-FC00-4E53-A8AC-DBC2EC73E766}" type="datetimeFigureOut">
              <a:rPr lang="en-IN" smtClean="0"/>
              <a:t>18-03-2021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75A92-BD2A-4E4B-B59F-097A6AF98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426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TEACHER EDUCATION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/>
              <a:t>Teacher education is a programme that is </a:t>
            </a:r>
            <a:r>
              <a:rPr lang="en-IN" dirty="0" smtClean="0"/>
              <a:t>development </a:t>
            </a:r>
            <a:r>
              <a:rPr lang="en-IN" dirty="0"/>
              <a:t>of teacher proficiency and competence that </a:t>
            </a:r>
            <a:r>
              <a:rPr lang="en-IN" dirty="0" smtClean="0"/>
              <a:t>would enable </a:t>
            </a:r>
            <a:r>
              <a:rPr lang="en-IN" dirty="0"/>
              <a:t>and empower the teacher to meet the requirements of the</a:t>
            </a:r>
          </a:p>
          <a:p>
            <a:pPr marL="0" indent="0" algn="just">
              <a:buNone/>
            </a:pPr>
            <a:r>
              <a:rPr lang="en-IN" dirty="0" smtClean="0"/>
              <a:t>    profession </a:t>
            </a:r>
            <a:r>
              <a:rPr lang="en-IN" dirty="0"/>
              <a:t>and face the challenges </a:t>
            </a:r>
            <a:r>
              <a:rPr lang="en-IN" dirty="0" smtClean="0"/>
              <a:t>therein.</a:t>
            </a:r>
          </a:p>
          <a:p>
            <a:pPr marL="0" indent="0" algn="just">
              <a:buNone/>
            </a:pPr>
            <a:r>
              <a:rPr lang="en-IN" dirty="0"/>
              <a:t>The National Council for Teacher Education has </a:t>
            </a:r>
            <a:r>
              <a:rPr lang="en-IN" dirty="0" smtClean="0"/>
              <a:t>defined teacher </a:t>
            </a:r>
            <a:r>
              <a:rPr lang="en-IN" dirty="0"/>
              <a:t>education as – A programme of education, research </a:t>
            </a:r>
            <a:r>
              <a:rPr lang="en-IN" dirty="0" smtClean="0"/>
              <a:t>and training </a:t>
            </a:r>
            <a:r>
              <a:rPr lang="en-IN" dirty="0"/>
              <a:t>of persons to teach from pre-primary to higher </a:t>
            </a:r>
            <a:r>
              <a:rPr lang="en-IN" dirty="0" smtClean="0"/>
              <a:t>education level</a:t>
            </a:r>
            <a:r>
              <a:rPr lang="en-IN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4593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534075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The main functions are: </a:t>
            </a:r>
          </a:p>
          <a:p>
            <a:r>
              <a:rPr lang="en-IN" dirty="0" smtClean="0"/>
              <a:t> </a:t>
            </a:r>
            <a:r>
              <a:rPr lang="en-IN" dirty="0"/>
              <a:t>D</a:t>
            </a:r>
            <a:r>
              <a:rPr lang="en-IN" dirty="0" smtClean="0"/>
              <a:t>etermine the standards of the teacher training (TE) institutions;</a:t>
            </a:r>
          </a:p>
          <a:p>
            <a:r>
              <a:rPr lang="en-IN" dirty="0" smtClean="0"/>
              <a:t>modifying and improving the curriculum and the instruction systems; </a:t>
            </a:r>
          </a:p>
          <a:p>
            <a:r>
              <a:rPr lang="en-IN" dirty="0" smtClean="0"/>
              <a:t>developing the criterion for the recognition of the TE institutions; </a:t>
            </a:r>
          </a:p>
          <a:p>
            <a:r>
              <a:rPr lang="en-IN" dirty="0" smtClean="0"/>
              <a:t>Administration  of the guidance facility of the TE institutions; </a:t>
            </a:r>
          </a:p>
          <a:p>
            <a:r>
              <a:rPr lang="en-IN" dirty="0" smtClean="0"/>
              <a:t>developing the criteria for admission in TE and evaluating the efficiency in teaching for the student teacher.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5687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en-IN" dirty="0"/>
              <a:t>P</a:t>
            </a:r>
            <a:r>
              <a:rPr lang="en-IN" dirty="0" smtClean="0"/>
              <a:t>roviding guidance to the universities and state institutions for bringing about improvements in the curriculum,</a:t>
            </a:r>
          </a:p>
          <a:p>
            <a:r>
              <a:rPr lang="en-IN" dirty="0" smtClean="0"/>
              <a:t> textbooks and the examination system of teacher education; </a:t>
            </a:r>
          </a:p>
          <a:p>
            <a:r>
              <a:rPr lang="en-IN" dirty="0" smtClean="0"/>
              <a:t>determining the educational and the physical conditions of the teacher education institutions for affiliations; </a:t>
            </a:r>
          </a:p>
          <a:p>
            <a:r>
              <a:rPr lang="en-IN" dirty="0" smtClean="0"/>
              <a:t>developing a sense of co-operation among the university departments and other training institutions;</a:t>
            </a:r>
          </a:p>
          <a:p>
            <a:r>
              <a:rPr lang="en-IN" dirty="0" smtClean="0"/>
              <a:t> providing financial assistance and providing suggestions for the development of state-teacher educators.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4169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IN" sz="3200" dirty="0" smtClean="0"/>
              <a:t>University Departments of Education (UDE)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/>
              <a:t>University Grants Commission provides grants to UDE</a:t>
            </a:r>
          </a:p>
          <a:p>
            <a:r>
              <a:rPr lang="en-IN" dirty="0" smtClean="0"/>
              <a:t> Higher level training is considered essential for the teachers in leading to their progress. </a:t>
            </a:r>
          </a:p>
          <a:p>
            <a:r>
              <a:rPr lang="en-IN" dirty="0" smtClean="0"/>
              <a:t>Department of Education (DOE) make provision of training for the educational administrators and curriculum </a:t>
            </a:r>
          </a:p>
          <a:p>
            <a:r>
              <a:rPr lang="en-IN" dirty="0" smtClean="0"/>
              <a:t>specialists to bring about improvements in the evaluation and the examination systems.</a:t>
            </a:r>
          </a:p>
          <a:p>
            <a:r>
              <a:rPr lang="en-IN" dirty="0" smtClean="0"/>
              <a:t> The University DOE organizes classes in terms of B.Ed., M.Ed., and M.Phil. programs. </a:t>
            </a:r>
          </a:p>
          <a:p>
            <a:r>
              <a:rPr lang="en-IN" dirty="0" smtClean="0"/>
              <a:t>Research work is conducted for Ph.D. and D. </a:t>
            </a:r>
            <a:r>
              <a:rPr lang="en-IN" dirty="0" err="1" smtClean="0"/>
              <a:t>Litt</a:t>
            </a:r>
            <a:r>
              <a:rPr lang="en-IN" dirty="0" smtClean="0"/>
              <a:t>. degree in education. </a:t>
            </a:r>
          </a:p>
          <a:p>
            <a:r>
              <a:rPr lang="en-IN" dirty="0" smtClean="0"/>
              <a:t>In Calcutta, there was the establishment of the first education department in 1917. In the present, there are departments of education in all the Indian universities for M.Ed. and Ph.D. degrees.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3021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en-IN" b="1" dirty="0" smtClean="0"/>
              <a:t>The functions of UDE are</a:t>
            </a:r>
            <a:r>
              <a:rPr lang="en-IN" dirty="0" smtClean="0"/>
              <a:t>, </a:t>
            </a:r>
          </a:p>
          <a:p>
            <a:r>
              <a:rPr lang="en-IN" dirty="0" smtClean="0"/>
              <a:t>to develop post graduate studies and research work; </a:t>
            </a:r>
          </a:p>
          <a:p>
            <a:r>
              <a:rPr lang="en-IN" dirty="0" smtClean="0"/>
              <a:t>organize training for school teachers;</a:t>
            </a:r>
          </a:p>
          <a:p>
            <a:r>
              <a:rPr lang="en-IN" dirty="0" smtClean="0"/>
              <a:t> launch programs for teacher education and initiate research work; </a:t>
            </a:r>
          </a:p>
          <a:p>
            <a:r>
              <a:rPr lang="en-IN" dirty="0" smtClean="0"/>
              <a:t>launch and organize the programs for the post graduate teachers,</a:t>
            </a:r>
          </a:p>
          <a:p>
            <a:r>
              <a:rPr lang="en-IN" dirty="0" smtClean="0"/>
              <a:t>development of language laboratory, instructional materials and the use of innovative practices and methods in teacher education;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504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n-IN" dirty="0" smtClean="0"/>
              <a:t> Encouraging interdisciplinary courses and interdisciplinary research studies;</a:t>
            </a:r>
          </a:p>
          <a:p>
            <a:r>
              <a:rPr lang="en-IN" dirty="0" smtClean="0"/>
              <a:t> organize extension lectures and programs to encourage the teachers and the research workers; </a:t>
            </a:r>
          </a:p>
          <a:p>
            <a:r>
              <a:rPr lang="en-IN" dirty="0" smtClean="0"/>
              <a:t>generate awareness in terms of new methodology and technology </a:t>
            </a:r>
          </a:p>
          <a:p>
            <a:r>
              <a:rPr lang="en-IN" dirty="0" smtClean="0"/>
              <a:t>development of the effective procedure of the evaluation of theory and practical in teacher education.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8573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National Institute of Educational Planning and </a:t>
            </a:r>
            <a:r>
              <a:rPr lang="en-IN" dirty="0" smtClean="0"/>
              <a:t>Administration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Birth of NUEPA (Earlier known as NIEPA - National Institute of Educational Planning and Administration) is associated with the UNESCO's regional </a:t>
            </a:r>
            <a:r>
              <a:rPr lang="en-IN" dirty="0" smtClean="0"/>
              <a:t>centre </a:t>
            </a:r>
            <a:r>
              <a:rPr lang="en-IN" dirty="0"/>
              <a:t>for Educational Planners and Administration started in 1960 - 61 for taking care of educational needs of South Asia. </a:t>
            </a:r>
          </a:p>
        </p:txBody>
      </p:sp>
    </p:spTree>
    <p:extLst>
      <p:ext uri="{BB962C8B-B14F-4D97-AF65-F5344CB8AC3E}">
        <p14:creationId xmlns:p14="http://schemas.microsoft.com/office/powerpoint/2010/main" val="96924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 NUEPA as an autonomous organization emphasizes on </a:t>
            </a:r>
            <a:r>
              <a:rPr lang="en-IN" dirty="0" smtClean="0"/>
              <a:t>planning, management </a:t>
            </a:r>
            <a:r>
              <a:rPr lang="en-IN" dirty="0"/>
              <a:t>and capacity building in educational policy, through research, training, consultancy and dissemination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The NUEPA structure is based on nine academic and one administrative unit.</a:t>
            </a:r>
          </a:p>
        </p:txBody>
      </p:sp>
    </p:spTree>
    <p:extLst>
      <p:ext uri="{BB962C8B-B14F-4D97-AF65-F5344CB8AC3E}">
        <p14:creationId xmlns:p14="http://schemas.microsoft.com/office/powerpoint/2010/main" val="1048435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 Minister for Human Resource Development, Government of India, is the chairman of the NUEPA Council. </a:t>
            </a:r>
            <a:endParaRPr lang="en-IN" dirty="0" smtClean="0"/>
          </a:p>
          <a:p>
            <a:pPr algn="just"/>
            <a:r>
              <a:rPr lang="en-IN" dirty="0" smtClean="0"/>
              <a:t>Director </a:t>
            </a:r>
            <a:r>
              <a:rPr lang="en-IN" dirty="0"/>
              <a:t>of the institute </a:t>
            </a:r>
            <a:r>
              <a:rPr lang="en-IN" dirty="0" smtClean="0"/>
              <a:t>is </a:t>
            </a:r>
            <a:r>
              <a:rPr lang="en-IN" dirty="0"/>
              <a:t>responsible for policy making and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4074083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sz="3600" b="1" dirty="0"/>
              <a:t>Functions  are </a:t>
            </a:r>
            <a:r>
              <a:rPr lang="en-IN" sz="3600" dirty="0"/>
              <a:t>:. </a:t>
            </a:r>
            <a:br>
              <a:rPr lang="en-IN" sz="3600" dirty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</a:t>
            </a:r>
            <a:r>
              <a:rPr lang="en-IN" dirty="0" smtClean="0"/>
              <a:t>raining to the educational planning and administration with the main purpose of developing the skills and competencies in the educational administration.</a:t>
            </a:r>
          </a:p>
          <a:p>
            <a:pPr algn="just"/>
            <a:r>
              <a:rPr lang="en-IN" dirty="0" smtClean="0"/>
              <a:t>Training facilities in educational planning and administration at the state level and the regional level with the main purpose of developing the efficiency.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4865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Integration of educational studies and researchers to promote co-ordinations in these activities. </a:t>
            </a:r>
          </a:p>
          <a:p>
            <a:pPr algn="just"/>
            <a:r>
              <a:rPr lang="en-IN" dirty="0" smtClean="0"/>
              <a:t>The teachers are encouraged to make provision of solutions to the problems of educational planning and administration by the organization of seminars and workshops.</a:t>
            </a:r>
          </a:p>
          <a:p>
            <a:pPr algn="just"/>
            <a:r>
              <a:rPr lang="en-IN" dirty="0" smtClean="0"/>
              <a:t> provision of guidance at the national and state levels. </a:t>
            </a:r>
          </a:p>
          <a:p>
            <a:pPr algn="just"/>
            <a:r>
              <a:rPr lang="en-IN" dirty="0" smtClean="0"/>
              <a:t>organization of multidimensional activities under the extension programs. </a:t>
            </a:r>
          </a:p>
          <a:p>
            <a:pPr algn="just"/>
            <a:r>
              <a:rPr lang="en-IN" dirty="0" smtClean="0"/>
              <a:t>publishing of the journals and other books.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212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DEFNITION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According to Goods Dictionary of Education </a:t>
            </a:r>
            <a:r>
              <a:rPr lang="en-IN" dirty="0" smtClean="0"/>
              <a:t>Teacher education </a:t>
            </a:r>
            <a:r>
              <a:rPr lang="en-IN" dirty="0"/>
              <a:t>means, ―all the formal and non-formal activities </a:t>
            </a:r>
            <a:r>
              <a:rPr lang="en-IN" dirty="0" smtClean="0"/>
              <a:t>and experiences </a:t>
            </a:r>
            <a:r>
              <a:rPr lang="en-IN" dirty="0"/>
              <a:t>that help to qualify a person to </a:t>
            </a:r>
            <a:r>
              <a:rPr lang="en-IN" dirty="0" smtClean="0"/>
              <a:t>assume  responsibilities of </a:t>
            </a:r>
            <a:r>
              <a:rPr lang="en-IN" dirty="0"/>
              <a:t>a member of the educational profession or to discharge </a:t>
            </a:r>
            <a:r>
              <a:rPr lang="en-IN" dirty="0" smtClean="0"/>
              <a:t>his responsibilities </a:t>
            </a:r>
            <a:r>
              <a:rPr lang="en-IN" dirty="0"/>
              <a:t>more </a:t>
            </a:r>
            <a:r>
              <a:rPr lang="en-IN" dirty="0" smtClean="0"/>
              <a:t>effectively.</a:t>
            </a:r>
            <a:endParaRPr lang="en-IN" dirty="0"/>
          </a:p>
          <a:p>
            <a:pPr algn="just"/>
            <a:r>
              <a:rPr lang="en-IN" dirty="0"/>
              <a:t>Teacher Education = Teaching Skills + Pedagogical </a:t>
            </a:r>
            <a:r>
              <a:rPr lang="en-IN" dirty="0" smtClean="0"/>
              <a:t> Professional </a:t>
            </a:r>
            <a:r>
              <a:rPr lang="en-IN" dirty="0"/>
              <a:t>skills.</a:t>
            </a:r>
          </a:p>
        </p:txBody>
      </p:sp>
    </p:spTree>
    <p:extLst>
      <p:ext uri="{BB962C8B-B14F-4D97-AF65-F5344CB8AC3E}">
        <p14:creationId xmlns:p14="http://schemas.microsoft.com/office/powerpoint/2010/main" val="1995847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just"/>
            <a:r>
              <a:rPr lang="en-IN" dirty="0" smtClean="0"/>
              <a:t> Training institutions for the special fields of schools and colleges provide training and instruction in the areas of computers, educational technology and fine arts. </a:t>
            </a:r>
          </a:p>
          <a:p>
            <a:pPr algn="just"/>
            <a:r>
              <a:rPr lang="en-IN" dirty="0" smtClean="0"/>
              <a:t>The language institutions are, </a:t>
            </a:r>
            <a:r>
              <a:rPr lang="en-IN" dirty="0" err="1" smtClean="0"/>
              <a:t>Kendriya</a:t>
            </a:r>
            <a:r>
              <a:rPr lang="en-IN" dirty="0" smtClean="0"/>
              <a:t> Hindi </a:t>
            </a:r>
            <a:r>
              <a:rPr lang="en-IN" dirty="0" err="1" smtClean="0"/>
              <a:t>Sansthan</a:t>
            </a:r>
            <a:r>
              <a:rPr lang="en-IN" dirty="0" smtClean="0"/>
              <a:t>, Central Institute of English, Hyderabad, Central Institute of Indian Languages, Mysore and language training is also provided in these institution.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48530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N</a:t>
            </a:r>
            <a:r>
              <a:rPr lang="en-IN" dirty="0" smtClean="0"/>
              <a:t>ational Council of Teacher Education (NCTE)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The Indian Education Ministry established NCTE on 21st May, 1973. </a:t>
            </a:r>
          </a:p>
          <a:p>
            <a:r>
              <a:rPr lang="en-IN" dirty="0" smtClean="0"/>
              <a:t>NCTE received an independent constitutional status since 1993. </a:t>
            </a:r>
          </a:p>
          <a:p>
            <a:r>
              <a:rPr lang="en-IN" dirty="0" smtClean="0"/>
              <a:t>The main </a:t>
            </a:r>
            <a:r>
              <a:rPr lang="en-IN" dirty="0" smtClean="0">
                <a:solidFill>
                  <a:srgbClr val="FF0000"/>
                </a:solidFill>
              </a:rPr>
              <a:t>objectives are: </a:t>
            </a:r>
          </a:p>
          <a:p>
            <a:pPr algn="just"/>
            <a:r>
              <a:rPr lang="en-IN" dirty="0"/>
              <a:t>T</a:t>
            </a:r>
            <a:r>
              <a:rPr lang="en-IN" dirty="0" smtClean="0"/>
              <a:t>he co-ordinated and planned development of teacher education, and to bring about improvements in the standards and functioning of teacher education.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9558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Undertaking of surveys and research studies in terms of various aspects of teacher education and publishing of the results. </a:t>
            </a:r>
          </a:p>
          <a:p>
            <a:pPr algn="just"/>
            <a:r>
              <a:rPr lang="en-IN" dirty="0" smtClean="0"/>
              <a:t>Making recommendations to the centre and the state government universities. </a:t>
            </a:r>
          </a:p>
          <a:p>
            <a:pPr algn="just"/>
            <a:r>
              <a:rPr lang="en-IN" dirty="0" smtClean="0"/>
              <a:t>Co-ordinating and monitoring of teacher education and its development within the country. </a:t>
            </a:r>
          </a:p>
          <a:p>
            <a:pPr algn="just"/>
            <a:r>
              <a:rPr lang="en-IN" dirty="0" smtClean="0"/>
              <a:t>Preparation of guidelines in terms of minimum qualifications that need to be possessed by the candidates.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7380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just"/>
            <a:r>
              <a:rPr lang="en-IN" dirty="0" smtClean="0"/>
              <a:t>Development of norms and policies for the specified category of courses. </a:t>
            </a:r>
          </a:p>
          <a:p>
            <a:pPr algn="just"/>
            <a:r>
              <a:rPr lang="en-IN" dirty="0" smtClean="0"/>
              <a:t>Preparation of guidelines and starting a specified requirement for the launching of new courses and programs for teacher education. </a:t>
            </a:r>
          </a:p>
          <a:p>
            <a:pPr algn="just"/>
            <a:r>
              <a:rPr lang="en-IN" dirty="0" smtClean="0"/>
              <a:t>Development of guidelines for the general teacher education program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54061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n-IN" dirty="0" smtClean="0"/>
              <a:t>To advise central government on the matters of pre-service and in-service training of teacher educators</a:t>
            </a:r>
          </a:p>
          <a:p>
            <a:r>
              <a:rPr lang="en-IN" dirty="0" smtClean="0"/>
              <a:t> evaluation of the curriculum and the instruction systems and periodical review with respect to the revision of the curriculum. </a:t>
            </a:r>
          </a:p>
          <a:p>
            <a:endParaRPr lang="en-IN" dirty="0" smtClean="0"/>
          </a:p>
          <a:p>
            <a:r>
              <a:rPr lang="en-IN" dirty="0" smtClean="0"/>
              <a:t>To review the progress of the plan of teacher education, which is submitted by the central and the state government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28636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To advise the government on ensuring adequate standards for teacher education.</a:t>
            </a:r>
          </a:p>
          <a:p>
            <a:pPr algn="just"/>
            <a:r>
              <a:rPr lang="en-IN" dirty="0" smtClean="0"/>
              <a:t>To give approval to teacher education institutions.</a:t>
            </a:r>
          </a:p>
          <a:p>
            <a:pPr algn="just"/>
            <a:r>
              <a:rPr lang="en-IN" dirty="0" smtClean="0"/>
              <a:t>To formulate the norms, measures, procedures and standards of teacher education.</a:t>
            </a:r>
          </a:p>
          <a:p>
            <a:pPr algn="just"/>
            <a:r>
              <a:rPr lang="en-IN" dirty="0" smtClean="0"/>
              <a:t>Promotion of innovations and research studies and organize them periodically or annually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50517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Supervising the teacher education programs and making provision of financial assistance. </a:t>
            </a:r>
          </a:p>
          <a:p>
            <a:r>
              <a:rPr lang="en-IN" dirty="0" smtClean="0"/>
              <a:t>Enforcing accountability of teacher education programs within the country.</a:t>
            </a:r>
          </a:p>
          <a:p>
            <a:r>
              <a:rPr lang="en-IN" dirty="0" smtClean="0"/>
              <a:t>Preparing a program for in-service teacher education for the orientation of teachers for bringing about progressions. </a:t>
            </a:r>
          </a:p>
          <a:p>
            <a:r>
              <a:rPr lang="en-IN" dirty="0" smtClean="0"/>
              <a:t>The major activities of NCTE are dedicated towards four important areas</a:t>
            </a:r>
            <a:r>
              <a:rPr lang="en-IN" smtClean="0"/>
              <a:t>. </a:t>
            </a:r>
          </a:p>
          <a:p>
            <a:r>
              <a:rPr lang="en-IN" smtClean="0"/>
              <a:t>These </a:t>
            </a:r>
            <a:r>
              <a:rPr lang="en-IN" dirty="0" smtClean="0"/>
              <a:t>are, research, development programs, training and evaluation.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7271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University Grants Commission (UGC)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Established on 28th December, 1953, at New Delhi. UGC was given autonomy by govt. of India in 1956</a:t>
            </a:r>
            <a:r>
              <a:rPr lang="en-IN" dirty="0" smtClean="0"/>
              <a:t>.</a:t>
            </a:r>
          </a:p>
          <a:p>
            <a:r>
              <a:rPr lang="en-IN" b="1" dirty="0"/>
              <a:t>Functions </a:t>
            </a:r>
            <a:r>
              <a:rPr lang="en-IN" b="1" dirty="0" smtClean="0"/>
              <a:t>:</a:t>
            </a:r>
          </a:p>
          <a:p>
            <a:pPr algn="just"/>
            <a:r>
              <a:rPr lang="en-IN" dirty="0"/>
              <a:t>I</a:t>
            </a:r>
            <a:r>
              <a:rPr lang="en-IN" dirty="0" smtClean="0"/>
              <a:t>t </a:t>
            </a:r>
            <a:r>
              <a:rPr lang="en-IN" dirty="0"/>
              <a:t>provides financial assistance to universities and colleges to meet their requirement.</a:t>
            </a:r>
          </a:p>
          <a:p>
            <a:pPr algn="just"/>
            <a:r>
              <a:rPr lang="en-IN" dirty="0"/>
              <a:t>It extends the financial aid for the development of Universities and maintenance.</a:t>
            </a:r>
          </a:p>
        </p:txBody>
      </p:sp>
    </p:spTree>
    <p:extLst>
      <p:ext uri="{BB962C8B-B14F-4D97-AF65-F5344CB8AC3E}">
        <p14:creationId xmlns:p14="http://schemas.microsoft.com/office/powerpoint/2010/main" val="3305255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n-IN" dirty="0"/>
              <a:t>It provides a guide-line to </a:t>
            </a:r>
            <a:r>
              <a:rPr lang="en-IN" dirty="0" smtClean="0"/>
              <a:t>Centre and </a:t>
            </a:r>
            <a:r>
              <a:rPr lang="en-IN" dirty="0"/>
              <a:t>State Govt. for giving grant to a University.</a:t>
            </a:r>
          </a:p>
          <a:p>
            <a:r>
              <a:rPr lang="en-IN" dirty="0"/>
              <a:t>It provides the grants for five years to establish as new University in the state.</a:t>
            </a:r>
          </a:p>
          <a:p>
            <a:r>
              <a:rPr lang="en-IN" dirty="0"/>
              <a:t>It provides the grants for five years to start new department or any academic programme in the </a:t>
            </a:r>
            <a:r>
              <a:rPr lang="en-IN" dirty="0" smtClean="0"/>
              <a:t>University.</a:t>
            </a:r>
            <a:endParaRPr lang="en-IN" dirty="0"/>
          </a:p>
          <a:p>
            <a:r>
              <a:rPr lang="en-IN" dirty="0"/>
              <a:t>It encourages higher level research work and teaching activities by providing financial assistance.</a:t>
            </a:r>
          </a:p>
        </p:txBody>
      </p:sp>
    </p:spTree>
    <p:extLst>
      <p:ext uri="{BB962C8B-B14F-4D97-AF65-F5344CB8AC3E}">
        <p14:creationId xmlns:p14="http://schemas.microsoft.com/office/powerpoint/2010/main" val="26720720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It provides the grants for higher education and new programmes in the Universities and colleges.</a:t>
            </a:r>
          </a:p>
          <a:p>
            <a:r>
              <a:rPr lang="en-IN" dirty="0"/>
              <a:t>It provides the fellowship for teachers and project work for University and college teachers.</a:t>
            </a:r>
          </a:p>
        </p:txBody>
      </p:sp>
    </p:spTree>
    <p:extLst>
      <p:ext uri="{BB962C8B-B14F-4D97-AF65-F5344CB8AC3E}">
        <p14:creationId xmlns:p14="http://schemas.microsoft.com/office/powerpoint/2010/main" val="83159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Agencies of Teacher Education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 agencies of teacher education are classified at the state, national and international level: </a:t>
            </a:r>
          </a:p>
          <a:p>
            <a:pPr algn="just"/>
            <a:r>
              <a:rPr lang="en-IN" dirty="0"/>
              <a:t>Agencies of Teacher Education at the State Level </a:t>
            </a:r>
            <a:r>
              <a:rPr lang="en-IN" dirty="0" smtClean="0"/>
              <a:t> are -SCERT</a:t>
            </a:r>
            <a:r>
              <a:rPr lang="en-IN" dirty="0"/>
              <a:t>, SIE, State Board of Teacher </a:t>
            </a:r>
            <a:r>
              <a:rPr lang="en-IN" dirty="0" smtClean="0"/>
              <a:t>Education and  </a:t>
            </a:r>
            <a:r>
              <a:rPr lang="en-IN" dirty="0"/>
              <a:t>University Departments of </a:t>
            </a:r>
            <a:r>
              <a:rPr lang="en-IN" dirty="0" smtClean="0"/>
              <a:t>Education</a:t>
            </a:r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76288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National Council of Educational Research and Training (NCERT)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Ministry of Education of Indian Government established NCERT in 1961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NCERT is an autonomous – organization, working as an academic wing of the Ministry of Education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It assists </a:t>
            </a:r>
            <a:r>
              <a:rPr lang="en-IN" dirty="0" smtClean="0"/>
              <a:t>in </a:t>
            </a:r>
            <a:r>
              <a:rPr lang="en-IN" dirty="0"/>
              <a:t>the formulation and implementation of its policies and programmes in the field of Education</a:t>
            </a:r>
          </a:p>
        </p:txBody>
      </p:sp>
    </p:spTree>
    <p:extLst>
      <p:ext uri="{BB962C8B-B14F-4D97-AF65-F5344CB8AC3E}">
        <p14:creationId xmlns:p14="http://schemas.microsoft.com/office/powerpoint/2010/main" val="41438478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 It </a:t>
            </a:r>
            <a:r>
              <a:rPr lang="en-IN" dirty="0" smtClean="0"/>
              <a:t>encourage </a:t>
            </a:r>
            <a:r>
              <a:rPr lang="en-IN" dirty="0"/>
              <a:t>student teachers and teacher educators to conduct educational research</a:t>
            </a:r>
            <a:r>
              <a:rPr lang="en-IN" dirty="0" smtClean="0"/>
              <a:t>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 </a:t>
            </a:r>
            <a:r>
              <a:rPr lang="en-IN" dirty="0"/>
              <a:t>In order to </a:t>
            </a:r>
            <a:r>
              <a:rPr lang="en-IN" dirty="0" err="1" smtClean="0"/>
              <a:t>fulfill</a:t>
            </a:r>
            <a:r>
              <a:rPr lang="en-IN" dirty="0" smtClean="0"/>
              <a:t> </a:t>
            </a:r>
            <a:r>
              <a:rPr lang="en-IN" dirty="0"/>
              <a:t>these main objectives, it has established National Institute of Education (NIE) at Delhi and 4 regional colleges of education at Ajmer, Bhopal, Bhubaneswar and Mysore. </a:t>
            </a:r>
          </a:p>
        </p:txBody>
      </p:sp>
    </p:spTree>
    <p:extLst>
      <p:ext uri="{BB962C8B-B14F-4D97-AF65-F5344CB8AC3E}">
        <p14:creationId xmlns:p14="http://schemas.microsoft.com/office/powerpoint/2010/main" val="21772415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Function </a:t>
            </a:r>
            <a:r>
              <a:rPr lang="en-IN" dirty="0"/>
              <a:t>of NCERT are as under/ Role of NCERT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To monitor the administration of NIE /Regional colleges of Education.</a:t>
            </a:r>
          </a:p>
          <a:p>
            <a:pPr algn="just"/>
            <a:r>
              <a:rPr lang="en-IN" dirty="0"/>
              <a:t>To undertake aid, promote and co-ordinate research in all branches of education for improving school-education.</a:t>
            </a:r>
          </a:p>
          <a:p>
            <a:pPr algn="just"/>
            <a:r>
              <a:rPr lang="en-IN" dirty="0"/>
              <a:t>To organize pre-service and in-service education programmes for teachers</a:t>
            </a:r>
          </a:p>
          <a:p>
            <a:pPr algn="just"/>
            <a:r>
              <a:rPr lang="en-IN" dirty="0"/>
              <a:t>To prepare and publish study material for students and related teacher‘s handbooks.</a:t>
            </a:r>
          </a:p>
        </p:txBody>
      </p:sp>
    </p:spTree>
    <p:extLst>
      <p:ext uri="{BB962C8B-B14F-4D97-AF65-F5344CB8AC3E}">
        <p14:creationId xmlns:p14="http://schemas.microsoft.com/office/powerpoint/2010/main" val="35046682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To search talented students for the award of scholarship in science, Technology and social sciences.</a:t>
            </a:r>
          </a:p>
          <a:p>
            <a:pPr algn="just"/>
            <a:r>
              <a:rPr lang="en-IN" dirty="0"/>
              <a:t>To undertake functions assigned by the Ministry of education </a:t>
            </a:r>
            <a:r>
              <a:rPr lang="en-IN" dirty="0" smtClean="0"/>
              <a:t>for </a:t>
            </a:r>
            <a:r>
              <a:rPr lang="en-IN" dirty="0"/>
              <a:t>improving school –education</a:t>
            </a:r>
          </a:p>
        </p:txBody>
      </p:sp>
    </p:spTree>
    <p:extLst>
      <p:ext uri="{BB962C8B-B14F-4D97-AF65-F5344CB8AC3E}">
        <p14:creationId xmlns:p14="http://schemas.microsoft.com/office/powerpoint/2010/main" val="15720197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 </a:t>
            </a:r>
            <a:r>
              <a:rPr lang="en-IN" dirty="0" smtClean="0"/>
              <a:t>Centre </a:t>
            </a:r>
            <a:r>
              <a:rPr lang="en-IN" dirty="0"/>
              <a:t>for Advanced Study in Education (CASE) is an educational research, evaluation and design </a:t>
            </a:r>
            <a:r>
              <a:rPr lang="en-IN" dirty="0" smtClean="0"/>
              <a:t>centre </a:t>
            </a:r>
            <a:r>
              <a:rPr lang="en-IN" dirty="0"/>
              <a:t>at the Graduate </a:t>
            </a:r>
            <a:r>
              <a:rPr lang="en-IN" dirty="0" smtClean="0"/>
              <a:t>Centre, devoted </a:t>
            </a:r>
            <a:r>
              <a:rPr lang="en-IN" dirty="0"/>
              <a:t>to advancing educational equity and reform nationally and internationally.</a:t>
            </a:r>
          </a:p>
        </p:txBody>
      </p:sp>
    </p:spTree>
    <p:extLst>
      <p:ext uri="{BB962C8B-B14F-4D97-AF65-F5344CB8AC3E}">
        <p14:creationId xmlns:p14="http://schemas.microsoft.com/office/powerpoint/2010/main" val="11419388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Centre for Advanced Studies (CASE)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For the improvement of standards of teaching and research </a:t>
            </a:r>
            <a:r>
              <a:rPr lang="en-IN" dirty="0" smtClean="0"/>
              <a:t>in India. UGC </a:t>
            </a:r>
            <a:r>
              <a:rPr lang="en-IN" dirty="0"/>
              <a:t>has set up CASE in different branches of knowledge.</a:t>
            </a:r>
          </a:p>
          <a:p>
            <a:r>
              <a:rPr lang="en-IN" dirty="0"/>
              <a:t>It selected the faculty of Education and Psychology, Baroda </a:t>
            </a:r>
            <a:r>
              <a:rPr lang="en-IN" dirty="0" smtClean="0"/>
              <a:t>as the </a:t>
            </a:r>
            <a:r>
              <a:rPr lang="en-IN" dirty="0"/>
              <a:t>CASE in Education which functions on an all India basis </a:t>
            </a:r>
            <a:r>
              <a:rPr lang="en-IN" dirty="0" smtClean="0"/>
              <a:t>and aims </a:t>
            </a:r>
            <a:r>
              <a:rPr lang="en-IN" dirty="0"/>
              <a:t>at raising standards of teaching and research in education</a:t>
            </a:r>
            <a:r>
              <a:rPr lang="en-IN" dirty="0" smtClean="0"/>
              <a:t>.</a:t>
            </a:r>
          </a:p>
          <a:p>
            <a:r>
              <a:rPr lang="en-IN" dirty="0" smtClean="0"/>
              <a:t> It has </a:t>
            </a:r>
            <a:r>
              <a:rPr lang="en-IN" dirty="0"/>
              <a:t>built up its programme in collaboration with </a:t>
            </a:r>
            <a:r>
              <a:rPr lang="en-IN" dirty="0" smtClean="0"/>
              <a:t>research workers </a:t>
            </a:r>
            <a:r>
              <a:rPr lang="en-IN" dirty="0"/>
              <a:t>from </a:t>
            </a:r>
            <a:r>
              <a:rPr lang="en-IN" dirty="0" smtClean="0"/>
              <a:t>outside.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16123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The National Institute of Education (NIE),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National Institute of Education (NIE), </a:t>
            </a:r>
            <a:r>
              <a:rPr lang="en-IN" dirty="0" smtClean="0"/>
              <a:t>is </a:t>
            </a:r>
            <a:r>
              <a:rPr lang="en-IN" dirty="0"/>
              <a:t>the prime institute in the country responsible for providing leadership for the development of general education with quality, equity and relevance in a pluralistic society. The Institute is mandated to:</a:t>
            </a:r>
          </a:p>
        </p:txBody>
      </p:sp>
    </p:spTree>
    <p:extLst>
      <p:ext uri="{BB962C8B-B14F-4D97-AF65-F5344CB8AC3E}">
        <p14:creationId xmlns:p14="http://schemas.microsoft.com/office/powerpoint/2010/main" val="6123671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design and develop curricula for general and teacher education.</a:t>
            </a:r>
          </a:p>
          <a:p>
            <a:r>
              <a:rPr lang="en-IN" dirty="0"/>
              <a:t>provide professional development of educational community.</a:t>
            </a:r>
          </a:p>
          <a:p>
            <a:r>
              <a:rPr lang="en-IN" dirty="0"/>
              <a:t>spearhead change through research and </a:t>
            </a:r>
            <a:r>
              <a:rPr lang="en-IN" dirty="0" smtClean="0"/>
              <a:t>innovation.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87581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main purpose of creating the NIE was to establish a unique institute for capacity building of educational managers, teacher educators and teachers, design and develop school curricula and conduct policy research on education.</a:t>
            </a:r>
          </a:p>
        </p:txBody>
      </p:sp>
    </p:spTree>
    <p:extLst>
      <p:ext uri="{BB962C8B-B14F-4D97-AF65-F5344CB8AC3E}">
        <p14:creationId xmlns:p14="http://schemas.microsoft.com/office/powerpoint/2010/main" val="15798495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Departments of NIE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Academic </a:t>
            </a:r>
            <a:r>
              <a:rPr lang="en-IN" dirty="0"/>
              <a:t>Depts.</a:t>
            </a:r>
          </a:p>
          <a:p>
            <a:r>
              <a:rPr lang="en-IN" dirty="0"/>
              <a:t>Production Department.</a:t>
            </a:r>
          </a:p>
          <a:p>
            <a:r>
              <a:rPr lang="en-IN" dirty="0" err="1"/>
              <a:t>Dept</a:t>
            </a:r>
            <a:r>
              <a:rPr lang="en-IN" dirty="0"/>
              <a:t> of Maths Education</a:t>
            </a:r>
          </a:p>
          <a:p>
            <a:r>
              <a:rPr lang="en-IN" dirty="0"/>
              <a:t>Dept. of textbooks</a:t>
            </a:r>
          </a:p>
          <a:p>
            <a:r>
              <a:rPr lang="en-IN" dirty="0" err="1"/>
              <a:t>Dept</a:t>
            </a:r>
            <a:r>
              <a:rPr lang="en-IN" dirty="0"/>
              <a:t> of Teacher education</a:t>
            </a:r>
          </a:p>
          <a:p>
            <a:r>
              <a:rPr lang="en-IN" dirty="0" err="1"/>
              <a:t>Dept</a:t>
            </a:r>
            <a:r>
              <a:rPr lang="en-IN" dirty="0"/>
              <a:t> of Teaching Aids</a:t>
            </a:r>
          </a:p>
          <a:p>
            <a:r>
              <a:rPr lang="en-IN" dirty="0" err="1"/>
              <a:t>Dept</a:t>
            </a:r>
            <a:r>
              <a:rPr lang="en-IN" dirty="0"/>
              <a:t> of Educational Psychology </a:t>
            </a:r>
            <a:endParaRPr lang="en-IN" dirty="0" smtClean="0"/>
          </a:p>
          <a:p>
            <a:r>
              <a:rPr lang="en-IN" dirty="0" smtClean="0"/>
              <a:t>Publication </a:t>
            </a:r>
            <a:r>
              <a:rPr lang="en-IN" dirty="0"/>
              <a:t>Department.</a:t>
            </a:r>
          </a:p>
          <a:p>
            <a:r>
              <a:rPr lang="en-IN" dirty="0" err="1"/>
              <a:t>Dept</a:t>
            </a:r>
            <a:r>
              <a:rPr lang="en-IN" dirty="0"/>
              <a:t> of Educational Psychology Workshop Department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9650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State Institute of Education (SIE)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The State Institute of Education focuses upon the training, preparation of teaching aids, and evaluation needs continuity to achieve quality education.</a:t>
            </a:r>
          </a:p>
          <a:p>
            <a:pPr algn="just"/>
            <a:r>
              <a:rPr lang="en-IN" dirty="0" smtClean="0"/>
              <a:t> The state of Maharashtra established this agency. At the initial stage, SIE took into consideration only primary education. At the later stage, its scope became widened to pre-primary, secondary and higher secondary education. </a:t>
            </a:r>
          </a:p>
          <a:p>
            <a:pPr algn="just"/>
            <a:r>
              <a:rPr lang="en-IN" dirty="0" smtClean="0"/>
              <a:t>In 1984, it secured a constitutional status like the NCERT and is renamed as the Maharashtra State Council of Education Research and Training (MSCERT)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31103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Units of NIE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National Talent Search unit Primary Curriculum</a:t>
            </a:r>
          </a:p>
          <a:p>
            <a:r>
              <a:rPr lang="en-IN" dirty="0"/>
              <a:t>Survey and Data processing Unit Journals cell</a:t>
            </a:r>
          </a:p>
          <a:p>
            <a:r>
              <a:rPr lang="en-IN" dirty="0"/>
              <a:t>Policy, planning and Evaluation Unit</a:t>
            </a:r>
          </a:p>
          <a:p>
            <a:r>
              <a:rPr lang="en-IN" dirty="0"/>
              <a:t>Library and Documentation Unit</a:t>
            </a:r>
          </a:p>
          <a:p>
            <a:r>
              <a:rPr lang="en-IN" dirty="0" err="1"/>
              <a:t>Vocationalisation</a:t>
            </a:r>
            <a:r>
              <a:rPr lang="en-IN" dirty="0"/>
              <a:t> of Education Unit</a:t>
            </a:r>
          </a:p>
          <a:p>
            <a:r>
              <a:rPr lang="en-IN" dirty="0"/>
              <a:t>Examination Reform unit</a:t>
            </a:r>
          </a:p>
          <a:p>
            <a:r>
              <a:rPr lang="en-IN" dirty="0"/>
              <a:t>Examination Research unit</a:t>
            </a:r>
          </a:p>
        </p:txBody>
      </p:sp>
    </p:spTree>
    <p:extLst>
      <p:ext uri="{BB962C8B-B14F-4D97-AF65-F5344CB8AC3E}">
        <p14:creationId xmlns:p14="http://schemas.microsoft.com/office/powerpoint/2010/main" val="37535268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Cells of NIE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National </a:t>
            </a:r>
            <a:r>
              <a:rPr lang="en-IN" dirty="0"/>
              <a:t>Talent Search unit Primary Curriculum</a:t>
            </a:r>
          </a:p>
          <a:p>
            <a:r>
              <a:rPr lang="en-IN" dirty="0"/>
              <a:t>Survey and Data processing Unit Journals cell</a:t>
            </a:r>
          </a:p>
        </p:txBody>
      </p:sp>
    </p:spTree>
    <p:extLst>
      <p:ext uri="{BB962C8B-B14F-4D97-AF65-F5344CB8AC3E}">
        <p14:creationId xmlns:p14="http://schemas.microsoft.com/office/powerpoint/2010/main" val="9723487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Regional Institutes of Education (RIE)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NCERT established Institutes of Education as model institutes </a:t>
            </a:r>
            <a:r>
              <a:rPr lang="en-IN" dirty="0" smtClean="0"/>
              <a:t>in different </a:t>
            </a:r>
            <a:r>
              <a:rPr lang="en-IN" dirty="0"/>
              <a:t>regions of the country.</a:t>
            </a:r>
          </a:p>
          <a:p>
            <a:r>
              <a:rPr lang="en-IN" dirty="0"/>
              <a:t>Besides Teacher Education programme (4 years integrated </a:t>
            </a:r>
            <a:r>
              <a:rPr lang="en-IN" dirty="0" err="1" smtClean="0"/>
              <a:t>B.Ed</a:t>
            </a:r>
            <a:r>
              <a:rPr lang="en-IN" dirty="0"/>
              <a:t> </a:t>
            </a:r>
            <a:r>
              <a:rPr lang="en-IN" dirty="0" smtClean="0"/>
              <a:t>Course</a:t>
            </a:r>
            <a:r>
              <a:rPr lang="en-IN" dirty="0"/>
              <a:t>), these college conduct programme with respect to </a:t>
            </a:r>
            <a:r>
              <a:rPr lang="en-IN" dirty="0" err="1"/>
              <a:t>inservice</a:t>
            </a:r>
            <a:r>
              <a:rPr lang="en-IN" dirty="0"/>
              <a:t> - training, extension services and Research. </a:t>
            </a:r>
          </a:p>
        </p:txBody>
      </p:sp>
    </p:spTree>
    <p:extLst>
      <p:ext uri="{BB962C8B-B14F-4D97-AF65-F5344CB8AC3E}">
        <p14:creationId xmlns:p14="http://schemas.microsoft.com/office/powerpoint/2010/main" val="23371763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They run 4 years B.Ed. course with a view that Education is </a:t>
            </a:r>
            <a:r>
              <a:rPr lang="en-IN" dirty="0" smtClean="0"/>
              <a:t>a professional </a:t>
            </a:r>
            <a:r>
              <a:rPr lang="en-IN" dirty="0"/>
              <a:t>subject like engineering, medicine and B.Ed. </a:t>
            </a:r>
            <a:endParaRPr lang="en-IN" dirty="0" smtClean="0"/>
          </a:p>
          <a:p>
            <a:r>
              <a:rPr lang="en-IN" dirty="0" smtClean="0"/>
              <a:t>Student should </a:t>
            </a:r>
            <a:r>
              <a:rPr lang="en-IN" dirty="0"/>
              <a:t>be trained in the content and </a:t>
            </a:r>
            <a:r>
              <a:rPr lang="en-IN" dirty="0" smtClean="0"/>
              <a:t>methodology simultaneously</a:t>
            </a:r>
            <a:r>
              <a:rPr lang="en-IN" dirty="0"/>
              <a:t>.</a:t>
            </a:r>
          </a:p>
          <a:p>
            <a:r>
              <a:rPr lang="en-IN" dirty="0"/>
              <a:t>This course offers B.Sc. B.Ed. (Science) and BA, </a:t>
            </a:r>
            <a:r>
              <a:rPr lang="en-IN" dirty="0" err="1" smtClean="0"/>
              <a:t>B.Ed</a:t>
            </a:r>
            <a:r>
              <a:rPr lang="en-IN" dirty="0"/>
              <a:t> </a:t>
            </a:r>
            <a:r>
              <a:rPr lang="en-IN" dirty="0" smtClean="0"/>
              <a:t>(languages</a:t>
            </a:r>
            <a:r>
              <a:rPr lang="en-IN" dirty="0"/>
              <a:t>) degree. </a:t>
            </a:r>
          </a:p>
        </p:txBody>
      </p:sp>
    </p:spTree>
    <p:extLst>
      <p:ext uri="{BB962C8B-B14F-4D97-AF65-F5344CB8AC3E}">
        <p14:creationId xmlns:p14="http://schemas.microsoft.com/office/powerpoint/2010/main" val="1283067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These colleges conduct one-year B.Ed. course especially </a:t>
            </a:r>
            <a:r>
              <a:rPr lang="en-IN" dirty="0" smtClean="0"/>
              <a:t>in science</a:t>
            </a:r>
            <a:r>
              <a:rPr lang="en-IN" dirty="0"/>
              <a:t>, agriculture, commerce and languages.</a:t>
            </a:r>
          </a:p>
          <a:p>
            <a:r>
              <a:rPr lang="en-IN" dirty="0"/>
              <a:t>They also run </a:t>
            </a:r>
            <a:r>
              <a:rPr lang="en-IN" dirty="0" err="1"/>
              <a:t>M.Ed</a:t>
            </a:r>
            <a:r>
              <a:rPr lang="en-IN" dirty="0"/>
              <a:t> course.</a:t>
            </a:r>
          </a:p>
          <a:p>
            <a:r>
              <a:rPr lang="en-IN" dirty="0"/>
              <a:t>These. Colleges are situated at Ajmer, Bhopal, Bhubaneswar </a:t>
            </a:r>
            <a:r>
              <a:rPr lang="en-IN" dirty="0" smtClean="0"/>
              <a:t>and Mysore </a:t>
            </a:r>
            <a:r>
              <a:rPr lang="en-IN" dirty="0"/>
              <a:t>as </a:t>
            </a:r>
            <a:r>
              <a:rPr lang="en-IN" dirty="0" smtClean="0"/>
              <a:t>centres </a:t>
            </a:r>
            <a:r>
              <a:rPr lang="en-IN" dirty="0"/>
              <a:t>of excellence for the four regions of India.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89261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UNESCO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</a:t>
            </a:r>
            <a:r>
              <a:rPr lang="en-IN" dirty="0" smtClean="0"/>
              <a:t>here </a:t>
            </a:r>
            <a:r>
              <a:rPr lang="en-IN" dirty="0"/>
              <a:t>is a worldwide shortage of well-trained teachers. According to the UNESCO Institute for Statistics (UIS), 69 million teachers must be recruited to achieve universal primary and secondary education by 2030. 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90860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UNESCO </a:t>
            </a:r>
            <a:r>
              <a:rPr lang="en-IN" dirty="0"/>
              <a:t>has made the supply of well-trained, supported and qualified teachers one of its top priorities. </a:t>
            </a:r>
            <a:endParaRPr lang="en-IN" dirty="0" smtClean="0"/>
          </a:p>
          <a:p>
            <a:r>
              <a:rPr lang="en-IN" dirty="0" smtClean="0"/>
              <a:t>This </a:t>
            </a:r>
            <a:r>
              <a:rPr lang="en-IN" dirty="0"/>
              <a:t>focus has been reinforced by Sustainable Development Goal </a:t>
            </a:r>
            <a:endParaRPr lang="en-IN" dirty="0" smtClean="0"/>
          </a:p>
          <a:p>
            <a:r>
              <a:rPr lang="en-IN" dirty="0" smtClean="0"/>
              <a:t>Quality </a:t>
            </a:r>
            <a:r>
              <a:rPr lang="en-IN" dirty="0"/>
              <a:t>Education through the Education 2030 Framework for Action, which has a target calling for a substantial increase in qualified teachers through the betterment of their training, recruitment, retention, status, working conditions and </a:t>
            </a:r>
            <a:r>
              <a:rPr lang="en-IN" dirty="0" smtClean="0"/>
              <a:t>motivation.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2411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UNESCO </a:t>
            </a:r>
            <a:r>
              <a:rPr lang="en-IN" dirty="0"/>
              <a:t>hosts the International Task Force on </a:t>
            </a:r>
            <a:r>
              <a:rPr lang="en-IN" dirty="0" smtClean="0"/>
              <a:t>Teachers for </a:t>
            </a:r>
            <a:r>
              <a:rPr lang="en-IN" dirty="0"/>
              <a:t>Education 2030 and they work together to address the “teacher gap” as well as tackle the issues raised </a:t>
            </a:r>
            <a:r>
              <a:rPr lang="en-IN" dirty="0" smtClean="0"/>
              <a:t>which </a:t>
            </a:r>
            <a:r>
              <a:rPr lang="en-IN" dirty="0"/>
              <a:t>specifically calls for Member States to “ensure that teachers and educators are empowered, adequately recruited, well-trained, professionally qualified, motivated and supported within well-resourced, efficient and effectively governed systems”.</a:t>
            </a:r>
          </a:p>
        </p:txBody>
      </p:sp>
    </p:spTree>
    <p:extLst>
      <p:ext uri="{BB962C8B-B14F-4D97-AF65-F5344CB8AC3E}">
        <p14:creationId xmlns:p14="http://schemas.microsoft.com/office/powerpoint/2010/main" val="10412831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UNESCO’s </a:t>
            </a:r>
            <a:r>
              <a:rPr lang="en-IN" dirty="0"/>
              <a:t>work regarding the development of teachers mainly focuses on five areas:</a:t>
            </a:r>
          </a:p>
          <a:p>
            <a:endParaRPr lang="en-IN" dirty="0"/>
          </a:p>
          <a:p>
            <a:r>
              <a:rPr lang="en-IN" dirty="0"/>
              <a:t>Monitoring of international normative instruments regarding the teaching profession;</a:t>
            </a:r>
          </a:p>
          <a:p>
            <a:r>
              <a:rPr lang="en-IN" dirty="0"/>
              <a:t>Supporting Member States in the development and review of teacher policies and strategies;</a:t>
            </a:r>
          </a:p>
          <a:p>
            <a:r>
              <a:rPr lang="en-IN" dirty="0"/>
              <a:t>Developing capacities for enhancing the quality of teaching and learning;</a:t>
            </a:r>
          </a:p>
          <a:p>
            <a:r>
              <a:rPr lang="en-IN" dirty="0"/>
              <a:t>Improving the knowledge and evidence base for the implementation and monitoring of the teacher target in Education 2030; and</a:t>
            </a:r>
          </a:p>
          <a:p>
            <a:r>
              <a:rPr lang="en-IN" dirty="0"/>
              <a:t>Undertaking advocacy and knowledge sharing for the promotion of quality teaching and learning.</a:t>
            </a:r>
          </a:p>
        </p:txBody>
      </p:sp>
    </p:spTree>
    <p:extLst>
      <p:ext uri="{BB962C8B-B14F-4D97-AF65-F5344CB8AC3E}">
        <p14:creationId xmlns:p14="http://schemas.microsoft.com/office/powerpoint/2010/main" val="22483879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/>
              <a:t>The Organization fosters innovation to meet education </a:t>
            </a:r>
            <a:r>
              <a:rPr lang="en-IN" dirty="0" smtClean="0"/>
              <a:t>and workforce </a:t>
            </a:r>
            <a:r>
              <a:rPr lang="en-IN" dirty="0"/>
              <a:t>needs and examines ways of increasing higher </a:t>
            </a:r>
            <a:r>
              <a:rPr lang="en-IN" dirty="0" smtClean="0"/>
              <a:t>education opportunities </a:t>
            </a:r>
            <a:r>
              <a:rPr lang="en-IN" dirty="0"/>
              <a:t>for young people </a:t>
            </a:r>
            <a:r>
              <a:rPr lang="en-IN" dirty="0" smtClean="0"/>
              <a:t>from vulnerable </a:t>
            </a:r>
            <a:r>
              <a:rPr lang="en-IN" dirty="0"/>
              <a:t>and </a:t>
            </a:r>
            <a:r>
              <a:rPr lang="en-IN" dirty="0" smtClean="0"/>
              <a:t>disadvantaged groups. </a:t>
            </a:r>
          </a:p>
          <a:p>
            <a:pPr algn="just"/>
            <a:r>
              <a:rPr lang="en-IN" dirty="0"/>
              <a:t>It deals with cross-border higher education and quality</a:t>
            </a:r>
          </a:p>
          <a:p>
            <a:pPr algn="just"/>
            <a:r>
              <a:rPr lang="en-IN" dirty="0"/>
              <a:t>assurance, with a special focus on mobility and recognition </a:t>
            </a:r>
            <a:r>
              <a:rPr lang="en-IN" dirty="0" smtClean="0"/>
              <a:t>of qualifications</a:t>
            </a:r>
            <a:r>
              <a:rPr lang="en-IN" dirty="0"/>
              <a:t>, and provides tools to protect students and </a:t>
            </a:r>
            <a:r>
              <a:rPr lang="en-IN" dirty="0" smtClean="0"/>
              <a:t>other stakeholders </a:t>
            </a:r>
            <a:r>
              <a:rPr lang="en-IN" dirty="0"/>
              <a:t>from low-quality provision of higher education. </a:t>
            </a:r>
          </a:p>
        </p:txBody>
      </p:sp>
    </p:spTree>
    <p:extLst>
      <p:ext uri="{BB962C8B-B14F-4D97-AF65-F5344CB8AC3E}">
        <p14:creationId xmlns:p14="http://schemas.microsoft.com/office/powerpoint/2010/main" val="1413631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State Council of Educational Research and Training (SCERT)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The main objectives of SCERT are, </a:t>
            </a:r>
          </a:p>
          <a:p>
            <a:r>
              <a:rPr lang="en-IN" dirty="0" smtClean="0"/>
              <a:t>to enhance the quality of education by conducting various types of educational research, </a:t>
            </a:r>
          </a:p>
          <a:p>
            <a:r>
              <a:rPr lang="en-IN" dirty="0" smtClean="0"/>
              <a:t>to improve teacher education, </a:t>
            </a:r>
          </a:p>
          <a:p>
            <a:r>
              <a:rPr lang="en-IN" dirty="0" smtClean="0"/>
              <a:t>to enhance the quality of the educational institutions,</a:t>
            </a:r>
          </a:p>
          <a:p>
            <a:r>
              <a:rPr lang="en-IN" dirty="0" smtClean="0"/>
              <a:t> to upgrade educational methodology and to make provision of publicity to educational innovations.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3785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n-IN" dirty="0"/>
              <a:t>Teacher education :</a:t>
            </a:r>
          </a:p>
          <a:p>
            <a:r>
              <a:rPr lang="en-IN" dirty="0"/>
              <a:t>Global leadership on teachers,</a:t>
            </a:r>
          </a:p>
          <a:p>
            <a:r>
              <a:rPr lang="en-IN" dirty="0"/>
              <a:t>Their status,</a:t>
            </a:r>
          </a:p>
          <a:p>
            <a:r>
              <a:rPr lang="en-IN" dirty="0"/>
              <a:t>Their professional training,</a:t>
            </a:r>
          </a:p>
          <a:p>
            <a:r>
              <a:rPr lang="en-IN" dirty="0"/>
              <a:t>Their management and administration and key policy issues.</a:t>
            </a:r>
          </a:p>
          <a:p>
            <a:r>
              <a:rPr lang="en-IN" dirty="0"/>
              <a:t>The UNESCO/ILO Recommendations concerning the Status </a:t>
            </a:r>
            <a:r>
              <a:rPr lang="en-IN" dirty="0" smtClean="0"/>
              <a:t>of Teachers </a:t>
            </a:r>
            <a:r>
              <a:rPr lang="en-IN" dirty="0"/>
              <a:t>and provide the framework for the same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096020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National Knowledge Commission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</a:t>
            </a:r>
            <a:r>
              <a:rPr lang="en-IN" dirty="0"/>
              <a:t>National Knowledge Commission (NKC) was constituted on 13th June 2005 with a time-frame of three years, from 2nd October 2005 to 2nd October 2008. </a:t>
            </a:r>
          </a:p>
          <a:p>
            <a:r>
              <a:rPr lang="en-IN" dirty="0"/>
              <a:t>The ability of a nation to use and create knowledge capital determines its capacity to empower and enable its citizens by increasing human capabilities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In the next few decades, India will have the largest set of young people in the world</a:t>
            </a:r>
          </a:p>
        </p:txBody>
      </p:sp>
    </p:spTree>
    <p:extLst>
      <p:ext uri="{BB962C8B-B14F-4D97-AF65-F5344CB8AC3E}">
        <p14:creationId xmlns:p14="http://schemas.microsoft.com/office/powerpoint/2010/main" val="29296342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/>
              <a:t>As a high-level advisory body to the Prime Minister of India, the National Knowledge Commission has been given a mandate to guide policy and direct reforms, focusing on certain key areas such as education, science and technology, agriculture, industry, e-governance etc. </a:t>
            </a:r>
            <a:endParaRPr lang="en-IN" dirty="0" smtClean="0"/>
          </a:p>
          <a:p>
            <a:pPr algn="just"/>
            <a:r>
              <a:rPr lang="en-IN" dirty="0"/>
              <a:t>Easy access to knowledge, creation and preservation of knowledge systems, dissemination of knowledge and better knowledge services are core concerns of the commission.</a:t>
            </a:r>
          </a:p>
        </p:txBody>
      </p:sp>
    </p:spTree>
    <p:extLst>
      <p:ext uri="{BB962C8B-B14F-4D97-AF65-F5344CB8AC3E}">
        <p14:creationId xmlns:p14="http://schemas.microsoft.com/office/powerpoint/2010/main" val="5534276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ROLE AND FUNCTIONS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Build excellence in the educational system to meet the knowledge challenges of the 21st century and increase India’s competitive advantage in fields of knowledge.</a:t>
            </a:r>
          </a:p>
          <a:p>
            <a:r>
              <a:rPr lang="en-IN" dirty="0"/>
              <a:t>Promote creation of knowledge in S&amp;T laboratories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89803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endParaRPr lang="en-IN" dirty="0" smtClean="0"/>
          </a:p>
          <a:p>
            <a:r>
              <a:rPr lang="en-IN" dirty="0" smtClean="0"/>
              <a:t>Promote </a:t>
            </a:r>
            <a:r>
              <a:rPr lang="en-IN" dirty="0"/>
              <a:t>knowledge applications in agriculture and industry.</a:t>
            </a:r>
          </a:p>
          <a:p>
            <a:r>
              <a:rPr lang="en-IN" dirty="0"/>
              <a:t>Promote the use of knowledge capabilities in making government an effective, transparent and accountable service provider to the citizen and promote widespread sharing of knowledge to maximize public benefit.</a:t>
            </a:r>
          </a:p>
        </p:txBody>
      </p:sp>
    </p:spTree>
    <p:extLst>
      <p:ext uri="{BB962C8B-B14F-4D97-AF65-F5344CB8AC3E}">
        <p14:creationId xmlns:p14="http://schemas.microsoft.com/office/powerpoint/2010/main" val="16228871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Objectives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IN" dirty="0"/>
          </a:p>
          <a:p>
            <a:r>
              <a:rPr lang="en-IN" dirty="0"/>
              <a:t>T</a:t>
            </a:r>
            <a:r>
              <a:rPr lang="en-IN" dirty="0" smtClean="0"/>
              <a:t>he </a:t>
            </a:r>
            <a:r>
              <a:rPr lang="en-IN" dirty="0"/>
              <a:t>development of a vibrant knowledge based society</a:t>
            </a:r>
            <a:r>
              <a:rPr lang="en-IN" dirty="0" smtClean="0"/>
              <a:t>.</a:t>
            </a:r>
          </a:p>
          <a:p>
            <a:r>
              <a:rPr lang="en-IN" dirty="0"/>
              <a:t>R</a:t>
            </a:r>
            <a:r>
              <a:rPr lang="en-IN" dirty="0" smtClean="0"/>
              <a:t>adical </a:t>
            </a:r>
            <a:r>
              <a:rPr lang="en-IN" dirty="0"/>
              <a:t>improvement in existing systems of knowledge, and creating avenues for generating new forms of knowledge</a:t>
            </a:r>
            <a:r>
              <a:rPr lang="en-IN" dirty="0" smtClean="0"/>
              <a:t>.</a:t>
            </a:r>
          </a:p>
          <a:p>
            <a:r>
              <a:rPr lang="en-IN" dirty="0"/>
              <a:t>Strengthen the education system, promote domestic research and innovation, facilitate knowledge application in sectors like health, agriculture, and industry.</a:t>
            </a:r>
          </a:p>
        </p:txBody>
      </p:sp>
    </p:spTree>
    <p:extLst>
      <p:ext uri="{BB962C8B-B14F-4D97-AF65-F5344CB8AC3E}">
        <p14:creationId xmlns:p14="http://schemas.microsoft.com/office/powerpoint/2010/main" val="24144438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Leverage information and communication technologies to enhance governance and improve connectivity.</a:t>
            </a:r>
          </a:p>
          <a:p>
            <a:r>
              <a:rPr lang="en-IN" dirty="0"/>
              <a:t>Devise mechanisms for exchange and interaction between knowledge systems in the global arena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00207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National </a:t>
            </a:r>
            <a:r>
              <a:rPr lang="en-IN" dirty="0"/>
              <a:t>Knowledge Commission consists of six Members, including the Chairman.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Members are assisted in their duties by a small Technical Support Staff headed by an Executive </a:t>
            </a:r>
            <a:r>
              <a:rPr lang="en-IN" dirty="0" smtClean="0"/>
              <a:t>Director </a:t>
            </a:r>
          </a:p>
          <a:p>
            <a:r>
              <a:rPr lang="en-IN" dirty="0" smtClean="0"/>
              <a:t>The </a:t>
            </a:r>
            <a:r>
              <a:rPr lang="en-IN" dirty="0"/>
              <a:t>Planning Commission is the nodal agency for the NKC for planning and budgeting purposes as well as for handling Parliament related responses.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20274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The </a:t>
            </a:r>
            <a:r>
              <a:rPr lang="en-IN" dirty="0"/>
              <a:t>methodology followed by the NKC is as follows: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IN" dirty="0"/>
          </a:p>
          <a:p>
            <a:pPr algn="just"/>
            <a:r>
              <a:rPr lang="en-IN" dirty="0"/>
              <a:t>Identification of key focus areas.</a:t>
            </a:r>
          </a:p>
          <a:p>
            <a:pPr algn="just"/>
            <a:r>
              <a:rPr lang="en-IN" dirty="0"/>
              <a:t>Identification of diverse stakeholders and understanding major issues in the area.</a:t>
            </a:r>
          </a:p>
          <a:p>
            <a:pPr algn="just"/>
            <a:r>
              <a:rPr lang="en-IN" dirty="0"/>
              <a:t>Constitution of Working Groups of experts and specialists; organization of workshops, extensive formal and informal consultations with concerned entities and stakeholders</a:t>
            </a:r>
          </a:p>
          <a:p>
            <a:pPr algn="just"/>
            <a:r>
              <a:rPr lang="en-IN" dirty="0"/>
              <a:t>Consultation with administrative Ministries and the Planning Commission</a:t>
            </a:r>
          </a:p>
        </p:txBody>
      </p:sp>
    </p:spTree>
    <p:extLst>
      <p:ext uri="{BB962C8B-B14F-4D97-AF65-F5344CB8AC3E}">
        <p14:creationId xmlns:p14="http://schemas.microsoft.com/office/powerpoint/2010/main" val="30585482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/>
              <a:t>Discussion in NKC to finalize recommendations in the form of letter to the PM from the Chairman, NKC</a:t>
            </a:r>
          </a:p>
          <a:p>
            <a:pPr algn="just"/>
            <a:r>
              <a:rPr lang="en-IN" dirty="0"/>
              <a:t>Letter to PM containing key recommendations, first steps, financial implications etc. The letter will be supported by the relevant explanatory documents.</a:t>
            </a:r>
          </a:p>
          <a:p>
            <a:pPr algn="just"/>
            <a:r>
              <a:rPr lang="en-IN" dirty="0"/>
              <a:t>Widespread dissemination of NKC recommendations to state governments, civil society and other stakeholders, also using the NKC website</a:t>
            </a:r>
          </a:p>
        </p:txBody>
      </p:sp>
    </p:spTree>
    <p:extLst>
      <p:ext uri="{BB962C8B-B14F-4D97-AF65-F5344CB8AC3E}">
        <p14:creationId xmlns:p14="http://schemas.microsoft.com/office/powerpoint/2010/main" val="316052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The main office is located at </a:t>
            </a:r>
            <a:r>
              <a:rPr lang="en-IN" b="1" dirty="0" smtClean="0"/>
              <a:t>Pune.</a:t>
            </a:r>
            <a:r>
              <a:rPr lang="en-IN" dirty="0" smtClean="0"/>
              <a:t> </a:t>
            </a:r>
          </a:p>
          <a:p>
            <a:r>
              <a:rPr lang="en-IN" b="1" dirty="0" smtClean="0"/>
              <a:t>The roles and functions are</a:t>
            </a:r>
          </a:p>
          <a:p>
            <a:r>
              <a:rPr lang="en-IN" dirty="0" smtClean="0"/>
              <a:t>planning, management, research, evaluation and training. </a:t>
            </a:r>
          </a:p>
          <a:p>
            <a:r>
              <a:rPr lang="en-IN" b="1" dirty="0" smtClean="0"/>
              <a:t>The main functions are</a:t>
            </a:r>
          </a:p>
          <a:p>
            <a:r>
              <a:rPr lang="en-IN" dirty="0" smtClean="0"/>
              <a:t>improvements in school education, continuing education, non-formal education and special education.</a:t>
            </a:r>
          </a:p>
          <a:p>
            <a:r>
              <a:rPr lang="en-IN" dirty="0" smtClean="0"/>
              <a:t> to impart service training to the inspectors of pre-primary to higher secondary education; </a:t>
            </a:r>
          </a:p>
          <a:p>
            <a:r>
              <a:rPr lang="en-IN" dirty="0" smtClean="0"/>
              <a:t>to impart in-service training to the teachers from pre-primary to higher secondary schools;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18524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Finalizing </a:t>
            </a:r>
            <a:r>
              <a:rPr lang="en-IN" dirty="0"/>
              <a:t>the recommendations based on stakeholder feedback and </a:t>
            </a:r>
            <a:r>
              <a:rPr lang="en-IN" dirty="0" smtClean="0"/>
              <a:t>coordinating/follow </a:t>
            </a:r>
            <a:r>
              <a:rPr lang="en-IN" dirty="0"/>
              <a:t>up the implementations of </a:t>
            </a:r>
            <a:r>
              <a:rPr lang="en-IN" dirty="0" smtClean="0"/>
              <a:t>proposals.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980637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n-IN" sz="5100" b="1" dirty="0" smtClean="0"/>
          </a:p>
          <a:p>
            <a:pPr algn="just"/>
            <a:r>
              <a:rPr lang="en-IN" sz="5100" b="1" dirty="0" smtClean="0"/>
              <a:t>Academic </a:t>
            </a:r>
            <a:r>
              <a:rPr lang="en-IN" sz="5100" b="1" dirty="0"/>
              <a:t>Staff College</a:t>
            </a:r>
            <a:r>
              <a:rPr lang="en-IN" dirty="0"/>
              <a:t/>
            </a:r>
            <a:br>
              <a:rPr lang="en-IN" dirty="0"/>
            </a:br>
            <a:endParaRPr lang="en-IN" dirty="0" smtClean="0"/>
          </a:p>
          <a:p>
            <a:pPr algn="just"/>
            <a:endParaRPr lang="en-IN" dirty="0"/>
          </a:p>
          <a:p>
            <a:pPr marL="0" indent="0" algn="just">
              <a:buNone/>
            </a:pPr>
            <a:r>
              <a:rPr lang="en-IN" dirty="0" smtClean="0"/>
              <a:t>The </a:t>
            </a:r>
            <a:r>
              <a:rPr lang="en-IN" dirty="0"/>
              <a:t>programme of action of the National Policy on Education (1986) categorically mentioned a comprehensive programme for </a:t>
            </a:r>
            <a:r>
              <a:rPr lang="en-IN" dirty="0">
                <a:solidFill>
                  <a:srgbClr val="FF0000"/>
                </a:solidFill>
              </a:rPr>
              <a:t>professional development of teachers through Academic Staff Colleges </a:t>
            </a:r>
            <a:r>
              <a:rPr lang="en-IN" dirty="0"/>
              <a:t>(ASCs). </a:t>
            </a:r>
          </a:p>
          <a:p>
            <a:pPr algn="just"/>
            <a:r>
              <a:rPr lang="en-IN" dirty="0"/>
              <a:t>I</a:t>
            </a:r>
            <a:r>
              <a:rPr lang="en-IN" dirty="0" smtClean="0"/>
              <a:t>n </a:t>
            </a:r>
            <a:r>
              <a:rPr lang="en-IN" dirty="0"/>
              <a:t>1987 the University Grants Commission (UGC) sanctioned the setting-up of 48 </a:t>
            </a:r>
            <a:r>
              <a:rPr lang="en-IN" dirty="0" smtClean="0"/>
              <a:t>ASCs; </a:t>
            </a:r>
            <a:r>
              <a:rPr lang="en-IN" dirty="0"/>
              <a:t>at present, the number of ASCs has risen to 51. </a:t>
            </a:r>
          </a:p>
          <a:p>
            <a:pPr algn="just"/>
            <a:r>
              <a:rPr lang="en-IN" dirty="0"/>
              <a:t>The main objective of the Academic Development Scheme is to enable academic staff to become effective facilitators of student </a:t>
            </a:r>
            <a:r>
              <a:rPr lang="en-IN" dirty="0" smtClean="0"/>
              <a:t>learning.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72952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dirty="0" smtClean="0"/>
              <a:t> </a:t>
            </a:r>
            <a:r>
              <a:rPr lang="en-IN" dirty="0"/>
              <a:t>O</a:t>
            </a:r>
            <a:r>
              <a:rPr lang="en-IN" dirty="0" smtClean="0"/>
              <a:t>rientation </a:t>
            </a:r>
            <a:r>
              <a:rPr lang="en-IN" dirty="0"/>
              <a:t>and refresher courses, the ASC organises seminars for Principals/Heads of the </a:t>
            </a:r>
            <a:r>
              <a:rPr lang="en-IN" dirty="0" smtClean="0"/>
              <a:t> institution, </a:t>
            </a:r>
            <a:r>
              <a:rPr lang="en-IN" dirty="0"/>
              <a:t>short-term programmes such as seminar, workshops, symposia, etc.</a:t>
            </a:r>
          </a:p>
          <a:p>
            <a:pPr marL="0" indent="0" algn="just">
              <a:buNone/>
            </a:pPr>
            <a:endParaRPr lang="en-IN" dirty="0"/>
          </a:p>
          <a:p>
            <a:pPr marL="0" indent="0" algn="just">
              <a:buNone/>
            </a:pPr>
            <a:r>
              <a:rPr lang="en-IN" dirty="0" smtClean="0"/>
              <a:t>National Policy on </a:t>
            </a:r>
            <a:r>
              <a:rPr lang="en-IN" dirty="0"/>
              <a:t>Education in its Programme of Action (1986) proposed</a:t>
            </a:r>
            <a:r>
              <a:rPr lang="en-IN" dirty="0" smtClean="0"/>
              <a:t>:-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4357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en-IN" dirty="0"/>
              <a:t>1. To organize specially designed orientation programme for all new </a:t>
            </a:r>
            <a:r>
              <a:rPr lang="en-IN" dirty="0" smtClean="0"/>
              <a:t>entrance lecturers</a:t>
            </a:r>
            <a:r>
              <a:rPr lang="en-IN" dirty="0"/>
              <a:t>.</a:t>
            </a:r>
          </a:p>
          <a:p>
            <a:r>
              <a:rPr lang="en-IN" dirty="0"/>
              <a:t>2. To organize refresher courses for all the teachers at least once in five year.</a:t>
            </a:r>
          </a:p>
          <a:p>
            <a:r>
              <a:rPr lang="en-IN" dirty="0"/>
              <a:t>3. To organize orientation programme for the </a:t>
            </a:r>
            <a:r>
              <a:rPr lang="en-IN" dirty="0" smtClean="0"/>
              <a:t> existing teachers</a:t>
            </a:r>
            <a:r>
              <a:rPr lang="en-IN" dirty="0"/>
              <a:t>.</a:t>
            </a:r>
          </a:p>
          <a:p>
            <a:r>
              <a:rPr lang="en-IN" dirty="0"/>
              <a:t>4. To encourage teachers to participate in workshop, seminars, conference </a:t>
            </a:r>
            <a:r>
              <a:rPr lang="en-IN" dirty="0" smtClean="0"/>
              <a:t>and symposia </a:t>
            </a:r>
            <a:r>
              <a:rPr lang="en-IN" dirty="0"/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24258424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43841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IN" sz="3200" dirty="0" err="1" smtClean="0"/>
              <a:t>Malhothra</a:t>
            </a:r>
            <a:r>
              <a:rPr lang="en-IN" sz="3200" dirty="0" smtClean="0"/>
              <a:t> </a:t>
            </a:r>
            <a:r>
              <a:rPr lang="en-IN" sz="3200" dirty="0"/>
              <a:t>committee (</a:t>
            </a:r>
            <a:r>
              <a:rPr lang="en-IN" sz="3200" dirty="0" smtClean="0"/>
              <a:t>1987  suggested </a:t>
            </a:r>
            <a:r>
              <a:rPr lang="en-IN" sz="3200" dirty="0"/>
              <a:t>for 3 to 4 weeks duration orientation programme for newly appointed teachers. </a:t>
            </a:r>
            <a:endParaRPr lang="en-IN" sz="32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IN" sz="3200" dirty="0" smtClean="0"/>
              <a:t>Rama </a:t>
            </a:r>
            <a:r>
              <a:rPr lang="en-IN" sz="3200" dirty="0" err="1" smtClean="0"/>
              <a:t>Murthi</a:t>
            </a:r>
            <a:r>
              <a:rPr lang="en-IN" sz="3200" dirty="0" smtClean="0"/>
              <a:t> </a:t>
            </a:r>
            <a:r>
              <a:rPr lang="en-IN" sz="3200" dirty="0"/>
              <a:t>Commission (1990) also recommended that there should be one year training after recruitment of the teachers for their professional development</a:t>
            </a:r>
            <a:r>
              <a:rPr lang="en-IN" sz="3200" dirty="0" smtClean="0"/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IN" sz="3200" dirty="0" smtClean="0"/>
              <a:t>commissions </a:t>
            </a:r>
            <a:r>
              <a:rPr lang="en-IN" sz="3200" dirty="0"/>
              <a:t>and committees always felt need of professional development and training of the teachers of higher education</a:t>
            </a:r>
            <a:r>
              <a:rPr lang="en-IN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077910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Objectives of orientation courses: for newly recruitment teachers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sz="4100" dirty="0"/>
              <a:t>General Awareness: To sensitize the participants to social, political </a:t>
            </a:r>
            <a:r>
              <a:rPr lang="en-IN" sz="4100" dirty="0" smtClean="0"/>
              <a:t>and economic </a:t>
            </a:r>
            <a:r>
              <a:rPr lang="en-IN" sz="4100" dirty="0"/>
              <a:t>aspects of our life with reference to teaching profession.</a:t>
            </a:r>
          </a:p>
          <a:p>
            <a:r>
              <a:rPr lang="en-IN" sz="4100" dirty="0" smtClean="0"/>
              <a:t> </a:t>
            </a:r>
            <a:r>
              <a:rPr lang="en-IN" sz="4100" dirty="0"/>
              <a:t>Skill Development:-To acquire and improve the skills of teaching at the </a:t>
            </a:r>
            <a:r>
              <a:rPr lang="en-IN" sz="4100" dirty="0" smtClean="0"/>
              <a:t>college and </a:t>
            </a:r>
            <a:r>
              <a:rPr lang="en-IN" sz="4100" dirty="0"/>
              <a:t>University level; </a:t>
            </a:r>
            <a:endParaRPr lang="en-IN" sz="4100" dirty="0" smtClean="0"/>
          </a:p>
          <a:p>
            <a:r>
              <a:rPr lang="en-IN" sz="4100" dirty="0" smtClean="0"/>
              <a:t>To </a:t>
            </a:r>
            <a:r>
              <a:rPr lang="en-IN" sz="4100" dirty="0"/>
              <a:t>understand the significance of education in general </a:t>
            </a:r>
            <a:r>
              <a:rPr lang="en-IN" sz="4100" dirty="0" smtClean="0"/>
              <a:t>and higher </a:t>
            </a:r>
            <a:r>
              <a:rPr lang="en-IN" sz="4100" dirty="0"/>
              <a:t>education in particular in the global and Indian contexts.</a:t>
            </a:r>
          </a:p>
          <a:p>
            <a:r>
              <a:rPr lang="en-IN" sz="4100" dirty="0" smtClean="0"/>
              <a:t>Professional </a:t>
            </a:r>
            <a:r>
              <a:rPr lang="en-IN" sz="4100" dirty="0"/>
              <a:t>Development: To make the teachers aware of the </a:t>
            </a:r>
            <a:r>
              <a:rPr lang="en-IN" sz="4100" dirty="0" smtClean="0"/>
              <a:t>latest development </a:t>
            </a:r>
            <a:r>
              <a:rPr lang="en-IN" sz="4100" dirty="0"/>
              <a:t>in his/her specific subject.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047406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Personality Development: To utilize opportunities for the development </a:t>
            </a:r>
            <a:r>
              <a:rPr lang="en-IN" dirty="0" smtClean="0"/>
              <a:t>of personality</a:t>
            </a:r>
            <a:r>
              <a:rPr lang="en-IN" dirty="0"/>
              <a:t>, initiative and creativity.</a:t>
            </a:r>
          </a:p>
          <a:p>
            <a:pPr algn="just"/>
            <a:r>
              <a:rPr lang="en-IN" dirty="0" smtClean="0"/>
              <a:t>To </a:t>
            </a:r>
            <a:r>
              <a:rPr lang="en-IN" dirty="0"/>
              <a:t>understand the organization and management of college/University and </a:t>
            </a:r>
            <a:r>
              <a:rPr lang="en-IN" dirty="0" smtClean="0"/>
              <a:t>to improve </a:t>
            </a:r>
            <a:r>
              <a:rPr lang="en-IN" dirty="0"/>
              <a:t>the role of teacher in the total </a:t>
            </a:r>
            <a:r>
              <a:rPr lang="en-IN" dirty="0" smtClean="0"/>
              <a:t>system</a:t>
            </a:r>
            <a:endParaRPr lang="en-IN" dirty="0"/>
          </a:p>
          <a:p>
            <a:pPr algn="just"/>
            <a:r>
              <a:rPr lang="en-IN" dirty="0" smtClean="0"/>
              <a:t>To </a:t>
            </a:r>
            <a:r>
              <a:rPr lang="en-IN" dirty="0"/>
              <a:t>understand the linkages between education and the socio economic </a:t>
            </a:r>
            <a:r>
              <a:rPr lang="en-IN" dirty="0" smtClean="0"/>
              <a:t>and cultural </a:t>
            </a:r>
            <a:r>
              <a:rPr lang="en-IN" dirty="0"/>
              <a:t>development with particular reference to Indian polity. </a:t>
            </a:r>
          </a:p>
        </p:txBody>
      </p:sp>
    </p:spTree>
    <p:extLst>
      <p:ext uri="{BB962C8B-B14F-4D97-AF65-F5344CB8AC3E}">
        <p14:creationId xmlns:p14="http://schemas.microsoft.com/office/powerpoint/2010/main" val="326777144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Objectives of the refresher courses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To </a:t>
            </a:r>
            <a:r>
              <a:rPr lang="en-IN" dirty="0"/>
              <a:t>provide opportunities for the teachers of same field to exchange </a:t>
            </a:r>
            <a:r>
              <a:rPr lang="en-IN" dirty="0" smtClean="0"/>
              <a:t>their experience </a:t>
            </a:r>
            <a:r>
              <a:rPr lang="en-IN" dirty="0"/>
              <a:t>with their peers.</a:t>
            </a:r>
          </a:p>
          <a:p>
            <a:r>
              <a:rPr lang="en-IN" dirty="0" smtClean="0"/>
              <a:t>To </a:t>
            </a:r>
            <a:r>
              <a:rPr lang="en-IN" dirty="0"/>
              <a:t>keep the participants fully aware about the latest developments taking </a:t>
            </a:r>
            <a:r>
              <a:rPr lang="en-IN" dirty="0" smtClean="0"/>
              <a:t>place in </a:t>
            </a:r>
            <a:r>
              <a:rPr lang="en-IN" dirty="0"/>
              <a:t>their subject.</a:t>
            </a:r>
          </a:p>
          <a:p>
            <a:r>
              <a:rPr lang="en-IN" dirty="0" smtClean="0"/>
              <a:t>To </a:t>
            </a:r>
            <a:r>
              <a:rPr lang="en-IN" dirty="0"/>
              <a:t>create the culture of mutual learning and self empowerment. </a:t>
            </a:r>
          </a:p>
        </p:txBody>
      </p:sp>
    </p:spTree>
    <p:extLst>
      <p:ext uri="{BB962C8B-B14F-4D97-AF65-F5344CB8AC3E}">
        <p14:creationId xmlns:p14="http://schemas.microsoft.com/office/powerpoint/2010/main" val="315520182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 introduce and enlightening the participants on new methods and </a:t>
            </a:r>
            <a:r>
              <a:rPr lang="en-IN" dirty="0" smtClean="0"/>
              <a:t>techniques of </a:t>
            </a:r>
            <a:r>
              <a:rPr lang="en-IN" dirty="0"/>
              <a:t>imparting </a:t>
            </a:r>
            <a:r>
              <a:rPr lang="en-IN"/>
              <a:t>knowledge </a:t>
            </a:r>
            <a:endParaRPr lang="en-IN" smtClean="0"/>
          </a:p>
          <a:p>
            <a:r>
              <a:rPr lang="en-IN" smtClean="0"/>
              <a:t>To </a:t>
            </a:r>
            <a:r>
              <a:rPr lang="en-IN" dirty="0"/>
              <a:t>provide opportunities to further widen the knowledge to pursue </a:t>
            </a:r>
            <a:r>
              <a:rPr lang="en-IN" dirty="0" smtClean="0"/>
              <a:t>research studies</a:t>
            </a:r>
            <a:r>
              <a:rPr lang="en-IN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3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 make available  extension services to the teacher education institutions and co-ordinate the same;</a:t>
            </a:r>
          </a:p>
          <a:p>
            <a:r>
              <a:rPr lang="en-IN" dirty="0" smtClean="0"/>
              <a:t> to prepare teaching aids for educational institutions and to motivate the teachers to undertake research in terms of the content methodology.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5459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The various departments are :</a:t>
            </a:r>
          </a:p>
          <a:p>
            <a:r>
              <a:rPr lang="en-IN" dirty="0"/>
              <a:t>T</a:t>
            </a:r>
            <a:r>
              <a:rPr lang="en-IN" dirty="0" smtClean="0"/>
              <a:t>he teacher education department, </a:t>
            </a:r>
          </a:p>
          <a:p>
            <a:r>
              <a:rPr lang="en-IN" dirty="0" smtClean="0"/>
              <a:t>extension services department,</a:t>
            </a:r>
          </a:p>
          <a:p>
            <a:r>
              <a:rPr lang="en-IN" dirty="0" smtClean="0"/>
              <a:t> research department, </a:t>
            </a:r>
          </a:p>
          <a:p>
            <a:r>
              <a:rPr lang="en-IN" dirty="0" smtClean="0"/>
              <a:t>evaluation department, </a:t>
            </a:r>
          </a:p>
          <a:p>
            <a:r>
              <a:rPr lang="en-IN" dirty="0" smtClean="0"/>
              <a:t>curriculum development department,</a:t>
            </a:r>
          </a:p>
          <a:p>
            <a:r>
              <a:rPr lang="en-IN" dirty="0" smtClean="0"/>
              <a:t> population education department and publicity department.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8876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State Board of Teacher Education (SBTE)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Kothari Commission </a:t>
            </a:r>
            <a:r>
              <a:rPr lang="en-IN" smtClean="0"/>
              <a:t>in 1966 </a:t>
            </a:r>
            <a:r>
              <a:rPr lang="en-IN" dirty="0" smtClean="0"/>
              <a:t>recommended for the establishment of SBTE. </a:t>
            </a:r>
          </a:p>
          <a:p>
            <a:r>
              <a:rPr lang="en-IN" dirty="0" smtClean="0"/>
              <a:t>The main function is :</a:t>
            </a:r>
          </a:p>
          <a:p>
            <a:r>
              <a:rPr lang="en-IN" dirty="0" smtClean="0"/>
              <a:t> </a:t>
            </a:r>
            <a:r>
              <a:rPr lang="en-IN" dirty="0"/>
              <a:t>D</a:t>
            </a:r>
            <a:r>
              <a:rPr lang="en-IN" dirty="0" smtClean="0"/>
              <a:t>evelop teacher education within the state to be administered by the state board. </a:t>
            </a:r>
          </a:p>
          <a:p>
            <a:r>
              <a:rPr lang="en-IN" dirty="0" smtClean="0"/>
              <a:t>State Boards were established in Madhya Pradesh in 1967 and Maharashtra, Jammu &amp; Kashmir and Tamil Nadu in 1973.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3126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3571</Words>
  <Application>Microsoft Office PowerPoint</Application>
  <PresentationFormat>On-screen Show (4:3)</PresentationFormat>
  <Paragraphs>265</Paragraphs>
  <Slides>68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TEACHER EDUCATION</vt:lpstr>
      <vt:lpstr>DEFNITION</vt:lpstr>
      <vt:lpstr>Agencies of Teacher Education </vt:lpstr>
      <vt:lpstr>State Institute of Education (SIE)</vt:lpstr>
      <vt:lpstr>State Council of Educational Research and Training (SCERT) </vt:lpstr>
      <vt:lpstr>PowerPoint Presentation</vt:lpstr>
      <vt:lpstr>PowerPoint Presentation</vt:lpstr>
      <vt:lpstr>PowerPoint Presentation</vt:lpstr>
      <vt:lpstr>State Board of Teacher Education (SBTE)</vt:lpstr>
      <vt:lpstr>PowerPoint Presentation</vt:lpstr>
      <vt:lpstr>PowerPoint Presentation</vt:lpstr>
      <vt:lpstr>University Departments of Education (UDE)</vt:lpstr>
      <vt:lpstr>PowerPoint Presentation</vt:lpstr>
      <vt:lpstr>PowerPoint Presentation</vt:lpstr>
      <vt:lpstr>National Institute of Educational Planning and Administration </vt:lpstr>
      <vt:lpstr>PowerPoint Presentation</vt:lpstr>
      <vt:lpstr>PowerPoint Presentation</vt:lpstr>
      <vt:lpstr>Functions  are :.  </vt:lpstr>
      <vt:lpstr>PowerPoint Presentation</vt:lpstr>
      <vt:lpstr>PowerPoint Presentation</vt:lpstr>
      <vt:lpstr>National Council of Teacher Education (NCTE)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University Grants Commission (UGC) :</vt:lpstr>
      <vt:lpstr>PowerPoint Presentation</vt:lpstr>
      <vt:lpstr>PowerPoint Presentation</vt:lpstr>
      <vt:lpstr>National Council of Educational Research and Training (NCERT) :</vt:lpstr>
      <vt:lpstr>PowerPoint Presentation</vt:lpstr>
      <vt:lpstr>Function of NCERT are as under/ Role of NCERT :</vt:lpstr>
      <vt:lpstr>PowerPoint Presentation</vt:lpstr>
      <vt:lpstr>CASE</vt:lpstr>
      <vt:lpstr>Centre for Advanced Studies (CASE) :</vt:lpstr>
      <vt:lpstr>The National Institute of Education (NIE), </vt:lpstr>
      <vt:lpstr>PowerPoint Presentation</vt:lpstr>
      <vt:lpstr>PowerPoint Presentation</vt:lpstr>
      <vt:lpstr>Departments of NIE </vt:lpstr>
      <vt:lpstr>Units of NIE </vt:lpstr>
      <vt:lpstr>Cells of NIE</vt:lpstr>
      <vt:lpstr>Regional Institutes of Education (RIE) :</vt:lpstr>
      <vt:lpstr>PowerPoint Presentation</vt:lpstr>
      <vt:lpstr>PowerPoint Presentation</vt:lpstr>
      <vt:lpstr> UNESCO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National Knowledge Commission</vt:lpstr>
      <vt:lpstr>PowerPoint Presentation</vt:lpstr>
      <vt:lpstr>ROLE AND FUNCTIONS </vt:lpstr>
      <vt:lpstr>PowerPoint Presentation</vt:lpstr>
      <vt:lpstr>Objectives </vt:lpstr>
      <vt:lpstr>PowerPoint Presentation</vt:lpstr>
      <vt:lpstr>Organization</vt:lpstr>
      <vt:lpstr> The methodology followed by the NKC is as follows: 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Objectives of orientation courses: for newly recruitment teachers </vt:lpstr>
      <vt:lpstr>PowerPoint Presentation</vt:lpstr>
      <vt:lpstr>Objectives of the refresher courses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Agencies of Teacher Education</dc:title>
  <dc:creator>user</dc:creator>
  <cp:lastModifiedBy>user</cp:lastModifiedBy>
  <cp:revision>163</cp:revision>
  <dcterms:created xsi:type="dcterms:W3CDTF">2021-02-20T03:48:38Z</dcterms:created>
  <dcterms:modified xsi:type="dcterms:W3CDTF">2021-03-18T09:06:14Z</dcterms:modified>
</cp:coreProperties>
</file>