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14" r:id="rId4"/>
    <p:sldId id="315" r:id="rId5"/>
    <p:sldId id="311" r:id="rId6"/>
    <p:sldId id="312"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4" r:id="rId52"/>
    <p:sldId id="305" r:id="rId53"/>
    <p:sldId id="306" r:id="rId54"/>
    <p:sldId id="302" r:id="rId55"/>
    <p:sldId id="303" r:id="rId56"/>
    <p:sldId id="307" r:id="rId57"/>
    <p:sldId id="308" r:id="rId58"/>
    <p:sldId id="309" r:id="rId59"/>
    <p:sldId id="310"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85" autoAdjust="0"/>
    <p:restoredTop sz="94660"/>
  </p:normalViewPr>
  <p:slideViewPr>
    <p:cSldViewPr>
      <p:cViewPr varScale="1">
        <p:scale>
          <a:sx n="69" d="100"/>
          <a:sy n="69" d="100"/>
        </p:scale>
        <p:origin x="-13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C9FA039-43FC-49D0-A4F2-8B5474469F03}" type="datetimeFigureOut">
              <a:rPr lang="en-IN" smtClean="0"/>
              <a:t>15-02-2022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0D624A-ED0A-45AF-8B9C-D7C02F58F9F2}" type="slidenum">
              <a:rPr lang="en-IN" smtClean="0"/>
              <a:t>‹#›</a:t>
            </a:fld>
            <a:endParaRPr lang="en-IN"/>
          </a:p>
        </p:txBody>
      </p:sp>
    </p:spTree>
    <p:extLst>
      <p:ext uri="{BB962C8B-B14F-4D97-AF65-F5344CB8AC3E}">
        <p14:creationId xmlns:p14="http://schemas.microsoft.com/office/powerpoint/2010/main" val="170067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9FA039-43FC-49D0-A4F2-8B5474469F03}" type="datetimeFigureOut">
              <a:rPr lang="en-IN" smtClean="0"/>
              <a:t>15-02-2022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0D624A-ED0A-45AF-8B9C-D7C02F58F9F2}" type="slidenum">
              <a:rPr lang="en-IN" smtClean="0"/>
              <a:t>‹#›</a:t>
            </a:fld>
            <a:endParaRPr lang="en-IN"/>
          </a:p>
        </p:txBody>
      </p:sp>
    </p:spTree>
    <p:extLst>
      <p:ext uri="{BB962C8B-B14F-4D97-AF65-F5344CB8AC3E}">
        <p14:creationId xmlns:p14="http://schemas.microsoft.com/office/powerpoint/2010/main" val="3415939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9FA039-43FC-49D0-A4F2-8B5474469F03}" type="datetimeFigureOut">
              <a:rPr lang="en-IN" smtClean="0"/>
              <a:t>15-02-2022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0D624A-ED0A-45AF-8B9C-D7C02F58F9F2}" type="slidenum">
              <a:rPr lang="en-IN" smtClean="0"/>
              <a:t>‹#›</a:t>
            </a:fld>
            <a:endParaRPr lang="en-IN"/>
          </a:p>
        </p:txBody>
      </p:sp>
    </p:spTree>
    <p:extLst>
      <p:ext uri="{BB962C8B-B14F-4D97-AF65-F5344CB8AC3E}">
        <p14:creationId xmlns:p14="http://schemas.microsoft.com/office/powerpoint/2010/main" val="3553157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9FA039-43FC-49D0-A4F2-8B5474469F03}" type="datetimeFigureOut">
              <a:rPr lang="en-IN" smtClean="0"/>
              <a:t>15-02-2022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0D624A-ED0A-45AF-8B9C-D7C02F58F9F2}" type="slidenum">
              <a:rPr lang="en-IN" smtClean="0"/>
              <a:t>‹#›</a:t>
            </a:fld>
            <a:endParaRPr lang="en-IN"/>
          </a:p>
        </p:txBody>
      </p:sp>
    </p:spTree>
    <p:extLst>
      <p:ext uri="{BB962C8B-B14F-4D97-AF65-F5344CB8AC3E}">
        <p14:creationId xmlns:p14="http://schemas.microsoft.com/office/powerpoint/2010/main" val="2493490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9FA039-43FC-49D0-A4F2-8B5474469F03}" type="datetimeFigureOut">
              <a:rPr lang="en-IN" smtClean="0"/>
              <a:t>15-02-2022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70D624A-ED0A-45AF-8B9C-D7C02F58F9F2}" type="slidenum">
              <a:rPr lang="en-IN" smtClean="0"/>
              <a:t>‹#›</a:t>
            </a:fld>
            <a:endParaRPr lang="en-IN"/>
          </a:p>
        </p:txBody>
      </p:sp>
    </p:spTree>
    <p:extLst>
      <p:ext uri="{BB962C8B-B14F-4D97-AF65-F5344CB8AC3E}">
        <p14:creationId xmlns:p14="http://schemas.microsoft.com/office/powerpoint/2010/main" val="2830401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C9FA039-43FC-49D0-A4F2-8B5474469F03}" type="datetimeFigureOut">
              <a:rPr lang="en-IN" smtClean="0"/>
              <a:t>15-02-2022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70D624A-ED0A-45AF-8B9C-D7C02F58F9F2}" type="slidenum">
              <a:rPr lang="en-IN" smtClean="0"/>
              <a:t>‹#›</a:t>
            </a:fld>
            <a:endParaRPr lang="en-IN"/>
          </a:p>
        </p:txBody>
      </p:sp>
    </p:spTree>
    <p:extLst>
      <p:ext uri="{BB962C8B-B14F-4D97-AF65-F5344CB8AC3E}">
        <p14:creationId xmlns:p14="http://schemas.microsoft.com/office/powerpoint/2010/main" val="1342615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C9FA039-43FC-49D0-A4F2-8B5474469F03}" type="datetimeFigureOut">
              <a:rPr lang="en-IN" smtClean="0"/>
              <a:t>15-02-2022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70D624A-ED0A-45AF-8B9C-D7C02F58F9F2}" type="slidenum">
              <a:rPr lang="en-IN" smtClean="0"/>
              <a:t>‹#›</a:t>
            </a:fld>
            <a:endParaRPr lang="en-IN"/>
          </a:p>
        </p:txBody>
      </p:sp>
    </p:spTree>
    <p:extLst>
      <p:ext uri="{BB962C8B-B14F-4D97-AF65-F5344CB8AC3E}">
        <p14:creationId xmlns:p14="http://schemas.microsoft.com/office/powerpoint/2010/main" val="3050481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C9FA039-43FC-49D0-A4F2-8B5474469F03}" type="datetimeFigureOut">
              <a:rPr lang="en-IN" smtClean="0"/>
              <a:t>15-02-2022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70D624A-ED0A-45AF-8B9C-D7C02F58F9F2}" type="slidenum">
              <a:rPr lang="en-IN" smtClean="0"/>
              <a:t>‹#›</a:t>
            </a:fld>
            <a:endParaRPr lang="en-IN"/>
          </a:p>
        </p:txBody>
      </p:sp>
    </p:spTree>
    <p:extLst>
      <p:ext uri="{BB962C8B-B14F-4D97-AF65-F5344CB8AC3E}">
        <p14:creationId xmlns:p14="http://schemas.microsoft.com/office/powerpoint/2010/main" val="2048946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FA039-43FC-49D0-A4F2-8B5474469F03}" type="datetimeFigureOut">
              <a:rPr lang="en-IN" smtClean="0"/>
              <a:t>15-02-2022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70D624A-ED0A-45AF-8B9C-D7C02F58F9F2}" type="slidenum">
              <a:rPr lang="en-IN" smtClean="0"/>
              <a:t>‹#›</a:t>
            </a:fld>
            <a:endParaRPr lang="en-IN"/>
          </a:p>
        </p:txBody>
      </p:sp>
    </p:spTree>
    <p:extLst>
      <p:ext uri="{BB962C8B-B14F-4D97-AF65-F5344CB8AC3E}">
        <p14:creationId xmlns:p14="http://schemas.microsoft.com/office/powerpoint/2010/main" val="203852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FA039-43FC-49D0-A4F2-8B5474469F03}" type="datetimeFigureOut">
              <a:rPr lang="en-IN" smtClean="0"/>
              <a:t>15-02-2022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70D624A-ED0A-45AF-8B9C-D7C02F58F9F2}" type="slidenum">
              <a:rPr lang="en-IN" smtClean="0"/>
              <a:t>‹#›</a:t>
            </a:fld>
            <a:endParaRPr lang="en-IN"/>
          </a:p>
        </p:txBody>
      </p:sp>
    </p:spTree>
    <p:extLst>
      <p:ext uri="{BB962C8B-B14F-4D97-AF65-F5344CB8AC3E}">
        <p14:creationId xmlns:p14="http://schemas.microsoft.com/office/powerpoint/2010/main" val="383762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FA039-43FC-49D0-A4F2-8B5474469F03}" type="datetimeFigureOut">
              <a:rPr lang="en-IN" smtClean="0"/>
              <a:t>15-02-2022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70D624A-ED0A-45AF-8B9C-D7C02F58F9F2}" type="slidenum">
              <a:rPr lang="en-IN" smtClean="0"/>
              <a:t>‹#›</a:t>
            </a:fld>
            <a:endParaRPr lang="en-IN"/>
          </a:p>
        </p:txBody>
      </p:sp>
    </p:spTree>
    <p:extLst>
      <p:ext uri="{BB962C8B-B14F-4D97-AF65-F5344CB8AC3E}">
        <p14:creationId xmlns:p14="http://schemas.microsoft.com/office/powerpoint/2010/main" val="2544089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9FA039-43FC-49D0-A4F2-8B5474469F03}" type="datetimeFigureOut">
              <a:rPr lang="en-IN" smtClean="0"/>
              <a:t>15-02-2022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0D624A-ED0A-45AF-8B9C-D7C02F58F9F2}" type="slidenum">
              <a:rPr lang="en-IN" smtClean="0"/>
              <a:t>‹#›</a:t>
            </a:fld>
            <a:endParaRPr lang="en-IN"/>
          </a:p>
        </p:txBody>
      </p:sp>
    </p:spTree>
    <p:extLst>
      <p:ext uri="{BB962C8B-B14F-4D97-AF65-F5344CB8AC3E}">
        <p14:creationId xmlns:p14="http://schemas.microsoft.com/office/powerpoint/2010/main" val="863682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1152127"/>
          </a:xfrm>
        </p:spPr>
        <p:txBody>
          <a:bodyPr>
            <a:normAutofit fontScale="90000"/>
          </a:bodyPr>
          <a:lstStyle/>
          <a:p>
            <a:r>
              <a:rPr lang="en-IN" dirty="0" smtClean="0"/>
              <a:t> UNIT 2 </a:t>
            </a:r>
            <a:r>
              <a:rPr lang="en-IN" dirty="0" err="1" smtClean="0"/>
              <a:t>TR.Education</a:t>
            </a:r>
            <a:r>
              <a:rPr lang="en-IN" dirty="0" smtClean="0"/>
              <a:t> at  pre -primary  and primary level</a:t>
            </a:r>
            <a:endParaRPr lang="en-IN" dirty="0"/>
          </a:p>
        </p:txBody>
      </p:sp>
      <p:sp>
        <p:nvSpPr>
          <p:cNvPr id="3" name="Subtitle 2"/>
          <p:cNvSpPr>
            <a:spLocks noGrp="1"/>
          </p:cNvSpPr>
          <p:nvPr>
            <p:ph type="subTitle" idx="1"/>
          </p:nvPr>
        </p:nvSpPr>
        <p:spPr>
          <a:xfrm>
            <a:off x="611560" y="2420888"/>
            <a:ext cx="7992888" cy="3600400"/>
          </a:xfrm>
        </p:spPr>
        <p:txBody>
          <a:bodyPr>
            <a:normAutofit/>
          </a:bodyPr>
          <a:lstStyle/>
          <a:p>
            <a:pPr algn="just"/>
            <a:r>
              <a:rPr lang="en-IN" dirty="0" smtClean="0">
                <a:solidFill>
                  <a:schemeClr val="tx1"/>
                </a:solidFill>
              </a:rPr>
              <a:t> </a:t>
            </a:r>
            <a:r>
              <a:rPr lang="en-IN" dirty="0">
                <a:solidFill>
                  <a:schemeClr val="tx1"/>
                </a:solidFill>
              </a:rPr>
              <a:t>The National Council for Teacher Education has </a:t>
            </a:r>
            <a:r>
              <a:rPr lang="en-IN" dirty="0" smtClean="0">
                <a:solidFill>
                  <a:schemeClr val="tx1"/>
                </a:solidFill>
              </a:rPr>
              <a:t>defined teacher </a:t>
            </a:r>
            <a:r>
              <a:rPr lang="en-IN" dirty="0">
                <a:solidFill>
                  <a:schemeClr val="tx1"/>
                </a:solidFill>
              </a:rPr>
              <a:t>education as </a:t>
            </a:r>
            <a:r>
              <a:rPr lang="en-IN" dirty="0" smtClean="0">
                <a:solidFill>
                  <a:schemeClr val="tx1"/>
                </a:solidFill>
              </a:rPr>
              <a:t>–</a:t>
            </a:r>
          </a:p>
          <a:p>
            <a:pPr algn="just"/>
            <a:r>
              <a:rPr lang="en-IN" dirty="0">
                <a:solidFill>
                  <a:schemeClr val="tx1"/>
                </a:solidFill>
              </a:rPr>
              <a:t> </a:t>
            </a:r>
            <a:r>
              <a:rPr lang="en-IN" dirty="0" smtClean="0">
                <a:solidFill>
                  <a:schemeClr val="tx1"/>
                </a:solidFill>
              </a:rPr>
              <a:t> </a:t>
            </a:r>
            <a:r>
              <a:rPr lang="en-IN" dirty="0">
                <a:solidFill>
                  <a:srgbClr val="00B050"/>
                </a:solidFill>
              </a:rPr>
              <a:t>A programme of education, research and</a:t>
            </a:r>
          </a:p>
          <a:p>
            <a:pPr algn="just"/>
            <a:r>
              <a:rPr lang="en-IN" dirty="0">
                <a:solidFill>
                  <a:srgbClr val="00B050"/>
                </a:solidFill>
              </a:rPr>
              <a:t>training of persons to teach from pre-primary to higher </a:t>
            </a:r>
            <a:r>
              <a:rPr lang="en-IN" dirty="0" smtClean="0">
                <a:solidFill>
                  <a:srgbClr val="00B050"/>
                </a:solidFill>
              </a:rPr>
              <a:t>education level</a:t>
            </a:r>
            <a:r>
              <a:rPr lang="en-IN" dirty="0">
                <a:solidFill>
                  <a:srgbClr val="00B050"/>
                </a:solidFill>
              </a:rPr>
              <a:t>. </a:t>
            </a:r>
          </a:p>
        </p:txBody>
      </p:sp>
    </p:spTree>
    <p:extLst>
      <p:ext uri="{BB962C8B-B14F-4D97-AF65-F5344CB8AC3E}">
        <p14:creationId xmlns:p14="http://schemas.microsoft.com/office/powerpoint/2010/main" val="2774459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IN" dirty="0" smtClean="0"/>
              <a:t>To empower them to organize educational games and supplementary activities for children. </a:t>
            </a:r>
          </a:p>
          <a:p>
            <a:pPr algn="just"/>
            <a:r>
              <a:rPr lang="en-IN" dirty="0" smtClean="0"/>
              <a:t>  To arrange field trips for nature study and train their power of observation and appreciation. </a:t>
            </a:r>
          </a:p>
          <a:p>
            <a:pPr algn="just"/>
            <a:r>
              <a:rPr lang="en-IN" dirty="0" smtClean="0"/>
              <a:t> To enable them to prepare, select and use different kinds of materials at low cost with a focus on sensory and motor development of children. </a:t>
            </a:r>
            <a:endParaRPr lang="en-IN" dirty="0"/>
          </a:p>
        </p:txBody>
      </p:sp>
    </p:spTree>
    <p:extLst>
      <p:ext uri="{BB962C8B-B14F-4D97-AF65-F5344CB8AC3E}">
        <p14:creationId xmlns:p14="http://schemas.microsoft.com/office/powerpoint/2010/main" val="53034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To empower them to develop self-concept, self-esteem and the art of self-expression and sense of discrimination and appreciation among the children. </a:t>
            </a:r>
          </a:p>
          <a:p>
            <a:pPr algn="just"/>
            <a:r>
              <a:rPr lang="en-IN" dirty="0" smtClean="0"/>
              <a:t> To enable them to develop environmental awareness among children. </a:t>
            </a:r>
          </a:p>
          <a:p>
            <a:pPr algn="just"/>
            <a:r>
              <a:rPr lang="en-IN" dirty="0" smtClean="0"/>
              <a:t> To empower them to inculcate the art of living good life.  </a:t>
            </a:r>
          </a:p>
          <a:p>
            <a:endParaRPr lang="en-IN" dirty="0"/>
          </a:p>
        </p:txBody>
      </p:sp>
    </p:spTree>
    <p:extLst>
      <p:ext uri="{BB962C8B-B14F-4D97-AF65-F5344CB8AC3E}">
        <p14:creationId xmlns:p14="http://schemas.microsoft.com/office/powerpoint/2010/main" val="2342172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Teacher Education for primary level : </a:t>
            </a:r>
            <a:endParaRPr lang="en-IN" dirty="0"/>
          </a:p>
        </p:txBody>
      </p:sp>
      <p:sp>
        <p:nvSpPr>
          <p:cNvPr id="3" name="Content Placeholder 2"/>
          <p:cNvSpPr>
            <a:spLocks noGrp="1"/>
          </p:cNvSpPr>
          <p:nvPr>
            <p:ph idx="1"/>
          </p:nvPr>
        </p:nvSpPr>
        <p:spPr/>
        <p:txBody>
          <a:bodyPr/>
          <a:lstStyle/>
          <a:p>
            <a:pPr algn="just"/>
            <a:r>
              <a:rPr lang="en-IN" dirty="0"/>
              <a:t>T</a:t>
            </a:r>
            <a:r>
              <a:rPr lang="en-IN" dirty="0" smtClean="0"/>
              <a:t>he </a:t>
            </a:r>
            <a:r>
              <a:rPr lang="en-IN" dirty="0" smtClean="0">
                <a:solidFill>
                  <a:srgbClr val="00B050"/>
                </a:solidFill>
              </a:rPr>
              <a:t>nursery of citizenship</a:t>
            </a:r>
            <a:r>
              <a:rPr lang="en-IN" dirty="0" smtClean="0"/>
              <a:t>, value inculcation, development of appropriate behaviour and life skills. </a:t>
            </a:r>
          </a:p>
          <a:p>
            <a:pPr algn="just"/>
            <a:r>
              <a:rPr lang="en-IN" dirty="0"/>
              <a:t>A</a:t>
            </a:r>
            <a:r>
              <a:rPr lang="en-IN" dirty="0" smtClean="0"/>
              <a:t>dmits </a:t>
            </a:r>
            <a:r>
              <a:rPr lang="en-IN" dirty="0" smtClean="0"/>
              <a:t>mainly the children coming after completing                  pre-school education, children from educated families, the first generation learners and from the neglected and oppressed sections of the society. </a:t>
            </a:r>
            <a:endParaRPr lang="en-IN" dirty="0"/>
          </a:p>
        </p:txBody>
      </p:sp>
    </p:spTree>
    <p:extLst>
      <p:ext uri="{BB962C8B-B14F-4D97-AF65-F5344CB8AC3E}">
        <p14:creationId xmlns:p14="http://schemas.microsoft.com/office/powerpoint/2010/main" val="3576007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Objectives of Teacher Education at the Primary level : </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To make the teachers aware of the nature, purpose, problems and issues of elementary education.  </a:t>
            </a:r>
          </a:p>
          <a:p>
            <a:pPr algn="just"/>
            <a:r>
              <a:rPr lang="en-IN" dirty="0" smtClean="0"/>
              <a:t>To enable them to understand the nature and maturity of children for imparting education and to ensure their many sided development.   </a:t>
            </a:r>
          </a:p>
          <a:p>
            <a:pPr algn="just"/>
            <a:r>
              <a:rPr lang="en-IN" dirty="0" smtClean="0"/>
              <a:t>To enable them to manage and mobilize community resources for the school and teaching</a:t>
            </a:r>
            <a:endParaRPr lang="en-IN" dirty="0"/>
          </a:p>
        </p:txBody>
      </p:sp>
    </p:spTree>
    <p:extLst>
      <p:ext uri="{BB962C8B-B14F-4D97-AF65-F5344CB8AC3E}">
        <p14:creationId xmlns:p14="http://schemas.microsoft.com/office/powerpoint/2010/main" val="1436171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IN" dirty="0" smtClean="0"/>
              <a:t>To empower pupil teachers to impart and organize instruction of unified and integrated subjects, their nature and purpose in the new educational and social context. </a:t>
            </a:r>
          </a:p>
          <a:p>
            <a:pPr algn="just"/>
            <a:r>
              <a:rPr lang="en-IN" dirty="0"/>
              <a:t> </a:t>
            </a:r>
            <a:r>
              <a:rPr lang="en-IN" dirty="0" smtClean="0"/>
              <a:t>  To develop holistic approach for understanding and solving the problems of life.  </a:t>
            </a:r>
          </a:p>
          <a:p>
            <a:pPr algn="just"/>
            <a:r>
              <a:rPr lang="en-IN" dirty="0" smtClean="0"/>
              <a:t>To create environmental awareness with the intent of promoting its protection / </a:t>
            </a:r>
            <a:r>
              <a:rPr lang="en-IN" dirty="0" smtClean="0"/>
              <a:t>preservation.</a:t>
            </a:r>
            <a:endParaRPr lang="en-IN" dirty="0"/>
          </a:p>
        </p:txBody>
      </p:sp>
    </p:spTree>
    <p:extLst>
      <p:ext uri="{BB962C8B-B14F-4D97-AF65-F5344CB8AC3E}">
        <p14:creationId xmlns:p14="http://schemas.microsoft.com/office/powerpoint/2010/main" val="520346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IN" dirty="0" smtClean="0"/>
              <a:t>To empower them to evolve need based ,community specific and child centred pedagogy including indigenous learning systems.</a:t>
            </a:r>
          </a:p>
          <a:p>
            <a:pPr algn="just"/>
            <a:r>
              <a:rPr lang="en-IN" dirty="0" smtClean="0"/>
              <a:t>  To promote among them the desire, taste and capacity for lifelong learning and make them aware of latest developments in their areas and the needed transactional skills. </a:t>
            </a:r>
          </a:p>
          <a:p>
            <a:pPr algn="just"/>
            <a:r>
              <a:rPr lang="en-IN" dirty="0" smtClean="0"/>
              <a:t> To make them understand/appreciate the advantages of ICT and empower them to use the same in the class.  </a:t>
            </a:r>
            <a:endParaRPr lang="en-IN" dirty="0"/>
          </a:p>
        </p:txBody>
      </p:sp>
    </p:spTree>
    <p:extLst>
      <p:ext uri="{BB962C8B-B14F-4D97-AF65-F5344CB8AC3E}">
        <p14:creationId xmlns:p14="http://schemas.microsoft.com/office/powerpoint/2010/main" val="1563273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IN" dirty="0" smtClean="0"/>
              <a:t> To give an elementary knowledge of inclusive, physical, yogic, health and citizenship education in the common school system. </a:t>
            </a:r>
          </a:p>
          <a:p>
            <a:pPr algn="just"/>
            <a:r>
              <a:rPr lang="en-IN" dirty="0" smtClean="0"/>
              <a:t> To prepare them to use the latest constructivist pedagogy and evaluation techniques </a:t>
            </a:r>
          </a:p>
          <a:p>
            <a:pPr algn="just"/>
            <a:r>
              <a:rPr lang="en-IN" dirty="0" smtClean="0"/>
              <a:t>To enable them to impart value education, life skills education, work education and feel their responsibility towards the education of neglected sections of society including those affected by diseases and deprivation of various forms. </a:t>
            </a:r>
            <a:endParaRPr lang="en-IN" dirty="0"/>
          </a:p>
        </p:txBody>
      </p:sp>
    </p:spTree>
    <p:extLst>
      <p:ext uri="{BB962C8B-B14F-4D97-AF65-F5344CB8AC3E}">
        <p14:creationId xmlns:p14="http://schemas.microsoft.com/office/powerpoint/2010/main" val="3453304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smtClean="0">
                <a:solidFill>
                  <a:srgbClr val="FF0000"/>
                </a:solidFill>
              </a:rPr>
              <a:t>STRUCTURE OF TEACHER EDUCATION AT PRE-PRIMARY AND PRIMARY LEVEL AS RECOMMENDED BY NCTE </a:t>
            </a:r>
            <a:endParaRPr lang="en-IN" sz="2000"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IN" b="1" dirty="0" smtClean="0"/>
              <a:t>Norms and Standards for Pre-School Teacher Education Programme</a:t>
            </a:r>
            <a:r>
              <a:rPr lang="en-IN" dirty="0" smtClean="0"/>
              <a:t>:  </a:t>
            </a:r>
          </a:p>
          <a:p>
            <a:r>
              <a:rPr lang="en-IN" dirty="0" smtClean="0"/>
              <a:t>1. Preamble </a:t>
            </a:r>
          </a:p>
          <a:p>
            <a:pPr algn="just"/>
            <a:r>
              <a:rPr lang="en-IN" dirty="0" smtClean="0"/>
              <a:t>This programme is meant for the preparation of Pre-school teachers for teaching children in the age group of 4-6 years. </a:t>
            </a:r>
            <a:endParaRPr lang="en-IN" dirty="0" smtClean="0"/>
          </a:p>
          <a:p>
            <a:pPr algn="just"/>
            <a:r>
              <a:rPr lang="en-IN" dirty="0" smtClean="0"/>
              <a:t>Not </a:t>
            </a:r>
            <a:r>
              <a:rPr lang="en-IN" dirty="0" smtClean="0"/>
              <a:t>integrated with the primary school education and it is being run generally as private </a:t>
            </a:r>
            <a:r>
              <a:rPr lang="en-IN" dirty="0" smtClean="0"/>
              <a:t>/</a:t>
            </a:r>
            <a:r>
              <a:rPr lang="en-IN" dirty="0" err="1" smtClean="0"/>
              <a:t>govt</a:t>
            </a:r>
            <a:r>
              <a:rPr lang="en-IN" dirty="0" smtClean="0"/>
              <a:t> initiative</a:t>
            </a:r>
            <a:r>
              <a:rPr lang="en-IN" dirty="0" smtClean="0"/>
              <a:t>.</a:t>
            </a:r>
            <a:endParaRPr lang="en-IN" dirty="0"/>
          </a:p>
        </p:txBody>
      </p:sp>
    </p:spTree>
    <p:extLst>
      <p:ext uri="{BB962C8B-B14F-4D97-AF65-F5344CB8AC3E}">
        <p14:creationId xmlns:p14="http://schemas.microsoft.com/office/powerpoint/2010/main" val="1986564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Duration and Intake </a:t>
            </a:r>
            <a:endParaRPr lang="en-IN" dirty="0"/>
          </a:p>
        </p:txBody>
      </p:sp>
      <p:sp>
        <p:nvSpPr>
          <p:cNvPr id="3" name="Content Placeholder 2"/>
          <p:cNvSpPr>
            <a:spLocks noGrp="1"/>
          </p:cNvSpPr>
          <p:nvPr>
            <p:ph idx="1"/>
          </p:nvPr>
        </p:nvSpPr>
        <p:spPr/>
        <p:txBody>
          <a:bodyPr/>
          <a:lstStyle/>
          <a:p>
            <a:pPr algn="just"/>
            <a:endParaRPr lang="en-IN" dirty="0" smtClean="0"/>
          </a:p>
          <a:p>
            <a:pPr algn="just"/>
            <a:r>
              <a:rPr lang="en-IN" dirty="0" smtClean="0"/>
              <a:t> (a) The programme shall be of a duration of one </a:t>
            </a:r>
            <a:r>
              <a:rPr lang="en-IN" dirty="0" smtClean="0"/>
              <a:t>/two academic </a:t>
            </a:r>
            <a:r>
              <a:rPr lang="en-IN" dirty="0" smtClean="0"/>
              <a:t>year. </a:t>
            </a:r>
          </a:p>
          <a:p>
            <a:pPr algn="just"/>
            <a:r>
              <a:rPr lang="en-IN" dirty="0" smtClean="0"/>
              <a:t> (b) There shall be a unit of 50 students to ensure optimum utilization of physical and instructional infrastructure and expertise of the teaching staff. </a:t>
            </a:r>
            <a:endParaRPr lang="en-IN" dirty="0"/>
          </a:p>
        </p:txBody>
      </p:sp>
    </p:spTree>
    <p:extLst>
      <p:ext uri="{BB962C8B-B14F-4D97-AF65-F5344CB8AC3E}">
        <p14:creationId xmlns:p14="http://schemas.microsoft.com/office/powerpoint/2010/main" val="51688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3. Eligibility </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(a) Secondary </a:t>
            </a:r>
            <a:r>
              <a:rPr lang="en-IN" dirty="0" smtClean="0"/>
              <a:t>Examination/higher secondary  examination </a:t>
            </a:r>
            <a:r>
              <a:rPr lang="en-IN" dirty="0" smtClean="0"/>
              <a:t>(Class X) or its equivalent. </a:t>
            </a:r>
          </a:p>
          <a:p>
            <a:pPr algn="just"/>
            <a:r>
              <a:rPr lang="en-IN" dirty="0" smtClean="0"/>
              <a:t> (b) Admission shall be made either on the basis of marks obtained by the qualifying examination or in the entrance examination conducted by the state government as per the policy of the state government.  </a:t>
            </a:r>
          </a:p>
          <a:p>
            <a:pPr algn="just"/>
            <a:r>
              <a:rPr lang="en-IN" dirty="0" smtClean="0"/>
              <a:t>(c) There shall be reservation of seats for SC / ST / OBC / Handicapped / Women etc., as per the policy of the concerned state government. </a:t>
            </a:r>
            <a:endParaRPr lang="en-IN" dirty="0"/>
          </a:p>
        </p:txBody>
      </p:sp>
    </p:spTree>
    <p:extLst>
      <p:ext uri="{BB962C8B-B14F-4D97-AF65-F5344CB8AC3E}">
        <p14:creationId xmlns:p14="http://schemas.microsoft.com/office/powerpoint/2010/main" val="2881271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a:t>A</a:t>
            </a:r>
            <a:r>
              <a:rPr lang="en-IN" dirty="0" smtClean="0"/>
              <a:t> </a:t>
            </a:r>
            <a:r>
              <a:rPr lang="en-IN" dirty="0"/>
              <a:t>programme </a:t>
            </a:r>
            <a:r>
              <a:rPr lang="en-IN" dirty="0" smtClean="0"/>
              <a:t>related </a:t>
            </a:r>
            <a:r>
              <a:rPr lang="en-IN" dirty="0"/>
              <a:t>to </a:t>
            </a:r>
            <a:r>
              <a:rPr lang="en-IN" dirty="0" smtClean="0"/>
              <a:t>the development </a:t>
            </a:r>
            <a:r>
              <a:rPr lang="en-IN" dirty="0"/>
              <a:t>of teacher proficiency and competence </a:t>
            </a:r>
            <a:r>
              <a:rPr lang="en-IN" dirty="0" smtClean="0"/>
              <a:t> to enable </a:t>
            </a:r>
            <a:r>
              <a:rPr lang="en-IN" dirty="0"/>
              <a:t>and empower the teacher to meet the requirements of </a:t>
            </a:r>
            <a:r>
              <a:rPr lang="en-IN" dirty="0" smtClean="0"/>
              <a:t>the profession </a:t>
            </a:r>
            <a:r>
              <a:rPr lang="en-IN" dirty="0"/>
              <a:t>and face the </a:t>
            </a:r>
            <a:r>
              <a:rPr lang="en-IN" dirty="0" smtClean="0"/>
              <a:t>challenges.</a:t>
            </a:r>
          </a:p>
          <a:p>
            <a:pPr algn="just"/>
            <a:r>
              <a:rPr lang="en-IN" dirty="0"/>
              <a:t>In 1906-1956, the program of teacher preparation was </a:t>
            </a:r>
            <a:r>
              <a:rPr lang="en-IN" dirty="0" smtClean="0"/>
              <a:t>called teacher </a:t>
            </a:r>
            <a:r>
              <a:rPr lang="en-IN" dirty="0"/>
              <a:t>training. It prepared teachers as mechanics or technicians</a:t>
            </a:r>
          </a:p>
        </p:txBody>
      </p:sp>
    </p:spTree>
    <p:extLst>
      <p:ext uri="{BB962C8B-B14F-4D97-AF65-F5344CB8AC3E}">
        <p14:creationId xmlns:p14="http://schemas.microsoft.com/office/powerpoint/2010/main" val="3403325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4. Curriculum Transaction and Requirement of Teaching Staff </a:t>
            </a:r>
            <a:endParaRPr lang="en-IN" dirty="0"/>
          </a:p>
        </p:txBody>
      </p:sp>
      <p:sp>
        <p:nvSpPr>
          <p:cNvPr id="3" name="Content Placeholder 2"/>
          <p:cNvSpPr>
            <a:spLocks noGrp="1"/>
          </p:cNvSpPr>
          <p:nvPr>
            <p:ph idx="1"/>
          </p:nvPr>
        </p:nvSpPr>
        <p:spPr/>
        <p:txBody>
          <a:bodyPr>
            <a:normAutofit fontScale="92500"/>
          </a:bodyPr>
          <a:lstStyle/>
          <a:p>
            <a:pPr algn="just"/>
            <a:r>
              <a:rPr lang="en-IN" dirty="0" smtClean="0"/>
              <a:t>(a) There shall be at least </a:t>
            </a:r>
            <a:r>
              <a:rPr lang="en-IN" dirty="0" smtClean="0"/>
              <a:t>210 teaching </a:t>
            </a:r>
            <a:r>
              <a:rPr lang="en-IN" dirty="0" smtClean="0"/>
              <a:t>days exclusive of period of admission, examination etc.  </a:t>
            </a:r>
          </a:p>
          <a:p>
            <a:pPr algn="just"/>
            <a:r>
              <a:rPr lang="en-IN" dirty="0" smtClean="0"/>
              <a:t>Every student teacher shall be required to undergo internship in school experiences at least for 30 days in nearby pre-schools. </a:t>
            </a:r>
          </a:p>
          <a:p>
            <a:pPr algn="just"/>
            <a:r>
              <a:rPr lang="en-IN" dirty="0" smtClean="0"/>
              <a:t> To ensure optimal interaction of teacher-trainees with the kids, the programme may also be conducted by an institution having nursery school teaching. </a:t>
            </a:r>
            <a:endParaRPr lang="en-IN" dirty="0"/>
          </a:p>
        </p:txBody>
      </p:sp>
    </p:spTree>
    <p:extLst>
      <p:ext uri="{BB962C8B-B14F-4D97-AF65-F5344CB8AC3E}">
        <p14:creationId xmlns:p14="http://schemas.microsoft.com/office/powerpoint/2010/main" val="251006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(b) Curricular transaction should emphasise approaches and methods, like, role playing, games, quiz, material preparation, project work, </a:t>
            </a:r>
            <a:r>
              <a:rPr lang="en-IN" dirty="0" err="1" smtClean="0"/>
              <a:t>bal</a:t>
            </a:r>
            <a:r>
              <a:rPr lang="en-IN" dirty="0" smtClean="0"/>
              <a:t> </a:t>
            </a:r>
            <a:r>
              <a:rPr lang="en-IN" dirty="0" err="1" smtClean="0"/>
              <a:t>mela</a:t>
            </a:r>
            <a:r>
              <a:rPr lang="en-IN" dirty="0" smtClean="0"/>
              <a:t> etc., by which prospective teachers can be trained to create joyful environment so that children of the age group of </a:t>
            </a:r>
            <a:r>
              <a:rPr lang="en-IN" dirty="0" smtClean="0"/>
              <a:t>3- </a:t>
            </a:r>
            <a:r>
              <a:rPr lang="en-IN" dirty="0" smtClean="0"/>
              <a:t>6 </a:t>
            </a:r>
            <a:r>
              <a:rPr lang="en-IN" dirty="0" smtClean="0"/>
              <a:t>years may have attraction towards school education. </a:t>
            </a:r>
            <a:endParaRPr lang="en-IN" dirty="0"/>
          </a:p>
        </p:txBody>
      </p:sp>
    </p:spTree>
    <p:extLst>
      <p:ext uri="{BB962C8B-B14F-4D97-AF65-F5344CB8AC3E}">
        <p14:creationId xmlns:p14="http://schemas.microsoft.com/office/powerpoint/2010/main" val="4180669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smtClean="0"/>
              <a:t> For a unit of 50 students, the faculty shall comprise of the Principal / Head, two full time teachers and two part time teachers. </a:t>
            </a:r>
          </a:p>
          <a:p>
            <a:pPr algn="just"/>
            <a:r>
              <a:rPr lang="en-IN" dirty="0" smtClean="0"/>
              <a:t> For intake of students in excess of the prescribed unit, the number of teachers shall be increased proportionately. </a:t>
            </a:r>
          </a:p>
          <a:p>
            <a:pPr algn="just"/>
            <a:r>
              <a:rPr lang="en-IN" dirty="0" smtClean="0"/>
              <a:t> (d) For co-curricular activities like physical education, art, work experience, music, etc. part time instructors may be appointed. </a:t>
            </a:r>
            <a:endParaRPr lang="en-IN" dirty="0"/>
          </a:p>
        </p:txBody>
      </p:sp>
    </p:spTree>
    <p:extLst>
      <p:ext uri="{BB962C8B-B14F-4D97-AF65-F5344CB8AC3E}">
        <p14:creationId xmlns:p14="http://schemas.microsoft.com/office/powerpoint/2010/main" val="32319692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Qualifications of Teaching Staff </a:t>
            </a:r>
            <a:endParaRPr lang="en-IN" dirty="0"/>
          </a:p>
        </p:txBody>
      </p:sp>
      <p:sp>
        <p:nvSpPr>
          <p:cNvPr id="3" name="Content Placeholder 2"/>
          <p:cNvSpPr>
            <a:spLocks noGrp="1"/>
          </p:cNvSpPr>
          <p:nvPr>
            <p:ph idx="1"/>
          </p:nvPr>
        </p:nvSpPr>
        <p:spPr/>
        <p:txBody>
          <a:bodyPr/>
          <a:lstStyle/>
          <a:p>
            <a:pPr algn="just"/>
            <a:endParaRPr lang="en-IN" dirty="0" smtClean="0"/>
          </a:p>
          <a:p>
            <a:pPr algn="just"/>
            <a:r>
              <a:rPr lang="en-IN" dirty="0" smtClean="0"/>
              <a:t>Teacher Education Institution. </a:t>
            </a:r>
            <a:r>
              <a:rPr lang="en-IN" dirty="0"/>
              <a:t>(a) Principal / Head    1. Academic and Professional qualifications will be as prescribed for the post of teacher.  </a:t>
            </a:r>
          </a:p>
          <a:p>
            <a:pPr algn="just"/>
            <a:r>
              <a:rPr lang="en-IN" dirty="0"/>
              <a:t> 2. At least five years experience of teaching in Elementary Teacher Education / Pre-school </a:t>
            </a:r>
            <a:r>
              <a:rPr lang="en-IN" dirty="0" smtClean="0"/>
              <a:t>.</a:t>
            </a:r>
            <a:endParaRPr lang="en-IN" dirty="0"/>
          </a:p>
        </p:txBody>
      </p:sp>
    </p:spTree>
    <p:extLst>
      <p:ext uri="{BB962C8B-B14F-4D97-AF65-F5344CB8AC3E}">
        <p14:creationId xmlns:p14="http://schemas.microsoft.com/office/powerpoint/2010/main" val="1071486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Teachers</a:t>
            </a:r>
            <a:endParaRPr lang="en-IN" dirty="0"/>
          </a:p>
        </p:txBody>
      </p:sp>
      <p:sp>
        <p:nvSpPr>
          <p:cNvPr id="3" name="Content Placeholder 2"/>
          <p:cNvSpPr>
            <a:spLocks noGrp="1"/>
          </p:cNvSpPr>
          <p:nvPr>
            <p:ph idx="1"/>
          </p:nvPr>
        </p:nvSpPr>
        <p:spPr/>
        <p:txBody>
          <a:bodyPr>
            <a:normAutofit fontScale="92500"/>
          </a:bodyPr>
          <a:lstStyle/>
          <a:p>
            <a:r>
              <a:rPr lang="en-IN" dirty="0" smtClean="0"/>
              <a:t>Candidate should have a good academic record with the following academic qualification.   </a:t>
            </a:r>
          </a:p>
          <a:p>
            <a:r>
              <a:rPr lang="en-IN" dirty="0" smtClean="0"/>
              <a:t>Good academic record with graduation with B. Ed. / B. El. Ed. / B. Ed. (nursery) OR   Graduation with diploma in Pre-school and Lower Primary Education / Diploma in Elementary Education  </a:t>
            </a:r>
          </a:p>
          <a:p>
            <a:r>
              <a:rPr lang="en-IN" dirty="0" smtClean="0"/>
              <a:t>  Qualification of teachers of physical education art, work experience, etc. shall be as prescribed by the concerned state government. </a:t>
            </a:r>
            <a:endParaRPr lang="en-IN" dirty="0"/>
          </a:p>
        </p:txBody>
      </p:sp>
    </p:spTree>
    <p:extLst>
      <p:ext uri="{BB962C8B-B14F-4D97-AF65-F5344CB8AC3E}">
        <p14:creationId xmlns:p14="http://schemas.microsoft.com/office/powerpoint/2010/main" val="3539325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Administrative Staff </a:t>
            </a:r>
            <a:endParaRPr lang="en-IN" dirty="0"/>
          </a:p>
        </p:txBody>
      </p:sp>
      <p:sp>
        <p:nvSpPr>
          <p:cNvPr id="3" name="Content Placeholder 2"/>
          <p:cNvSpPr>
            <a:spLocks noGrp="1"/>
          </p:cNvSpPr>
          <p:nvPr>
            <p:ph idx="1"/>
          </p:nvPr>
        </p:nvSpPr>
        <p:spPr/>
        <p:txBody>
          <a:bodyPr/>
          <a:lstStyle/>
          <a:p>
            <a:endParaRPr lang="en-IN" dirty="0" smtClean="0"/>
          </a:p>
          <a:p>
            <a:r>
              <a:rPr lang="en-IN" dirty="0" smtClean="0"/>
              <a:t>Administrative and other support staff may be provided as per the norms prescribed by the concerned state government for secondary schools. </a:t>
            </a:r>
            <a:endParaRPr lang="en-IN" dirty="0"/>
          </a:p>
        </p:txBody>
      </p:sp>
    </p:spTree>
    <p:extLst>
      <p:ext uri="{BB962C8B-B14F-4D97-AF65-F5344CB8AC3E}">
        <p14:creationId xmlns:p14="http://schemas.microsoft.com/office/powerpoint/2010/main" val="1626738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Infrastructural Facilities </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a) Adequate number of classrooms and activity room for approved intake of students, rooms for the Principal and faculty members and office for the administrative staff and a store should be available in the institution.  The size of instructional space shall not be less than 10 sq. ft. per student.</a:t>
            </a:r>
          </a:p>
          <a:p>
            <a:pPr algn="just"/>
            <a:r>
              <a:rPr lang="en-IN" dirty="0" smtClean="0"/>
              <a:t>  b) There shall be appropriate space for outdoor and indoor games.</a:t>
            </a:r>
            <a:endParaRPr lang="en-IN" dirty="0"/>
          </a:p>
        </p:txBody>
      </p:sp>
    </p:spTree>
    <p:extLst>
      <p:ext uri="{BB962C8B-B14F-4D97-AF65-F5344CB8AC3E}">
        <p14:creationId xmlns:p14="http://schemas.microsoft.com/office/powerpoint/2010/main" val="3341452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Instructional Facilities </a:t>
            </a:r>
            <a:endParaRPr lang="en-IN" dirty="0"/>
          </a:p>
        </p:txBody>
      </p:sp>
      <p:sp>
        <p:nvSpPr>
          <p:cNvPr id="3" name="Content Placeholder 2"/>
          <p:cNvSpPr>
            <a:spLocks noGrp="1"/>
          </p:cNvSpPr>
          <p:nvPr>
            <p:ph idx="1"/>
          </p:nvPr>
        </p:nvSpPr>
        <p:spPr/>
        <p:txBody>
          <a:bodyPr/>
          <a:lstStyle/>
          <a:p>
            <a:endParaRPr lang="en-IN" dirty="0" smtClean="0"/>
          </a:p>
          <a:p>
            <a:pPr algn="just"/>
            <a:r>
              <a:rPr lang="en-IN" dirty="0" smtClean="0"/>
              <a:t>There should be a Learning Resource Centre housed in a bigger room and having books, magazines, journals, audio-visual aids, teaching aids, play material, computer etc.  </a:t>
            </a:r>
          </a:p>
          <a:p>
            <a:endParaRPr lang="en-IN" dirty="0"/>
          </a:p>
        </p:txBody>
      </p:sp>
    </p:spTree>
    <p:extLst>
      <p:ext uri="{BB962C8B-B14F-4D97-AF65-F5344CB8AC3E}">
        <p14:creationId xmlns:p14="http://schemas.microsoft.com/office/powerpoint/2010/main" val="18376996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Terms and Conditions of Service of Staff </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a) The appointments shall be made on the basis of the recommendations of the selection committee constituted as per the policy of the concerned state government. </a:t>
            </a:r>
          </a:p>
          <a:p>
            <a:pPr algn="just"/>
            <a:r>
              <a:rPr lang="en-IN" dirty="0" smtClean="0"/>
              <a:t> b) All appointments are to be made on full-time and regular basis.</a:t>
            </a:r>
          </a:p>
          <a:p>
            <a:pPr algn="just"/>
            <a:r>
              <a:rPr lang="en-IN" dirty="0" smtClean="0"/>
              <a:t> c) Institutions may make appointments on deputation or contract basis as an interim measure, in the absence of availability of suitable candidates. </a:t>
            </a:r>
            <a:endParaRPr lang="en-IN" dirty="0"/>
          </a:p>
        </p:txBody>
      </p:sp>
    </p:spTree>
    <p:extLst>
      <p:ext uri="{BB962C8B-B14F-4D97-AF65-F5344CB8AC3E}">
        <p14:creationId xmlns:p14="http://schemas.microsoft.com/office/powerpoint/2010/main" val="4260111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d) Appointment of part-time instructors and other staff can be made as per the norms of the concerned government.  </a:t>
            </a:r>
          </a:p>
          <a:p>
            <a:pPr algn="just"/>
            <a:r>
              <a:rPr lang="en-IN" dirty="0" smtClean="0"/>
              <a:t>e) The academic and other staff of the institution (including part-time staff) shall be paid such salary as may be prescribed by the concerned government from time to time. </a:t>
            </a:r>
          </a:p>
        </p:txBody>
      </p:sp>
    </p:spTree>
    <p:extLst>
      <p:ext uri="{BB962C8B-B14F-4D97-AF65-F5344CB8AC3E}">
        <p14:creationId xmlns:p14="http://schemas.microsoft.com/office/powerpoint/2010/main" val="2123411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a:t>Teacher education encompasses teaching skills, </a:t>
            </a:r>
            <a:r>
              <a:rPr lang="en-IN" dirty="0" smtClean="0"/>
              <a:t>sound pedagogical </a:t>
            </a:r>
            <a:r>
              <a:rPr lang="en-IN" dirty="0"/>
              <a:t>theory and professional skills.</a:t>
            </a:r>
          </a:p>
          <a:p>
            <a:pPr algn="just"/>
            <a:r>
              <a:rPr lang="en-IN" dirty="0">
                <a:solidFill>
                  <a:srgbClr val="00B050"/>
                </a:solidFill>
              </a:rPr>
              <a:t>Teacher Education = Teaching Skills + </a:t>
            </a:r>
            <a:r>
              <a:rPr lang="en-IN" dirty="0" smtClean="0">
                <a:solidFill>
                  <a:srgbClr val="00B050"/>
                </a:solidFill>
              </a:rPr>
              <a:t>Pedagogical </a:t>
            </a:r>
            <a:r>
              <a:rPr lang="en-IN" dirty="0">
                <a:solidFill>
                  <a:srgbClr val="00B050"/>
                </a:solidFill>
              </a:rPr>
              <a:t>theory </a:t>
            </a:r>
            <a:r>
              <a:rPr lang="en-IN" dirty="0" smtClean="0">
                <a:solidFill>
                  <a:srgbClr val="00B050"/>
                </a:solidFill>
              </a:rPr>
              <a:t>+ Professional </a:t>
            </a:r>
            <a:r>
              <a:rPr lang="en-IN" dirty="0">
                <a:solidFill>
                  <a:srgbClr val="00B050"/>
                </a:solidFill>
              </a:rPr>
              <a:t>skills</a:t>
            </a:r>
            <a:r>
              <a:rPr lang="en-IN" dirty="0" smtClean="0">
                <a:solidFill>
                  <a:srgbClr val="00B050"/>
                </a:solidFill>
              </a:rPr>
              <a:t>.</a:t>
            </a:r>
          </a:p>
          <a:p>
            <a:pPr algn="just"/>
            <a:r>
              <a:rPr lang="en-IN" dirty="0">
                <a:solidFill>
                  <a:srgbClr val="00B050"/>
                </a:solidFill>
              </a:rPr>
              <a:t>Teaching skills </a:t>
            </a:r>
            <a:r>
              <a:rPr lang="en-IN" dirty="0" smtClean="0">
                <a:solidFill>
                  <a:srgbClr val="00B050"/>
                </a:solidFill>
              </a:rPr>
              <a:t>=   </a:t>
            </a:r>
            <a:r>
              <a:rPr lang="en-IN" dirty="0" smtClean="0"/>
              <a:t>effective classroom </a:t>
            </a:r>
            <a:r>
              <a:rPr lang="en-IN" dirty="0"/>
              <a:t>management skills, preparation and use of </a:t>
            </a:r>
            <a:r>
              <a:rPr lang="en-IN" dirty="0" smtClean="0"/>
              <a:t>instructional materials </a:t>
            </a:r>
            <a:r>
              <a:rPr lang="en-IN" dirty="0"/>
              <a:t>and communication skills.</a:t>
            </a:r>
          </a:p>
        </p:txBody>
      </p:sp>
    </p:spTree>
    <p:extLst>
      <p:ext uri="{BB962C8B-B14F-4D97-AF65-F5344CB8AC3E}">
        <p14:creationId xmlns:p14="http://schemas.microsoft.com/office/powerpoint/2010/main" val="23689741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10. Management </a:t>
            </a:r>
            <a:endParaRPr lang="en-IN" dirty="0"/>
          </a:p>
        </p:txBody>
      </p:sp>
      <p:sp>
        <p:nvSpPr>
          <p:cNvPr id="3" name="Content Placeholder 2"/>
          <p:cNvSpPr>
            <a:spLocks noGrp="1"/>
          </p:cNvSpPr>
          <p:nvPr>
            <p:ph idx="1"/>
          </p:nvPr>
        </p:nvSpPr>
        <p:spPr/>
        <p:txBody>
          <a:bodyPr/>
          <a:lstStyle/>
          <a:p>
            <a:pPr algn="just"/>
            <a:r>
              <a:rPr lang="en-IN" dirty="0" smtClean="0"/>
              <a:t>a) In case of private institutions, the institution shall be run by a society / trust which should be registered with competent authority as per the provisions of the relevant Act. </a:t>
            </a:r>
          </a:p>
          <a:p>
            <a:pPr algn="just"/>
            <a:r>
              <a:rPr lang="en-IN" dirty="0" smtClean="0"/>
              <a:t> b) The tuition fees and other fees shall be charged at rates prescribed by the concerned state government. </a:t>
            </a:r>
            <a:endParaRPr lang="en-IN" dirty="0"/>
          </a:p>
        </p:txBody>
      </p:sp>
    </p:spTree>
    <p:extLst>
      <p:ext uri="{BB962C8B-B14F-4D97-AF65-F5344CB8AC3E}">
        <p14:creationId xmlns:p14="http://schemas.microsoft.com/office/powerpoint/2010/main" val="750292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Norms and Standards for Elementary Teacher Education programme </a:t>
            </a:r>
          </a:p>
        </p:txBody>
      </p:sp>
      <p:sp>
        <p:nvSpPr>
          <p:cNvPr id="3" name="Content Placeholder 2"/>
          <p:cNvSpPr>
            <a:spLocks noGrp="1"/>
          </p:cNvSpPr>
          <p:nvPr>
            <p:ph idx="1"/>
          </p:nvPr>
        </p:nvSpPr>
        <p:spPr/>
        <p:txBody>
          <a:bodyPr/>
          <a:lstStyle/>
          <a:p>
            <a:pPr marL="0" indent="0">
              <a:buNone/>
            </a:pPr>
            <a:r>
              <a:rPr lang="en-IN" dirty="0" smtClean="0"/>
              <a:t> </a:t>
            </a:r>
          </a:p>
          <a:p>
            <a:r>
              <a:rPr lang="en-IN" dirty="0" smtClean="0"/>
              <a:t>1</a:t>
            </a:r>
            <a:r>
              <a:rPr lang="en-IN" dirty="0"/>
              <a:t>. Preamble </a:t>
            </a:r>
            <a:r>
              <a:rPr lang="en-IN" dirty="0" smtClean="0"/>
              <a:t>.</a:t>
            </a:r>
          </a:p>
          <a:p>
            <a:r>
              <a:rPr lang="en-IN" dirty="0" smtClean="0"/>
              <a:t>  </a:t>
            </a:r>
            <a:r>
              <a:rPr lang="en-IN" dirty="0"/>
              <a:t>The elementary teacher education programme is meant for preparing teachers for elementary schools (primary and upper primary / middle). </a:t>
            </a:r>
          </a:p>
        </p:txBody>
      </p:sp>
    </p:spTree>
    <p:extLst>
      <p:ext uri="{BB962C8B-B14F-4D97-AF65-F5344CB8AC3E}">
        <p14:creationId xmlns:p14="http://schemas.microsoft.com/office/powerpoint/2010/main" val="23694036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 Duration and Intake   a) The elementary teacher education programme shall be of duration of two academic years. </a:t>
            </a:r>
            <a:endParaRPr lang="en-IN" dirty="0" smtClean="0"/>
          </a:p>
          <a:p>
            <a:r>
              <a:rPr lang="en-IN" dirty="0" smtClean="0"/>
              <a:t> </a:t>
            </a:r>
            <a:r>
              <a:rPr lang="en-IN" dirty="0"/>
              <a:t>b) For effective curriculum transaction and for ensuring optimum utilization of physical and instructional infrastructure and expertise of the teaching staff, there shall be a unit of 50 students for intake each year. </a:t>
            </a:r>
          </a:p>
        </p:txBody>
      </p:sp>
    </p:spTree>
    <p:extLst>
      <p:ext uri="{BB962C8B-B14F-4D97-AF65-F5344CB8AC3E}">
        <p14:creationId xmlns:p14="http://schemas.microsoft.com/office/powerpoint/2010/main" val="4522543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a:t> </a:t>
            </a:r>
            <a:r>
              <a:rPr lang="en-IN" dirty="0" smtClean="0"/>
              <a:t>Eligibility</a:t>
            </a:r>
          </a:p>
          <a:p>
            <a:r>
              <a:rPr lang="en-IN" dirty="0" smtClean="0"/>
              <a:t>   </a:t>
            </a:r>
            <a:r>
              <a:rPr lang="en-IN" dirty="0"/>
              <a:t>a) Candidates with at least 50% marks in the senior secondary examination (+ </a:t>
            </a:r>
            <a:r>
              <a:rPr lang="en-IN" dirty="0" smtClean="0"/>
              <a:t>2</a:t>
            </a:r>
            <a:r>
              <a:rPr lang="en-IN" dirty="0"/>
              <a:t>). Or its equivalent, are eligible for admission.  </a:t>
            </a:r>
            <a:endParaRPr lang="en-IN" dirty="0" smtClean="0"/>
          </a:p>
          <a:p>
            <a:r>
              <a:rPr lang="en-IN" dirty="0" smtClean="0"/>
              <a:t>b</a:t>
            </a:r>
            <a:r>
              <a:rPr lang="en-IN" dirty="0"/>
              <a:t>) Admission should be made either on the basis of marks obtained in the qualifying examination or in the entrance examination conducted by the State Government, as per the policy of the State Government. </a:t>
            </a:r>
          </a:p>
        </p:txBody>
      </p:sp>
    </p:spTree>
    <p:extLst>
      <p:ext uri="{BB962C8B-B14F-4D97-AF65-F5344CB8AC3E}">
        <p14:creationId xmlns:p14="http://schemas.microsoft.com/office/powerpoint/2010/main" val="21611147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IN" dirty="0"/>
              <a:t>There shall be reservation of seats for SC / ST / OBC, Handicapped, Women, etc. as per the rules of the concerned State Government. </a:t>
            </a:r>
            <a:endParaRPr lang="en-IN" dirty="0" smtClean="0"/>
          </a:p>
          <a:p>
            <a:r>
              <a:rPr lang="en-IN" b="1" dirty="0"/>
              <a:t>Curriculum Transaction and Requirement of Teaching Staff   </a:t>
            </a:r>
            <a:r>
              <a:rPr lang="en-IN" dirty="0"/>
              <a:t>a) There shall be at </a:t>
            </a:r>
            <a:r>
              <a:rPr lang="en-IN"/>
              <a:t>least </a:t>
            </a:r>
            <a:r>
              <a:rPr lang="en-IN" smtClean="0"/>
              <a:t>210 </a:t>
            </a:r>
            <a:r>
              <a:rPr lang="en-IN" smtClean="0"/>
              <a:t> </a:t>
            </a:r>
            <a:r>
              <a:rPr lang="en-IN" dirty="0"/>
              <a:t>teaching days in a year exclusive of period of admission, examination, etc.  Besides, </a:t>
            </a:r>
            <a:r>
              <a:rPr lang="en-IN" dirty="0" smtClean="0"/>
              <a:t>internship </a:t>
            </a:r>
            <a:r>
              <a:rPr lang="en-IN" dirty="0"/>
              <a:t>in teaching (including practice teaching / skill development) at least for 30 days in nearby elementary schools. </a:t>
            </a:r>
            <a:endParaRPr lang="en-IN" dirty="0" smtClean="0"/>
          </a:p>
          <a:p>
            <a:r>
              <a:rPr lang="en-IN" dirty="0" smtClean="0"/>
              <a:t> </a:t>
            </a:r>
            <a:r>
              <a:rPr lang="en-IN" dirty="0"/>
              <a:t>b) Apart from teaching of foundation subjects, there shall be provision for teaching of methods subjects relating to primary and upper primary curriculum, namely, Regional Language / Mother Tongue, English, Mathematics, Science and Social Studies. </a:t>
            </a:r>
          </a:p>
        </p:txBody>
      </p:sp>
    </p:spTree>
    <p:extLst>
      <p:ext uri="{BB962C8B-B14F-4D97-AF65-F5344CB8AC3E}">
        <p14:creationId xmlns:p14="http://schemas.microsoft.com/office/powerpoint/2010/main" val="33830294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dirty="0"/>
              <a:t> For a unit of 50 students or less (with combined strength of 100 or less for the two-year course), the full-time teaching faculty shall comprise the Principal / Head and at least five Lectures. </a:t>
            </a:r>
            <a:endParaRPr lang="en-IN" dirty="0" smtClean="0"/>
          </a:p>
          <a:p>
            <a:r>
              <a:rPr lang="en-IN" dirty="0" smtClean="0"/>
              <a:t> </a:t>
            </a:r>
            <a:r>
              <a:rPr lang="en-IN" dirty="0"/>
              <a:t>For intake of students in excess of the prescribed unit, the number of full time teachers shall be increased proportionately. </a:t>
            </a:r>
            <a:endParaRPr lang="en-IN" dirty="0" smtClean="0"/>
          </a:p>
          <a:p>
            <a:pPr algn="just"/>
            <a:r>
              <a:rPr lang="en-IN" dirty="0" smtClean="0"/>
              <a:t> </a:t>
            </a:r>
            <a:r>
              <a:rPr lang="en-IN" dirty="0"/>
              <a:t>d) Appointment of teachers should be so distributed as to ensure the required nature and level of expertise for teaching methodology courses and foundation courses. </a:t>
            </a:r>
          </a:p>
        </p:txBody>
      </p:sp>
    </p:spTree>
    <p:extLst>
      <p:ext uri="{BB962C8B-B14F-4D97-AF65-F5344CB8AC3E}">
        <p14:creationId xmlns:p14="http://schemas.microsoft.com/office/powerpoint/2010/main" val="37977003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For teaching subjects such as physical education, art, work experience, music, information technology literacy etc., </a:t>
            </a:r>
            <a:r>
              <a:rPr lang="en-IN" dirty="0" smtClean="0"/>
              <a:t>part time </a:t>
            </a:r>
            <a:r>
              <a:rPr lang="en-IN" dirty="0"/>
              <a:t>instructors may be appointed. </a:t>
            </a:r>
          </a:p>
        </p:txBody>
      </p:sp>
    </p:spTree>
    <p:extLst>
      <p:ext uri="{BB962C8B-B14F-4D97-AF65-F5344CB8AC3E}">
        <p14:creationId xmlns:p14="http://schemas.microsoft.com/office/powerpoint/2010/main" val="25493384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Qualifications of Teaching Staff </a:t>
            </a:r>
          </a:p>
        </p:txBody>
      </p:sp>
      <p:sp>
        <p:nvSpPr>
          <p:cNvPr id="3" name="Content Placeholder 2"/>
          <p:cNvSpPr>
            <a:spLocks noGrp="1"/>
          </p:cNvSpPr>
          <p:nvPr>
            <p:ph idx="1"/>
          </p:nvPr>
        </p:nvSpPr>
        <p:spPr/>
        <p:txBody>
          <a:bodyPr>
            <a:normAutofit lnSpcReduction="10000"/>
          </a:bodyPr>
          <a:lstStyle/>
          <a:p>
            <a:r>
              <a:rPr lang="en-IN" dirty="0" smtClean="0"/>
              <a:t>a</a:t>
            </a:r>
            <a:r>
              <a:rPr lang="en-IN" dirty="0"/>
              <a:t>) Principal / Head   </a:t>
            </a:r>
            <a:endParaRPr lang="en-IN" dirty="0" smtClean="0"/>
          </a:p>
          <a:p>
            <a:r>
              <a:rPr lang="en-IN" dirty="0" smtClean="0"/>
              <a:t> </a:t>
            </a:r>
            <a:r>
              <a:rPr lang="en-IN" dirty="0"/>
              <a:t>i) Academic and professional qualification will be as prescribed for the post of Lecturer.  </a:t>
            </a:r>
            <a:endParaRPr lang="en-IN" dirty="0" smtClean="0"/>
          </a:p>
          <a:p>
            <a:r>
              <a:rPr lang="en-IN" dirty="0" smtClean="0"/>
              <a:t> </a:t>
            </a:r>
            <a:r>
              <a:rPr lang="en-IN" dirty="0"/>
              <a:t>ii) At least five years‘ experience of teaching in elementary teacher education institutions.  </a:t>
            </a:r>
            <a:endParaRPr lang="en-IN" dirty="0" smtClean="0"/>
          </a:p>
          <a:p>
            <a:r>
              <a:rPr lang="en-IN" dirty="0" smtClean="0"/>
              <a:t>b</a:t>
            </a:r>
            <a:r>
              <a:rPr lang="en-IN" dirty="0"/>
              <a:t>) Lecturer    i) Good academic record with M. Ed. / M. A. (Education) with B. Ed 55% marks, preferably with specialization in elementary education. </a:t>
            </a:r>
          </a:p>
        </p:txBody>
      </p:sp>
    </p:spTree>
    <p:extLst>
      <p:ext uri="{BB962C8B-B14F-4D97-AF65-F5344CB8AC3E}">
        <p14:creationId xmlns:p14="http://schemas.microsoft.com/office/powerpoint/2010/main" val="3470087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dirty="0"/>
              <a:t>iii) A relaxation of 5% may be provided, from 55% to 50% of the marks, at the Master‘s level for SC / ST category. </a:t>
            </a:r>
            <a:endParaRPr lang="en-IN" dirty="0" smtClean="0"/>
          </a:p>
          <a:p>
            <a:pPr algn="just"/>
            <a:r>
              <a:rPr lang="en-IN" dirty="0" smtClean="0"/>
              <a:t>  </a:t>
            </a:r>
            <a:r>
              <a:rPr lang="en-IN" dirty="0"/>
              <a:t>iv) Qualifications for other academic staff for teaching physical education, art, work experience, information technology literacy etc. shall be as prescribed by the concerned State Government. </a:t>
            </a:r>
          </a:p>
        </p:txBody>
      </p:sp>
    </p:spTree>
    <p:extLst>
      <p:ext uri="{BB962C8B-B14F-4D97-AF65-F5344CB8AC3E}">
        <p14:creationId xmlns:p14="http://schemas.microsoft.com/office/powerpoint/2010/main" val="32453512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Administrative Staff </a:t>
            </a:r>
          </a:p>
        </p:txBody>
      </p:sp>
      <p:sp>
        <p:nvSpPr>
          <p:cNvPr id="3" name="Content Placeholder 2"/>
          <p:cNvSpPr>
            <a:spLocks noGrp="1"/>
          </p:cNvSpPr>
          <p:nvPr>
            <p:ph idx="1"/>
          </p:nvPr>
        </p:nvSpPr>
        <p:spPr/>
        <p:txBody>
          <a:bodyPr>
            <a:normAutofit fontScale="85000" lnSpcReduction="10000"/>
          </a:bodyPr>
          <a:lstStyle/>
          <a:p>
            <a:pPr algn="just"/>
            <a:r>
              <a:rPr lang="en-IN" dirty="0" smtClean="0"/>
              <a:t>The </a:t>
            </a:r>
            <a:r>
              <a:rPr lang="en-IN" dirty="0"/>
              <a:t>administrative and other support staff may be provided as per the norms prescribed by the concerned State Government.  </a:t>
            </a:r>
          </a:p>
          <a:p>
            <a:pPr algn="just"/>
            <a:r>
              <a:rPr lang="en-IN" dirty="0"/>
              <a:t>7</a:t>
            </a:r>
            <a:r>
              <a:rPr lang="en-IN" b="1" dirty="0"/>
              <a:t>. Infrastructural Facilities  </a:t>
            </a:r>
            <a:endParaRPr lang="en-IN" b="1" dirty="0" smtClean="0"/>
          </a:p>
          <a:p>
            <a:pPr algn="just"/>
            <a:r>
              <a:rPr lang="en-IN" dirty="0" smtClean="0"/>
              <a:t> </a:t>
            </a:r>
            <a:r>
              <a:rPr lang="en-IN" dirty="0"/>
              <a:t>a) There shall be provision for adequate number of classrooms, hall, laboratory space for conducting instructional activities for approved intake of students, rooms for the principal and faculty members, and office for the administrative staff and a store.  The size of instructional space shall not be less than 10 sq. ft. per student. </a:t>
            </a:r>
          </a:p>
        </p:txBody>
      </p:sp>
    </p:spTree>
    <p:extLst>
      <p:ext uri="{BB962C8B-B14F-4D97-AF65-F5344CB8AC3E}">
        <p14:creationId xmlns:p14="http://schemas.microsoft.com/office/powerpoint/2010/main" val="1652759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92500" lnSpcReduction="10000"/>
          </a:bodyPr>
          <a:lstStyle/>
          <a:p>
            <a:pPr algn="just"/>
            <a:r>
              <a:rPr lang="en-IN" dirty="0">
                <a:solidFill>
                  <a:srgbClr val="00B050"/>
                </a:solidFill>
              </a:rPr>
              <a:t>Pedagogical theory </a:t>
            </a:r>
            <a:r>
              <a:rPr lang="en-IN" dirty="0"/>
              <a:t>=</a:t>
            </a:r>
            <a:r>
              <a:rPr lang="en-IN" dirty="0" smtClean="0"/>
              <a:t>philosophical</a:t>
            </a:r>
            <a:r>
              <a:rPr lang="en-IN" dirty="0"/>
              <a:t>, sociological </a:t>
            </a:r>
            <a:r>
              <a:rPr lang="en-IN" dirty="0" smtClean="0"/>
              <a:t>and psychological theories to enable </a:t>
            </a:r>
            <a:r>
              <a:rPr lang="en-IN" dirty="0"/>
              <a:t>the teachers to </a:t>
            </a:r>
            <a:r>
              <a:rPr lang="en-IN" dirty="0" smtClean="0"/>
              <a:t>have a </a:t>
            </a:r>
            <a:r>
              <a:rPr lang="en-IN" dirty="0"/>
              <a:t>sound basis for practicing the teaching skills in the classroom</a:t>
            </a:r>
            <a:r>
              <a:rPr lang="en-IN" dirty="0" smtClean="0"/>
              <a:t>.</a:t>
            </a:r>
          </a:p>
          <a:p>
            <a:pPr algn="just"/>
            <a:r>
              <a:rPr lang="en-IN" dirty="0"/>
              <a:t> </a:t>
            </a:r>
            <a:r>
              <a:rPr lang="en-IN" dirty="0">
                <a:solidFill>
                  <a:srgbClr val="00B050"/>
                </a:solidFill>
              </a:rPr>
              <a:t>Professional skills </a:t>
            </a:r>
            <a:r>
              <a:rPr lang="en-IN" dirty="0" smtClean="0">
                <a:solidFill>
                  <a:srgbClr val="00B050"/>
                </a:solidFill>
              </a:rPr>
              <a:t>= </a:t>
            </a:r>
            <a:r>
              <a:rPr lang="en-IN" dirty="0" smtClean="0"/>
              <a:t>techniques</a:t>
            </a:r>
            <a:r>
              <a:rPr lang="en-IN" dirty="0"/>
              <a:t>, strategies and </a:t>
            </a:r>
            <a:r>
              <a:rPr lang="en-IN" dirty="0" smtClean="0"/>
              <a:t>approaches to help </a:t>
            </a:r>
            <a:r>
              <a:rPr lang="en-IN" dirty="0"/>
              <a:t>teachers to grow in the profession </a:t>
            </a:r>
            <a:r>
              <a:rPr lang="en-IN" dirty="0" smtClean="0"/>
              <a:t>.</a:t>
            </a:r>
          </a:p>
          <a:p>
            <a:pPr algn="just"/>
            <a:r>
              <a:rPr lang="en-IN" dirty="0" smtClean="0"/>
              <a:t>It </a:t>
            </a:r>
            <a:r>
              <a:rPr lang="en-IN" dirty="0"/>
              <a:t>includes soft </a:t>
            </a:r>
            <a:r>
              <a:rPr lang="en-IN" dirty="0" smtClean="0"/>
              <a:t>skills, counselling </a:t>
            </a:r>
            <a:r>
              <a:rPr lang="en-IN" dirty="0"/>
              <a:t>skills, interpersonal skills, computer skills, information</a:t>
            </a:r>
          </a:p>
          <a:p>
            <a:pPr algn="just"/>
            <a:r>
              <a:rPr lang="en-IN" dirty="0"/>
              <a:t>retrieving and management skills and above all life long </a:t>
            </a:r>
            <a:r>
              <a:rPr lang="en-IN" dirty="0" smtClean="0"/>
              <a:t>learning  skills</a:t>
            </a:r>
            <a:r>
              <a:rPr lang="en-IN" dirty="0"/>
              <a:t>. </a:t>
            </a:r>
          </a:p>
        </p:txBody>
      </p:sp>
    </p:spTree>
    <p:extLst>
      <p:ext uri="{BB962C8B-B14F-4D97-AF65-F5344CB8AC3E}">
        <p14:creationId xmlns:p14="http://schemas.microsoft.com/office/powerpoint/2010/main" val="30479631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IN" dirty="0"/>
              <a:t>b) There shall be a library equipped with text and reference books relating to prescribed courses of study, educational </a:t>
            </a:r>
            <a:r>
              <a:rPr lang="en-IN" dirty="0" smtClean="0"/>
              <a:t>encyclopaedia</a:t>
            </a:r>
            <a:r>
              <a:rPr lang="en-IN" dirty="0"/>
              <a:t>, year books, electronic publications (CDROMs) and journals on teacher education and other software relevant to the elementary stage. </a:t>
            </a:r>
            <a:endParaRPr lang="en-IN" dirty="0" smtClean="0"/>
          </a:p>
          <a:p>
            <a:pPr algn="just"/>
            <a:r>
              <a:rPr lang="en-IN" dirty="0" smtClean="0"/>
              <a:t> </a:t>
            </a:r>
            <a:r>
              <a:rPr lang="en-IN" dirty="0"/>
              <a:t>c) There shall be games facilities with playground.  Alternatively, the playground available with the attached school or local body may be utilized and where there is scarcity of space as in metropolitan towns / hilly regions, facilities for yoga, indoor games may be provided. </a:t>
            </a:r>
          </a:p>
        </p:txBody>
      </p:sp>
    </p:spTree>
    <p:extLst>
      <p:ext uri="{BB962C8B-B14F-4D97-AF65-F5344CB8AC3E}">
        <p14:creationId xmlns:p14="http://schemas.microsoft.com/office/powerpoint/2010/main" val="24652219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10000"/>
          </a:bodyPr>
          <a:lstStyle/>
          <a:p>
            <a:pPr algn="just"/>
            <a:r>
              <a:rPr lang="en-IN" dirty="0"/>
              <a:t>8. Instructional Facilities   a) There shall be a multi-purpose educational laboratory with psychology and science sections and a workshop attached to it.  </a:t>
            </a:r>
            <a:endParaRPr lang="en-IN" dirty="0" smtClean="0"/>
          </a:p>
          <a:p>
            <a:pPr algn="just"/>
            <a:r>
              <a:rPr lang="en-IN" dirty="0" smtClean="0"/>
              <a:t> </a:t>
            </a:r>
            <a:r>
              <a:rPr lang="en-IN" dirty="0"/>
              <a:t>i) The science </a:t>
            </a:r>
            <a:r>
              <a:rPr lang="en-IN" dirty="0" smtClean="0"/>
              <a:t>hall </a:t>
            </a:r>
            <a:r>
              <a:rPr lang="en-IN" dirty="0"/>
              <a:t>have the apparatus and chemicals required to demonstrate all the experiments as per the syllabus of elementary schools.  </a:t>
            </a:r>
            <a:endParaRPr lang="en-IN" dirty="0" smtClean="0"/>
          </a:p>
          <a:p>
            <a:pPr algn="just"/>
            <a:r>
              <a:rPr lang="en-IN" dirty="0" smtClean="0"/>
              <a:t> </a:t>
            </a:r>
            <a:r>
              <a:rPr lang="en-IN" dirty="0"/>
              <a:t>ii) The psychology section shall have facilities for conducting the following tests : Sensory – motor, intelligence (Performance, Verbal and Non-Verbal), Aptitude, Personality and Interest inventories including Projective Tests : provision for conducting simple Piagetian and </a:t>
            </a:r>
            <a:r>
              <a:rPr lang="en-IN" dirty="0" err="1"/>
              <a:t>Brunnerian</a:t>
            </a:r>
            <a:r>
              <a:rPr lang="en-IN" dirty="0"/>
              <a:t> experiments. </a:t>
            </a:r>
          </a:p>
        </p:txBody>
      </p:sp>
    </p:spTree>
    <p:extLst>
      <p:ext uri="{BB962C8B-B14F-4D97-AF65-F5344CB8AC3E}">
        <p14:creationId xmlns:p14="http://schemas.microsoft.com/office/powerpoint/2010/main" val="14286799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4929411"/>
          </a:xfrm>
        </p:spPr>
        <p:txBody>
          <a:bodyPr/>
          <a:lstStyle/>
          <a:p>
            <a:pPr algn="just"/>
            <a:r>
              <a:rPr lang="en-IN" dirty="0"/>
              <a:t>b) There shall be hardware and software facilities for language learning. </a:t>
            </a:r>
            <a:endParaRPr lang="en-IN" dirty="0" smtClean="0"/>
          </a:p>
          <a:p>
            <a:pPr algn="just"/>
            <a:r>
              <a:rPr lang="en-IN" dirty="0" smtClean="0"/>
              <a:t> </a:t>
            </a:r>
            <a:r>
              <a:rPr lang="en-IN" dirty="0"/>
              <a:t>c) There shall be an Educational Technology laboratory with hardware and software required for imparting Information Technology (IT) literacy. </a:t>
            </a:r>
          </a:p>
        </p:txBody>
      </p:sp>
    </p:spTree>
    <p:extLst>
      <p:ext uri="{BB962C8B-B14F-4D97-AF65-F5344CB8AC3E}">
        <p14:creationId xmlns:p14="http://schemas.microsoft.com/office/powerpoint/2010/main" val="2850631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92500" lnSpcReduction="20000"/>
          </a:bodyPr>
          <a:lstStyle/>
          <a:p>
            <a:r>
              <a:rPr lang="en-IN" dirty="0"/>
              <a:t>9. Terms and Conditions of Service of Staff </a:t>
            </a:r>
            <a:endParaRPr lang="en-IN" dirty="0" smtClean="0"/>
          </a:p>
          <a:p>
            <a:r>
              <a:rPr lang="en-IN" dirty="0" smtClean="0"/>
              <a:t>  </a:t>
            </a:r>
            <a:r>
              <a:rPr lang="en-IN" dirty="0"/>
              <a:t>a) The appointments shall be made on the basis of recommendations of the Selection Committee constituted as per the policy of the Central / concerned State Government.  </a:t>
            </a:r>
            <a:endParaRPr lang="en-IN" dirty="0" smtClean="0"/>
          </a:p>
          <a:p>
            <a:r>
              <a:rPr lang="en-IN" dirty="0" smtClean="0"/>
              <a:t>b</a:t>
            </a:r>
            <a:r>
              <a:rPr lang="en-IN" dirty="0"/>
              <a:t>) All appointments are to be made on full – time and regular basis.  </a:t>
            </a:r>
            <a:endParaRPr lang="en-IN" dirty="0" smtClean="0"/>
          </a:p>
          <a:p>
            <a:r>
              <a:rPr lang="en-IN" dirty="0" smtClean="0"/>
              <a:t>c</a:t>
            </a:r>
            <a:r>
              <a:rPr lang="en-IN" dirty="0"/>
              <a:t>) Government institutions / Government-aided institutions may make appointments on deputation or contract basis as an interim measure, in the absence of availability of suitable candidates recommended by appropriate bodies set up by the concerned government. </a:t>
            </a:r>
          </a:p>
        </p:txBody>
      </p:sp>
    </p:spTree>
    <p:extLst>
      <p:ext uri="{BB962C8B-B14F-4D97-AF65-F5344CB8AC3E}">
        <p14:creationId xmlns:p14="http://schemas.microsoft.com/office/powerpoint/2010/main" val="17075327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r>
              <a:rPr lang="en-IN" dirty="0"/>
              <a:t>d) Appointment of part-time instructors and other staff can be made as per the norms of the concerned Government.  </a:t>
            </a:r>
            <a:endParaRPr lang="en-IN" dirty="0" smtClean="0"/>
          </a:p>
          <a:p>
            <a:r>
              <a:rPr lang="en-IN" dirty="0" smtClean="0"/>
              <a:t>e</a:t>
            </a:r>
            <a:r>
              <a:rPr lang="en-IN" dirty="0"/>
              <a:t>) The academic and other staff of the institution (including part-time staff) shall be paid such salary as may be prescribed by the concerned State Government from time to time.  </a:t>
            </a:r>
            <a:endParaRPr lang="en-IN" dirty="0" smtClean="0"/>
          </a:p>
          <a:p>
            <a:r>
              <a:rPr lang="en-IN" dirty="0" smtClean="0"/>
              <a:t>f</a:t>
            </a:r>
            <a:r>
              <a:rPr lang="en-IN" dirty="0"/>
              <a:t>) The management of the institution shall discharge the statutory obligations relating to pension, gratuity, provident fund etc. </a:t>
            </a:r>
          </a:p>
        </p:txBody>
      </p:sp>
    </p:spTree>
    <p:extLst>
      <p:ext uri="{BB962C8B-B14F-4D97-AF65-F5344CB8AC3E}">
        <p14:creationId xmlns:p14="http://schemas.microsoft.com/office/powerpoint/2010/main" val="23688022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lnSpcReduction="10000"/>
          </a:bodyPr>
          <a:lstStyle/>
          <a:p>
            <a:r>
              <a:rPr lang="en-IN" dirty="0" smtClean="0"/>
              <a:t>10</a:t>
            </a:r>
            <a:r>
              <a:rPr lang="en-IN" dirty="0"/>
              <a:t>. </a:t>
            </a:r>
            <a:r>
              <a:rPr lang="en-IN" b="1" dirty="0"/>
              <a:t>Financial Management  </a:t>
            </a:r>
            <a:endParaRPr lang="en-IN" b="1" dirty="0" smtClean="0"/>
          </a:p>
          <a:p>
            <a:pPr algn="just"/>
            <a:r>
              <a:rPr lang="en-IN" dirty="0" smtClean="0"/>
              <a:t> </a:t>
            </a:r>
            <a:r>
              <a:rPr lang="en-IN" dirty="0"/>
              <a:t>a) The tuition fees and other fees shall be charged at rates as prescribed by the concerned State Government.  </a:t>
            </a:r>
            <a:endParaRPr lang="en-IN" dirty="0" smtClean="0"/>
          </a:p>
          <a:p>
            <a:pPr algn="just"/>
            <a:r>
              <a:rPr lang="en-IN" dirty="0" smtClean="0"/>
              <a:t>b</a:t>
            </a:r>
            <a:r>
              <a:rPr lang="en-IN" dirty="0"/>
              <a:t>) In case of unaided institutions, there shall be endowment fund of Rs.5.00 lakh to be operated jointly by the authorized representative of the management and an officer of the concerned Regional Committee, and a reserve fund equivalent to three months‘ salary of the staff. </a:t>
            </a:r>
          </a:p>
        </p:txBody>
      </p:sp>
    </p:spTree>
    <p:extLst>
      <p:ext uri="{BB962C8B-B14F-4D97-AF65-F5344CB8AC3E}">
        <p14:creationId xmlns:p14="http://schemas.microsoft.com/office/powerpoint/2010/main" val="918662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err="1" smtClean="0"/>
              <a:t>D.El.Ed</a:t>
            </a:r>
            <a:r>
              <a:rPr lang="en-IN" sz="2800" dirty="0" smtClean="0"/>
              <a:t> CURRICULUM- THOEORY AND PRACTICE</a:t>
            </a:r>
            <a:endParaRPr lang="en-IN" sz="2800" dirty="0"/>
          </a:p>
        </p:txBody>
      </p:sp>
      <p:sp>
        <p:nvSpPr>
          <p:cNvPr id="3" name="Content Placeholder 2"/>
          <p:cNvSpPr>
            <a:spLocks noGrp="1"/>
          </p:cNvSpPr>
          <p:nvPr>
            <p:ph idx="1"/>
          </p:nvPr>
        </p:nvSpPr>
        <p:spPr>
          <a:xfrm>
            <a:off x="457200" y="1268760"/>
            <a:ext cx="8229600" cy="4857403"/>
          </a:xfrm>
        </p:spPr>
        <p:txBody>
          <a:bodyPr>
            <a:normAutofit/>
          </a:bodyPr>
          <a:lstStyle/>
          <a:p>
            <a:pPr algn="just"/>
            <a:r>
              <a:rPr lang="en-IN" dirty="0"/>
              <a:t>The curriculum for Teacher Education at the elementary level, prepared on the basis of suggestions by NCTE. </a:t>
            </a:r>
            <a:endParaRPr lang="en-IN" dirty="0" smtClean="0"/>
          </a:p>
          <a:p>
            <a:pPr algn="just"/>
            <a:r>
              <a:rPr lang="en-IN" dirty="0" smtClean="0"/>
              <a:t> </a:t>
            </a:r>
            <a:r>
              <a:rPr lang="en-IN" dirty="0" err="1"/>
              <a:t>D.El.Ed</a:t>
            </a:r>
            <a:r>
              <a:rPr lang="en-IN" dirty="0"/>
              <a:t>. course is a 2-year diploma level course in the domain of </a:t>
            </a:r>
            <a:r>
              <a:rPr lang="en-IN" dirty="0" smtClean="0"/>
              <a:t>elementary education.</a:t>
            </a:r>
          </a:p>
          <a:p>
            <a:pPr algn="just"/>
            <a:r>
              <a:rPr lang="en-IN" dirty="0"/>
              <a:t>Modern Educational Psychology, Philosophies of education and pedagogical perceptions are the foundations of this curriculum. </a:t>
            </a:r>
          </a:p>
        </p:txBody>
      </p:sp>
    </p:spTree>
    <p:extLst>
      <p:ext uri="{BB962C8B-B14F-4D97-AF65-F5344CB8AC3E}">
        <p14:creationId xmlns:p14="http://schemas.microsoft.com/office/powerpoint/2010/main" val="3981194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dirty="0"/>
              <a:t>The general subjects in the elementary education such as, mother tongue, English, Mathematics, Social Science, Basic Science, EVS, Art Education, Physical Education, Work Education and </a:t>
            </a:r>
            <a:r>
              <a:rPr lang="en-IN" dirty="0" smtClean="0"/>
              <a:t>ICT.</a:t>
            </a:r>
          </a:p>
          <a:p>
            <a:r>
              <a:rPr lang="en-IN" dirty="0">
                <a:solidFill>
                  <a:srgbClr val="FF0000"/>
                </a:solidFill>
              </a:rPr>
              <a:t>School Experience Programme ( Internship </a:t>
            </a:r>
            <a:r>
              <a:rPr lang="en-IN" dirty="0" smtClean="0">
                <a:solidFill>
                  <a:srgbClr val="FF0000"/>
                </a:solidFill>
              </a:rPr>
              <a:t>)</a:t>
            </a:r>
          </a:p>
          <a:p>
            <a:r>
              <a:rPr lang="en-IN" dirty="0"/>
              <a:t>The teacher trainee get an opportunity to spend 100 days as part of internship in schools. During this time they are made available for applying novel ideas and improving by assessing. </a:t>
            </a:r>
          </a:p>
        </p:txBody>
      </p:sp>
    </p:spTree>
    <p:extLst>
      <p:ext uri="{BB962C8B-B14F-4D97-AF65-F5344CB8AC3E}">
        <p14:creationId xmlns:p14="http://schemas.microsoft.com/office/powerpoint/2010/main" val="22165331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a:t>In the first and second semesters, there are 5 days each and 45 days each in the third and fourth semester respectively should be set apart for internship. </a:t>
            </a:r>
            <a:endParaRPr lang="en-IN" dirty="0" smtClean="0"/>
          </a:p>
          <a:p>
            <a:r>
              <a:rPr lang="en-IN" dirty="0">
                <a:solidFill>
                  <a:srgbClr val="FF0000"/>
                </a:solidFill>
              </a:rPr>
              <a:t>Community Living Camp</a:t>
            </a:r>
          </a:p>
          <a:p>
            <a:r>
              <a:rPr lang="en-IN" dirty="0"/>
              <a:t>Community Living Camp </a:t>
            </a:r>
            <a:r>
              <a:rPr lang="en-IN" dirty="0" smtClean="0"/>
              <a:t>creating </a:t>
            </a:r>
            <a:r>
              <a:rPr lang="en-IN" dirty="0"/>
              <a:t>competent teachers. The aim of the camp is to develop qualities, such as, communication skills, capacity in overcoming adverse situations, enriching artistic, physical and creative skills. </a:t>
            </a:r>
          </a:p>
        </p:txBody>
      </p:sp>
    </p:spTree>
    <p:extLst>
      <p:ext uri="{BB962C8B-B14F-4D97-AF65-F5344CB8AC3E}">
        <p14:creationId xmlns:p14="http://schemas.microsoft.com/office/powerpoint/2010/main" val="17768782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The DIETs should intervene and monitor the camps necessary for ensuring the </a:t>
            </a:r>
            <a:r>
              <a:rPr lang="en-IN" dirty="0" smtClean="0"/>
              <a:t>quality.</a:t>
            </a:r>
          </a:p>
          <a:p>
            <a:pPr algn="just"/>
            <a:r>
              <a:rPr lang="en-IN" dirty="0">
                <a:solidFill>
                  <a:srgbClr val="FF0000"/>
                </a:solidFill>
              </a:rPr>
              <a:t>Study Tour </a:t>
            </a:r>
          </a:p>
          <a:p>
            <a:pPr algn="just"/>
            <a:r>
              <a:rPr lang="en-IN" dirty="0"/>
              <a:t>Study Tours are opportunities for learning by seeing and understanding the places and institutions of which are known through learning. </a:t>
            </a:r>
          </a:p>
        </p:txBody>
      </p:sp>
    </p:spTree>
    <p:extLst>
      <p:ext uri="{BB962C8B-B14F-4D97-AF65-F5344CB8AC3E}">
        <p14:creationId xmlns:p14="http://schemas.microsoft.com/office/powerpoint/2010/main" val="3631253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a:bodyPr>
          <a:lstStyle/>
          <a:p>
            <a:r>
              <a:rPr lang="en-IN" dirty="0"/>
              <a:t>As stated by NCTE (1998) </a:t>
            </a:r>
            <a:r>
              <a:rPr lang="en-IN" dirty="0" smtClean="0"/>
              <a:t>Quality Concerns </a:t>
            </a:r>
            <a:r>
              <a:rPr lang="en-IN" dirty="0"/>
              <a:t>in </a:t>
            </a:r>
            <a:r>
              <a:rPr lang="en-IN" dirty="0" smtClean="0"/>
              <a:t>Teacher </a:t>
            </a:r>
            <a:r>
              <a:rPr lang="en-IN" dirty="0"/>
              <a:t>Education, ―The teacher is the </a:t>
            </a:r>
            <a:r>
              <a:rPr lang="en-IN" dirty="0" smtClean="0"/>
              <a:t>most important </a:t>
            </a:r>
            <a:r>
              <a:rPr lang="en-IN" dirty="0"/>
              <a:t>element in </a:t>
            </a:r>
            <a:r>
              <a:rPr lang="en-IN" dirty="0" smtClean="0"/>
              <a:t>educational program.</a:t>
            </a:r>
          </a:p>
          <a:p>
            <a:pPr algn="just"/>
            <a:r>
              <a:rPr lang="en-IN" dirty="0"/>
              <a:t>T</a:t>
            </a:r>
            <a:r>
              <a:rPr lang="en-IN" dirty="0" smtClean="0"/>
              <a:t>he </a:t>
            </a:r>
            <a:r>
              <a:rPr lang="en-IN" dirty="0"/>
              <a:t>teacher </a:t>
            </a:r>
            <a:r>
              <a:rPr lang="en-IN" dirty="0" smtClean="0"/>
              <a:t>is </a:t>
            </a:r>
            <a:r>
              <a:rPr lang="en-IN" dirty="0"/>
              <a:t>mainly responsible for implementation of the educational </a:t>
            </a:r>
            <a:r>
              <a:rPr lang="en-IN" dirty="0" smtClean="0"/>
              <a:t>process at </a:t>
            </a:r>
            <a:r>
              <a:rPr lang="en-IN" dirty="0"/>
              <a:t>any </a:t>
            </a:r>
            <a:r>
              <a:rPr lang="en-IN" dirty="0" smtClean="0"/>
              <a:t>stage.  </a:t>
            </a:r>
            <a:r>
              <a:rPr lang="en-IN" dirty="0"/>
              <a:t>This shows that it is imperative to invest in </a:t>
            </a:r>
            <a:r>
              <a:rPr lang="en-IN" dirty="0" smtClean="0"/>
              <a:t>the preparation </a:t>
            </a:r>
            <a:r>
              <a:rPr lang="en-IN" dirty="0"/>
              <a:t>of teachers, so that the future of a nation is secure.</a:t>
            </a:r>
          </a:p>
        </p:txBody>
      </p:sp>
    </p:spTree>
    <p:extLst>
      <p:ext uri="{BB962C8B-B14F-4D97-AF65-F5344CB8AC3E}">
        <p14:creationId xmlns:p14="http://schemas.microsoft.com/office/powerpoint/2010/main" val="7989406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10000"/>
          </a:bodyPr>
          <a:lstStyle/>
          <a:p>
            <a:r>
              <a:rPr lang="en-IN" dirty="0">
                <a:solidFill>
                  <a:srgbClr val="FF0000"/>
                </a:solidFill>
              </a:rPr>
              <a:t>Assessment</a:t>
            </a:r>
          </a:p>
          <a:p>
            <a:pPr algn="just"/>
            <a:r>
              <a:rPr lang="en-IN" dirty="0"/>
              <a:t>The process of teacher-education should be assessed continuously and comprehensively by focusing its </a:t>
            </a:r>
            <a:r>
              <a:rPr lang="en-IN" dirty="0" smtClean="0"/>
              <a:t>aims.</a:t>
            </a:r>
          </a:p>
          <a:p>
            <a:pPr algn="just"/>
            <a:endParaRPr lang="en-IN" dirty="0" smtClean="0"/>
          </a:p>
          <a:p>
            <a:pPr algn="just"/>
            <a:r>
              <a:rPr lang="en-IN" dirty="0"/>
              <a:t>The areas of concept, awareness skill in application, attitudes, aptitudes, skills and social emotional qualities should be assessed. </a:t>
            </a:r>
            <a:endParaRPr lang="en-IN" dirty="0" smtClean="0"/>
          </a:p>
          <a:p>
            <a:pPr algn="just"/>
            <a:r>
              <a:rPr lang="en-IN" dirty="0" smtClean="0"/>
              <a:t>The </a:t>
            </a:r>
            <a:r>
              <a:rPr lang="en-IN" dirty="0"/>
              <a:t>teacher students should have opportunity to assess and improve learning for self assessment, assessment by co-  learner, and the assessment by the teacher/experts.</a:t>
            </a:r>
          </a:p>
        </p:txBody>
      </p:sp>
    </p:spTree>
    <p:extLst>
      <p:ext uri="{BB962C8B-B14F-4D97-AF65-F5344CB8AC3E}">
        <p14:creationId xmlns:p14="http://schemas.microsoft.com/office/powerpoint/2010/main" val="14926633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a:t>
            </a:r>
            <a:r>
              <a:rPr lang="en-IN" dirty="0" smtClean="0"/>
              <a:t>urriculum </a:t>
            </a:r>
            <a:r>
              <a:rPr lang="en-IN" dirty="0"/>
              <a:t>for pre-primary teacher education programme</a:t>
            </a:r>
          </a:p>
        </p:txBody>
      </p:sp>
      <p:sp>
        <p:nvSpPr>
          <p:cNvPr id="3" name="Content Placeholder 2"/>
          <p:cNvSpPr>
            <a:spLocks noGrp="1"/>
          </p:cNvSpPr>
          <p:nvPr>
            <p:ph idx="1"/>
          </p:nvPr>
        </p:nvSpPr>
        <p:spPr/>
        <p:txBody>
          <a:bodyPr>
            <a:normAutofit lnSpcReduction="10000"/>
          </a:bodyPr>
          <a:lstStyle/>
          <a:p>
            <a:r>
              <a:rPr lang="en-IN" dirty="0"/>
              <a:t>The curriculum </a:t>
            </a:r>
            <a:r>
              <a:rPr lang="en-IN" dirty="0" smtClean="0"/>
              <a:t>include </a:t>
            </a:r>
            <a:r>
              <a:rPr lang="en-IN" dirty="0"/>
              <a:t>activities to promote physical, cognitive, social, emotional, linguistic and aesthetic development of children </a:t>
            </a:r>
            <a:r>
              <a:rPr lang="en-IN" dirty="0" err="1"/>
              <a:t>upto</a:t>
            </a:r>
            <a:r>
              <a:rPr lang="en-IN" dirty="0"/>
              <a:t> 6 years of </a:t>
            </a:r>
            <a:r>
              <a:rPr lang="en-IN" dirty="0" smtClean="0"/>
              <a:t>age.</a:t>
            </a:r>
          </a:p>
          <a:p>
            <a:r>
              <a:rPr lang="en-IN" dirty="0" smtClean="0"/>
              <a:t>An </a:t>
            </a:r>
            <a:r>
              <a:rPr lang="en-IN" dirty="0"/>
              <a:t>awareness of local environment and natural surroundings and inculcate in them appreciation for values and skills that promote joyful learning.  </a:t>
            </a:r>
          </a:p>
          <a:p>
            <a:pPr marL="0" indent="0">
              <a:buNone/>
            </a:pPr>
            <a:r>
              <a:rPr lang="en-IN" dirty="0"/>
              <a:t> </a:t>
            </a:r>
          </a:p>
        </p:txBody>
      </p:sp>
    </p:spTree>
    <p:extLst>
      <p:ext uri="{BB962C8B-B14F-4D97-AF65-F5344CB8AC3E}">
        <p14:creationId xmlns:p14="http://schemas.microsoft.com/office/powerpoint/2010/main" val="2358139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a:t>D</a:t>
            </a:r>
            <a:r>
              <a:rPr lang="en-IN" dirty="0" smtClean="0"/>
              <a:t>evelop </a:t>
            </a:r>
            <a:r>
              <a:rPr lang="en-IN" dirty="0"/>
              <a:t>awareness about </a:t>
            </a:r>
            <a:r>
              <a:rPr lang="en-IN" dirty="0" smtClean="0"/>
              <a:t>literacy programmes</a:t>
            </a:r>
            <a:r>
              <a:rPr lang="en-IN" dirty="0"/>
              <a:t>, community dynamics, national and local customs, fairs and festivals and </a:t>
            </a:r>
            <a:r>
              <a:rPr lang="en-IN" dirty="0" smtClean="0"/>
              <a:t>community </a:t>
            </a:r>
            <a:r>
              <a:rPr lang="en-IN" dirty="0"/>
              <a:t>mode of social </a:t>
            </a:r>
            <a:r>
              <a:rPr lang="en-IN" dirty="0" smtClean="0"/>
              <a:t>living.</a:t>
            </a:r>
          </a:p>
          <a:p>
            <a:pPr algn="just"/>
            <a:r>
              <a:rPr lang="en-IN" dirty="0"/>
              <a:t> Role-play, puppetry, story telling, simulation exercises, dramatization and creative thinking strategies have to be suitably used</a:t>
            </a:r>
            <a:r>
              <a:rPr lang="en-IN" dirty="0" smtClean="0"/>
              <a:t>.</a:t>
            </a:r>
          </a:p>
          <a:p>
            <a:pPr algn="just"/>
            <a:r>
              <a:rPr lang="en-IN" dirty="0" smtClean="0"/>
              <a:t>  </a:t>
            </a:r>
            <a:r>
              <a:rPr lang="en-IN" dirty="0"/>
              <a:t>Due importance has to be given to participatory and interactive situations. </a:t>
            </a:r>
          </a:p>
        </p:txBody>
      </p:sp>
    </p:spTree>
    <p:extLst>
      <p:ext uri="{BB962C8B-B14F-4D97-AF65-F5344CB8AC3E}">
        <p14:creationId xmlns:p14="http://schemas.microsoft.com/office/powerpoint/2010/main" val="37410709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Help </a:t>
            </a:r>
            <a:r>
              <a:rPr lang="en-IN" dirty="0"/>
              <a:t>children </a:t>
            </a:r>
            <a:r>
              <a:rPr lang="en-IN" dirty="0" smtClean="0"/>
              <a:t> to learn </a:t>
            </a:r>
            <a:r>
              <a:rPr lang="en-IN" dirty="0"/>
              <a:t>and develop appropriate language and communication skills, self-expression, social skills and besides promoting manipulative motor skills and eye-hand coordination.  </a:t>
            </a:r>
            <a:endParaRPr lang="en-IN" dirty="0" smtClean="0"/>
          </a:p>
          <a:p>
            <a:pPr algn="just"/>
            <a:endParaRPr lang="en-IN" dirty="0"/>
          </a:p>
          <a:p>
            <a:endParaRPr lang="en-IN" dirty="0"/>
          </a:p>
        </p:txBody>
      </p:sp>
    </p:spTree>
    <p:extLst>
      <p:ext uri="{BB962C8B-B14F-4D97-AF65-F5344CB8AC3E}">
        <p14:creationId xmlns:p14="http://schemas.microsoft.com/office/powerpoint/2010/main" val="12337451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normAutofit/>
          </a:bodyPr>
          <a:lstStyle/>
          <a:p>
            <a:r>
              <a:rPr lang="en-IN" sz="2800" dirty="0" smtClean="0"/>
              <a:t>PRE PRIMARY TR.EDUCATIONS THEORY AND PRACTICALS</a:t>
            </a:r>
            <a:endParaRPr lang="en-IN" sz="2800" dirty="0"/>
          </a:p>
        </p:txBody>
      </p:sp>
      <p:sp>
        <p:nvSpPr>
          <p:cNvPr id="3" name="Content Placeholder 2"/>
          <p:cNvSpPr>
            <a:spLocks noGrp="1"/>
          </p:cNvSpPr>
          <p:nvPr>
            <p:ph idx="1"/>
          </p:nvPr>
        </p:nvSpPr>
        <p:spPr/>
        <p:txBody>
          <a:bodyPr>
            <a:normAutofit fontScale="55000" lnSpcReduction="20000"/>
          </a:bodyPr>
          <a:lstStyle/>
          <a:p>
            <a:r>
              <a:rPr lang="en-IN" dirty="0"/>
              <a:t>SYLLABUS AND EXAMINATIONS</a:t>
            </a:r>
          </a:p>
          <a:p>
            <a:endParaRPr lang="en-IN" dirty="0"/>
          </a:p>
          <a:p>
            <a:r>
              <a:rPr lang="en-IN" dirty="0"/>
              <a:t>PART I – THEORY</a:t>
            </a:r>
          </a:p>
          <a:p>
            <a:endParaRPr lang="en-IN" dirty="0"/>
          </a:p>
          <a:p>
            <a:r>
              <a:rPr lang="en-IN" dirty="0"/>
              <a:t>The written theory examination will consist of five papers.</a:t>
            </a:r>
          </a:p>
          <a:p>
            <a:endParaRPr lang="en-IN" dirty="0"/>
          </a:p>
          <a:p>
            <a:r>
              <a:rPr lang="en-IN" dirty="0"/>
              <a:t>Paper I – Method of Teaching and Child Education</a:t>
            </a:r>
          </a:p>
          <a:p>
            <a:endParaRPr lang="en-IN" dirty="0"/>
          </a:p>
          <a:p>
            <a:r>
              <a:rPr lang="en-IN" dirty="0"/>
              <a:t>Paper II – Child Nursing and Psychology.</a:t>
            </a:r>
          </a:p>
          <a:p>
            <a:endParaRPr lang="en-IN" dirty="0"/>
          </a:p>
          <a:p>
            <a:r>
              <a:rPr lang="en-IN" dirty="0"/>
              <a:t>Paper III – Pre-School </a:t>
            </a:r>
            <a:r>
              <a:rPr lang="en-IN" dirty="0" err="1"/>
              <a:t>Organasation</a:t>
            </a:r>
            <a:r>
              <a:rPr lang="en-IN" dirty="0"/>
              <a:t>.</a:t>
            </a:r>
          </a:p>
          <a:p>
            <a:endParaRPr lang="en-IN" dirty="0"/>
          </a:p>
          <a:p>
            <a:r>
              <a:rPr lang="en-IN" dirty="0"/>
              <a:t>Paper IV – Nutrition &amp; Welfare of Pre-School Child.</a:t>
            </a:r>
          </a:p>
          <a:p>
            <a:endParaRPr lang="en-IN" dirty="0"/>
          </a:p>
          <a:p>
            <a:r>
              <a:rPr lang="en-IN" dirty="0"/>
              <a:t>Paper V – General English &amp; General knowledge. </a:t>
            </a:r>
          </a:p>
        </p:txBody>
      </p:sp>
    </p:spTree>
    <p:extLst>
      <p:ext uri="{BB962C8B-B14F-4D97-AF65-F5344CB8AC3E}">
        <p14:creationId xmlns:p14="http://schemas.microsoft.com/office/powerpoint/2010/main" val="2721818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264696"/>
          </a:xfrm>
        </p:spPr>
        <p:txBody>
          <a:bodyPr>
            <a:normAutofit fontScale="77500" lnSpcReduction="20000"/>
          </a:bodyPr>
          <a:lstStyle/>
          <a:p>
            <a:r>
              <a:rPr lang="en-IN" dirty="0"/>
              <a:t>PART II- PRACTICAL</a:t>
            </a:r>
          </a:p>
          <a:p>
            <a:endParaRPr lang="en-IN" dirty="0"/>
          </a:p>
          <a:p>
            <a:r>
              <a:rPr lang="en-IN" dirty="0"/>
              <a:t>The practical examination will consist:</a:t>
            </a:r>
          </a:p>
          <a:p>
            <a:endParaRPr lang="en-IN" dirty="0"/>
          </a:p>
          <a:p>
            <a:r>
              <a:rPr lang="en-IN" dirty="0"/>
              <a:t>I. Teaching and Lesson Plan Records.</a:t>
            </a:r>
          </a:p>
          <a:p>
            <a:endParaRPr lang="en-IN" dirty="0"/>
          </a:p>
          <a:p>
            <a:r>
              <a:rPr lang="en-IN" dirty="0"/>
              <a:t>II. Teaching Aids, Art &amp; Craft.</a:t>
            </a:r>
          </a:p>
          <a:p>
            <a:endParaRPr lang="en-IN" dirty="0"/>
          </a:p>
          <a:p>
            <a:r>
              <a:rPr lang="en-IN" dirty="0"/>
              <a:t>III. Albums, Library works and Assignment.</a:t>
            </a:r>
          </a:p>
          <a:p>
            <a:endParaRPr lang="en-IN" dirty="0"/>
          </a:p>
          <a:p>
            <a:r>
              <a:rPr lang="en-IN" dirty="0"/>
              <a:t>IV. Viva voce, Co-Curricular Activities &amp; Social work.</a:t>
            </a:r>
          </a:p>
          <a:p>
            <a:endParaRPr lang="en-IN" dirty="0"/>
          </a:p>
          <a:p>
            <a:r>
              <a:rPr lang="en-IN" dirty="0"/>
              <a:t>The practical examination will consist of the demonstration of the use of the Teaching Aids after which students will have to answer questions relating to the Teaching Aids.</a:t>
            </a:r>
          </a:p>
        </p:txBody>
      </p:sp>
    </p:spTree>
    <p:extLst>
      <p:ext uri="{BB962C8B-B14F-4D97-AF65-F5344CB8AC3E}">
        <p14:creationId xmlns:p14="http://schemas.microsoft.com/office/powerpoint/2010/main" val="26392133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a:bodyPr>
          <a:lstStyle/>
          <a:p>
            <a:pPr algn="just"/>
            <a:r>
              <a:rPr lang="en-IN" b="1" dirty="0"/>
              <a:t>Practicum for Pre-primary Teacher Education </a:t>
            </a:r>
            <a:r>
              <a:rPr lang="en-IN" dirty="0" smtClean="0"/>
              <a:t> </a:t>
            </a:r>
            <a:r>
              <a:rPr lang="en-IN" dirty="0"/>
              <a:t>Collection / preparation of materials for enabling children to arrange objects in terms of size, weight, length, shape, colour, </a:t>
            </a:r>
            <a:r>
              <a:rPr lang="en-IN" dirty="0" err="1"/>
              <a:t>etc</a:t>
            </a:r>
            <a:r>
              <a:rPr lang="en-IN" dirty="0"/>
              <a:t>; </a:t>
            </a:r>
          </a:p>
          <a:p>
            <a:pPr algn="just"/>
            <a:r>
              <a:rPr lang="en-IN" dirty="0" smtClean="0"/>
              <a:t>Preparation </a:t>
            </a:r>
            <a:r>
              <a:rPr lang="en-IN" dirty="0"/>
              <a:t>of simple items of children‘s imagination and linking;  Assembling of puzzles and preparation of story </a:t>
            </a:r>
            <a:r>
              <a:rPr lang="en-IN" dirty="0" smtClean="0"/>
              <a:t>charts</a:t>
            </a:r>
            <a:r>
              <a:rPr lang="en-IN" dirty="0"/>
              <a:t>.</a:t>
            </a:r>
            <a:r>
              <a:rPr lang="en-IN" dirty="0" smtClean="0"/>
              <a:t> </a:t>
            </a:r>
            <a:endParaRPr lang="en-IN" dirty="0"/>
          </a:p>
        </p:txBody>
      </p:sp>
    </p:spTree>
    <p:extLst>
      <p:ext uri="{BB962C8B-B14F-4D97-AF65-F5344CB8AC3E}">
        <p14:creationId xmlns:p14="http://schemas.microsoft.com/office/powerpoint/2010/main" val="28477106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Collection of materials to make children understand the concept of soft-hard, rough-smooth, </a:t>
            </a:r>
            <a:r>
              <a:rPr lang="en-IN" dirty="0" smtClean="0"/>
              <a:t>thin-thick</a:t>
            </a:r>
            <a:r>
              <a:rPr lang="en-IN" dirty="0"/>
              <a:t>, </a:t>
            </a:r>
            <a:r>
              <a:rPr lang="en-IN" dirty="0" err="1"/>
              <a:t>etc</a:t>
            </a:r>
            <a:r>
              <a:rPr lang="en-IN" dirty="0"/>
              <a:t>; </a:t>
            </a:r>
            <a:endParaRPr lang="en-IN" dirty="0" smtClean="0"/>
          </a:p>
          <a:p>
            <a:pPr algn="just"/>
            <a:r>
              <a:rPr lang="en-IN" dirty="0" smtClean="0"/>
              <a:t> </a:t>
            </a:r>
            <a:r>
              <a:rPr lang="en-IN" dirty="0"/>
              <a:t>Collection / writing of 15 to 20 stories and their narration to children with special emphasis on the values embedded in them;   </a:t>
            </a:r>
            <a:endParaRPr lang="en-IN" dirty="0" smtClean="0"/>
          </a:p>
          <a:p>
            <a:pPr algn="just"/>
            <a:r>
              <a:rPr lang="en-IN" dirty="0" smtClean="0"/>
              <a:t>Designing </a:t>
            </a:r>
            <a:r>
              <a:rPr lang="en-IN" dirty="0"/>
              <a:t>and using locally popular games; </a:t>
            </a:r>
          </a:p>
        </p:txBody>
      </p:sp>
    </p:spTree>
    <p:extLst>
      <p:ext uri="{BB962C8B-B14F-4D97-AF65-F5344CB8AC3E}">
        <p14:creationId xmlns:p14="http://schemas.microsoft.com/office/powerpoint/2010/main" val="20739756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algn="just"/>
            <a:r>
              <a:rPr lang="en-IN" dirty="0"/>
              <a:t>Exposing and helping children to identify and discriminate different objects, birds, animals etc. available in the immediate environment of the learner; </a:t>
            </a:r>
            <a:endParaRPr lang="en-IN" dirty="0" smtClean="0"/>
          </a:p>
          <a:p>
            <a:pPr algn="just"/>
            <a:r>
              <a:rPr lang="en-IN" dirty="0" smtClean="0"/>
              <a:t> </a:t>
            </a:r>
            <a:r>
              <a:rPr lang="en-IN" dirty="0"/>
              <a:t>Rhythmic group-singing activities;  </a:t>
            </a:r>
            <a:endParaRPr lang="en-IN" dirty="0" smtClean="0"/>
          </a:p>
          <a:p>
            <a:pPr algn="just"/>
            <a:r>
              <a:rPr lang="en-IN" dirty="0" smtClean="0"/>
              <a:t>Undertaking </a:t>
            </a:r>
            <a:r>
              <a:rPr lang="en-IN" dirty="0"/>
              <a:t>case studies, observing and maintaining children‘s developmental records in the form of cumulative records; </a:t>
            </a:r>
          </a:p>
        </p:txBody>
      </p:sp>
    </p:spTree>
    <p:extLst>
      <p:ext uri="{BB962C8B-B14F-4D97-AF65-F5344CB8AC3E}">
        <p14:creationId xmlns:p14="http://schemas.microsoft.com/office/powerpoint/2010/main" val="37196736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a:t>
            </a:r>
            <a:r>
              <a:rPr lang="en-IN" dirty="0" smtClean="0"/>
              <a:t>valuation</a:t>
            </a:r>
            <a:endParaRPr lang="en-IN" dirty="0"/>
          </a:p>
        </p:txBody>
      </p:sp>
      <p:sp>
        <p:nvSpPr>
          <p:cNvPr id="3" name="Content Placeholder 2"/>
          <p:cNvSpPr>
            <a:spLocks noGrp="1"/>
          </p:cNvSpPr>
          <p:nvPr>
            <p:ph idx="1"/>
          </p:nvPr>
        </p:nvSpPr>
        <p:spPr/>
        <p:txBody>
          <a:bodyPr>
            <a:normAutofit fontScale="92500"/>
          </a:bodyPr>
          <a:lstStyle/>
          <a:p>
            <a:endParaRPr lang="en-IN" dirty="0" smtClean="0"/>
          </a:p>
          <a:p>
            <a:r>
              <a:rPr lang="en-IN" dirty="0" smtClean="0"/>
              <a:t> Evaluation focus </a:t>
            </a:r>
            <a:r>
              <a:rPr lang="en-IN" dirty="0"/>
              <a:t>on assessment of understanding and skills concerning planning, conducting and evaluating joyful activities for young children</a:t>
            </a:r>
          </a:p>
          <a:p>
            <a:r>
              <a:rPr lang="en-IN" dirty="0" smtClean="0"/>
              <a:t>Assessment </a:t>
            </a:r>
            <a:r>
              <a:rPr lang="en-IN" dirty="0"/>
              <a:t>of attitudinal change and value orientation has to be an integral part of the total evaluation mechanism.  </a:t>
            </a:r>
            <a:endParaRPr lang="en-IN" dirty="0" smtClean="0"/>
          </a:p>
          <a:p>
            <a:r>
              <a:rPr lang="en-IN" dirty="0" smtClean="0"/>
              <a:t>Separate </a:t>
            </a:r>
            <a:r>
              <a:rPr lang="en-IN" dirty="0"/>
              <a:t>evaluation be conducted for theory, practice teaching and field </a:t>
            </a:r>
            <a:r>
              <a:rPr lang="en-IN" dirty="0" smtClean="0"/>
              <a:t>experiences.</a:t>
            </a:r>
            <a:endParaRPr lang="en-IN" dirty="0"/>
          </a:p>
        </p:txBody>
      </p:sp>
    </p:spTree>
    <p:extLst>
      <p:ext uri="{BB962C8B-B14F-4D97-AF65-F5344CB8AC3E}">
        <p14:creationId xmlns:p14="http://schemas.microsoft.com/office/powerpoint/2010/main" val="2329180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pPr algn="just"/>
            <a:r>
              <a:rPr lang="en-IN" dirty="0" smtClean="0"/>
              <a:t>India </a:t>
            </a:r>
            <a:r>
              <a:rPr lang="en-IN" dirty="0"/>
              <a:t>has now accepted a ten years general school system, divided into three stages: pre-school education, elementary education and secondary education. Further ,two year diversified senior secondary education with the subject oriented and disciplinary </a:t>
            </a:r>
            <a:r>
              <a:rPr lang="en-IN" dirty="0" smtClean="0"/>
              <a:t>approach.</a:t>
            </a:r>
            <a:endParaRPr lang="en-IN" dirty="0"/>
          </a:p>
        </p:txBody>
      </p:sp>
    </p:spTree>
    <p:extLst>
      <p:ext uri="{BB962C8B-B14F-4D97-AF65-F5344CB8AC3E}">
        <p14:creationId xmlns:p14="http://schemas.microsoft.com/office/powerpoint/2010/main" val="2756337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O</a:t>
            </a:r>
            <a:r>
              <a:rPr lang="en-IN" dirty="0" smtClean="0"/>
              <a:t>bjectives and need of teacher education at  pre-primary level : </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Pre-primary stage is not the stage for formal education and Literacy. </a:t>
            </a:r>
          </a:p>
          <a:p>
            <a:pPr algn="just"/>
            <a:r>
              <a:rPr lang="en-IN" dirty="0" smtClean="0"/>
              <a:t>It’s need is that </a:t>
            </a:r>
            <a:r>
              <a:rPr lang="en-IN" dirty="0" smtClean="0">
                <a:solidFill>
                  <a:srgbClr val="00B050"/>
                </a:solidFill>
              </a:rPr>
              <a:t>it  prepares children for elementary schools. </a:t>
            </a:r>
          </a:p>
          <a:p>
            <a:pPr algn="just"/>
            <a:r>
              <a:rPr lang="en-IN" dirty="0"/>
              <a:t>G</a:t>
            </a:r>
            <a:r>
              <a:rPr lang="en-IN" dirty="0" smtClean="0"/>
              <a:t>roup activities, play way techniques, language and, number games promote socialization and environmental awareness among children and attaining physical, mental and emotional maturity. </a:t>
            </a:r>
            <a:endParaRPr lang="en-IN" dirty="0"/>
          </a:p>
        </p:txBody>
      </p:sp>
    </p:spTree>
    <p:extLst>
      <p:ext uri="{BB962C8B-B14F-4D97-AF65-F5344CB8AC3E}">
        <p14:creationId xmlns:p14="http://schemas.microsoft.com/office/powerpoint/2010/main" val="4264679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1224136"/>
          </a:xfrm>
        </p:spPr>
        <p:txBody>
          <a:bodyPr/>
          <a:lstStyle/>
          <a:p>
            <a:r>
              <a:rPr lang="en-IN" dirty="0" smtClean="0"/>
              <a:t>AIM </a:t>
            </a:r>
            <a:endParaRPr lang="en-IN" dirty="0"/>
          </a:p>
        </p:txBody>
      </p:sp>
      <p:sp>
        <p:nvSpPr>
          <p:cNvPr id="3" name="Content Placeholder 2"/>
          <p:cNvSpPr>
            <a:spLocks noGrp="1"/>
          </p:cNvSpPr>
          <p:nvPr>
            <p:ph idx="1"/>
          </p:nvPr>
        </p:nvSpPr>
        <p:spPr>
          <a:xfrm>
            <a:off x="457200" y="2492896"/>
            <a:ext cx="8229600" cy="3633267"/>
          </a:xfrm>
        </p:spPr>
        <p:txBody>
          <a:bodyPr/>
          <a:lstStyle/>
          <a:p>
            <a:r>
              <a:rPr lang="en-IN" dirty="0" smtClean="0"/>
              <a:t>To ensure happy and healthy childhood by means of varied activities.</a:t>
            </a:r>
          </a:p>
          <a:p>
            <a:endParaRPr lang="en-IN" dirty="0"/>
          </a:p>
        </p:txBody>
      </p:sp>
    </p:spTree>
    <p:extLst>
      <p:ext uri="{BB962C8B-B14F-4D97-AF65-F5344CB8AC3E}">
        <p14:creationId xmlns:p14="http://schemas.microsoft.com/office/powerpoint/2010/main" val="23151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solidFill>
                  <a:srgbClr val="FF0000"/>
                </a:solidFill>
              </a:rPr>
              <a:t>The specific objectives for teacher education at this stage</a:t>
            </a:r>
            <a:endParaRPr lang="en-IN" sz="2800"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algn="just"/>
            <a:r>
              <a:rPr lang="en-IN" dirty="0" smtClean="0"/>
              <a:t>To prepare teachers for helping physical, mental, social, emotional, aesthetic and linguistic development of children by means of individual and group activities. </a:t>
            </a:r>
          </a:p>
          <a:p>
            <a:pPr algn="just"/>
            <a:r>
              <a:rPr lang="en-IN" dirty="0" smtClean="0"/>
              <a:t> To impart them relevant knowledge of child psychology, basics of cultural anthropology, sociology, Indian heritage and child‘s environment. </a:t>
            </a:r>
          </a:p>
          <a:p>
            <a:pPr algn="just"/>
            <a:r>
              <a:rPr lang="en-IN" dirty="0" smtClean="0"/>
              <a:t> To develop among them the capacity and desire for obtaining parental cooperation and establish coordination with the agencies working in similar areas.</a:t>
            </a:r>
            <a:endParaRPr lang="en-IN" dirty="0"/>
          </a:p>
        </p:txBody>
      </p:sp>
    </p:spTree>
    <p:extLst>
      <p:ext uri="{BB962C8B-B14F-4D97-AF65-F5344CB8AC3E}">
        <p14:creationId xmlns:p14="http://schemas.microsoft.com/office/powerpoint/2010/main" val="1508021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TotalTime>
  <Words>3636</Words>
  <Application>Microsoft Office PowerPoint</Application>
  <PresentationFormat>On-screen Show (4:3)</PresentationFormat>
  <Paragraphs>208</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 UNIT 2 TR.Education at  pre -primary  and primary level</vt:lpstr>
      <vt:lpstr>PowerPoint Presentation</vt:lpstr>
      <vt:lpstr>PowerPoint Presentation</vt:lpstr>
      <vt:lpstr>PowerPoint Presentation</vt:lpstr>
      <vt:lpstr>PowerPoint Presentation</vt:lpstr>
      <vt:lpstr>PowerPoint Presentation</vt:lpstr>
      <vt:lpstr>Objectives and need of teacher education at  pre-primary level : </vt:lpstr>
      <vt:lpstr>AIM </vt:lpstr>
      <vt:lpstr>The specific objectives for teacher education at this stage</vt:lpstr>
      <vt:lpstr>PowerPoint Presentation</vt:lpstr>
      <vt:lpstr>PowerPoint Presentation</vt:lpstr>
      <vt:lpstr>Teacher Education for primary level : </vt:lpstr>
      <vt:lpstr>Objectives of Teacher Education at the Primary level : </vt:lpstr>
      <vt:lpstr>PowerPoint Presentation</vt:lpstr>
      <vt:lpstr>PowerPoint Presentation</vt:lpstr>
      <vt:lpstr>PowerPoint Presentation</vt:lpstr>
      <vt:lpstr>STRUCTURE OF TEACHER EDUCATION AT PRE-PRIMARY AND PRIMARY LEVEL AS RECOMMENDED BY NCTE </vt:lpstr>
      <vt:lpstr>Duration and Intake </vt:lpstr>
      <vt:lpstr>3. Eligibility </vt:lpstr>
      <vt:lpstr>4. Curriculum Transaction and Requirement of Teaching Staff </vt:lpstr>
      <vt:lpstr>PowerPoint Presentation</vt:lpstr>
      <vt:lpstr>PowerPoint Presentation</vt:lpstr>
      <vt:lpstr>Qualifications of Teaching Staff </vt:lpstr>
      <vt:lpstr>Teachers</vt:lpstr>
      <vt:lpstr>Administrative Staff </vt:lpstr>
      <vt:lpstr>Infrastructural Facilities </vt:lpstr>
      <vt:lpstr> Instructional Facilities </vt:lpstr>
      <vt:lpstr>Terms and Conditions of Service of Staff </vt:lpstr>
      <vt:lpstr>PowerPoint Presentation</vt:lpstr>
      <vt:lpstr>10. Management </vt:lpstr>
      <vt:lpstr>Norms and Standards for Elementary Teacher Education programme </vt:lpstr>
      <vt:lpstr>PowerPoint Presentation</vt:lpstr>
      <vt:lpstr>PowerPoint Presentation</vt:lpstr>
      <vt:lpstr>PowerPoint Presentation</vt:lpstr>
      <vt:lpstr>PowerPoint Presentation</vt:lpstr>
      <vt:lpstr>PowerPoint Presentation</vt:lpstr>
      <vt:lpstr> Qualifications of Teaching Staff </vt:lpstr>
      <vt:lpstr>PowerPoint Presentation</vt:lpstr>
      <vt:lpstr>Administrative Staff </vt:lpstr>
      <vt:lpstr>PowerPoint Presentation</vt:lpstr>
      <vt:lpstr>PowerPoint Presentation</vt:lpstr>
      <vt:lpstr>PowerPoint Presentation</vt:lpstr>
      <vt:lpstr>PowerPoint Presentation</vt:lpstr>
      <vt:lpstr>PowerPoint Presentation</vt:lpstr>
      <vt:lpstr>PowerPoint Presentation</vt:lpstr>
      <vt:lpstr>D.El.Ed CURRICULUM- THOEORY AND PRACTICE</vt:lpstr>
      <vt:lpstr>PowerPoint Presentation</vt:lpstr>
      <vt:lpstr>PowerPoint Presentation</vt:lpstr>
      <vt:lpstr>PowerPoint Presentation</vt:lpstr>
      <vt:lpstr>PowerPoint Presentation</vt:lpstr>
      <vt:lpstr>Curriculum for pre-primary teacher education programme</vt:lpstr>
      <vt:lpstr>PowerPoint Presentation</vt:lpstr>
      <vt:lpstr>PowerPoint Presentation</vt:lpstr>
      <vt:lpstr>PRE PRIMARY TR.EDUCATIONS THEORY AND PRACTICALS</vt:lpstr>
      <vt:lpstr>PowerPoint Presentation</vt:lpstr>
      <vt:lpstr>PowerPoint Presentation</vt:lpstr>
      <vt:lpstr>PowerPoint Presentation</vt:lpstr>
      <vt:lpstr>PowerPoint Presentation</vt:lpstr>
      <vt:lpstr>Evaluation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161</cp:revision>
  <dcterms:created xsi:type="dcterms:W3CDTF">2021-03-18T09:12:47Z</dcterms:created>
  <dcterms:modified xsi:type="dcterms:W3CDTF">2022-02-15T04:48:46Z</dcterms:modified>
</cp:coreProperties>
</file>