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70" r:id="rId14"/>
    <p:sldId id="271" r:id="rId15"/>
    <p:sldId id="272" r:id="rId16"/>
    <p:sldId id="274" r:id="rId17"/>
    <p:sldId id="276"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8" r:id="rId48"/>
    <p:sldId id="307"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C7E1B3-2B1B-4EE6-A8B5-4E8627BC7F09}" type="datetimeFigureOut">
              <a:rPr lang="en-IN" smtClean="0"/>
              <a:t>14-02-2022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D07A62-F5E2-4014-A1DF-BEE60581A62F}" type="slidenum">
              <a:rPr lang="en-IN" smtClean="0"/>
              <a:t>‹#›</a:t>
            </a:fld>
            <a:endParaRPr lang="en-IN"/>
          </a:p>
        </p:txBody>
      </p:sp>
    </p:spTree>
    <p:extLst>
      <p:ext uri="{BB962C8B-B14F-4D97-AF65-F5344CB8AC3E}">
        <p14:creationId xmlns:p14="http://schemas.microsoft.com/office/powerpoint/2010/main" val="3475672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4D07A62-F5E2-4014-A1DF-BEE60581A62F}" type="slidenum">
              <a:rPr lang="en-IN" smtClean="0"/>
              <a:t>10</a:t>
            </a:fld>
            <a:endParaRPr lang="en-IN"/>
          </a:p>
        </p:txBody>
      </p:sp>
    </p:spTree>
    <p:extLst>
      <p:ext uri="{BB962C8B-B14F-4D97-AF65-F5344CB8AC3E}">
        <p14:creationId xmlns:p14="http://schemas.microsoft.com/office/powerpoint/2010/main" val="1623219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A3BFF0E-0B57-4BD6-87A9-8CE6ACD7D2C4}" type="datetimeFigureOut">
              <a:rPr lang="en-IN" smtClean="0"/>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3868745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A3BFF0E-0B57-4BD6-87A9-8CE6ACD7D2C4}" type="datetimeFigureOut">
              <a:rPr lang="en-IN" smtClean="0"/>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3445828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A3BFF0E-0B57-4BD6-87A9-8CE6ACD7D2C4}" type="datetimeFigureOut">
              <a:rPr lang="en-IN" smtClean="0"/>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218726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A3BFF0E-0B57-4BD6-87A9-8CE6ACD7D2C4}" type="datetimeFigureOut">
              <a:rPr lang="en-IN" smtClean="0"/>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4292388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3BFF0E-0B57-4BD6-87A9-8CE6ACD7D2C4}" type="datetimeFigureOut">
              <a:rPr lang="en-IN" smtClean="0"/>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31159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A3BFF0E-0B57-4BD6-87A9-8CE6ACD7D2C4}" type="datetimeFigureOut">
              <a:rPr lang="en-IN" smtClean="0"/>
              <a:t>14-02-2022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343911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A3BFF0E-0B57-4BD6-87A9-8CE6ACD7D2C4}" type="datetimeFigureOut">
              <a:rPr lang="en-IN" smtClean="0"/>
              <a:t>14-02-2022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134632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A3BFF0E-0B57-4BD6-87A9-8CE6ACD7D2C4}" type="datetimeFigureOut">
              <a:rPr lang="en-IN" smtClean="0"/>
              <a:t>14-02-2022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2764229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3BFF0E-0B57-4BD6-87A9-8CE6ACD7D2C4}" type="datetimeFigureOut">
              <a:rPr lang="en-IN" smtClean="0"/>
              <a:t>14-02-2022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398706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3BFF0E-0B57-4BD6-87A9-8CE6ACD7D2C4}" type="datetimeFigureOut">
              <a:rPr lang="en-IN" smtClean="0"/>
              <a:t>14-02-2022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3336321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3BFF0E-0B57-4BD6-87A9-8CE6ACD7D2C4}" type="datetimeFigureOut">
              <a:rPr lang="en-IN" smtClean="0"/>
              <a:t>14-02-2022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838D91-BD6E-4D43-89FC-D348FF506B88}" type="slidenum">
              <a:rPr lang="en-IN" smtClean="0"/>
              <a:t>‹#›</a:t>
            </a:fld>
            <a:endParaRPr lang="en-IN"/>
          </a:p>
        </p:txBody>
      </p:sp>
    </p:spTree>
    <p:extLst>
      <p:ext uri="{BB962C8B-B14F-4D97-AF65-F5344CB8AC3E}">
        <p14:creationId xmlns:p14="http://schemas.microsoft.com/office/powerpoint/2010/main" val="2500953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BFF0E-0B57-4BD6-87A9-8CE6ACD7D2C4}" type="datetimeFigureOut">
              <a:rPr lang="en-IN" smtClean="0"/>
              <a:t>14-02-2022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38D91-BD6E-4D43-89FC-D348FF506B88}" type="slidenum">
              <a:rPr lang="en-IN" smtClean="0"/>
              <a:t>‹#›</a:t>
            </a:fld>
            <a:endParaRPr lang="en-IN"/>
          </a:p>
        </p:txBody>
      </p:sp>
    </p:spTree>
    <p:extLst>
      <p:ext uri="{BB962C8B-B14F-4D97-AF65-F5344CB8AC3E}">
        <p14:creationId xmlns:p14="http://schemas.microsoft.com/office/powerpoint/2010/main" val="4278162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584176"/>
          </a:xfrm>
        </p:spPr>
        <p:txBody>
          <a:bodyPr>
            <a:normAutofit fontScale="90000"/>
          </a:bodyPr>
          <a:lstStyle/>
          <a:p>
            <a:r>
              <a:rPr lang="en-IN" dirty="0" smtClean="0">
                <a:solidFill>
                  <a:srgbClr val="FF0000"/>
                </a:solidFill>
              </a:rPr>
              <a:t>Module  I -Historical development of Teacher </a:t>
            </a:r>
            <a:r>
              <a:rPr lang="en-IN" dirty="0">
                <a:solidFill>
                  <a:srgbClr val="FF0000"/>
                </a:solidFill>
              </a:rPr>
              <a:t>E</a:t>
            </a:r>
            <a:r>
              <a:rPr lang="en-IN" dirty="0" smtClean="0">
                <a:solidFill>
                  <a:srgbClr val="FF0000"/>
                </a:solidFill>
              </a:rPr>
              <a:t>ducation in India</a:t>
            </a:r>
            <a:endParaRPr lang="en-IN" dirty="0">
              <a:solidFill>
                <a:srgbClr val="FF0000"/>
              </a:solidFill>
            </a:endParaRPr>
          </a:p>
        </p:txBody>
      </p:sp>
      <p:sp>
        <p:nvSpPr>
          <p:cNvPr id="3" name="Subtitle 2"/>
          <p:cNvSpPr>
            <a:spLocks noGrp="1"/>
          </p:cNvSpPr>
          <p:nvPr>
            <p:ph type="subTitle" idx="1"/>
          </p:nvPr>
        </p:nvSpPr>
        <p:spPr>
          <a:xfrm>
            <a:off x="755576" y="2276872"/>
            <a:ext cx="7560840" cy="3816424"/>
          </a:xfrm>
        </p:spPr>
        <p:txBody>
          <a:bodyPr>
            <a:normAutofit fontScale="92500" lnSpcReduction="20000"/>
          </a:bodyPr>
          <a:lstStyle/>
          <a:p>
            <a:pPr marL="457200" indent="-457200" algn="just">
              <a:buFont typeface="Arial" pitchFamily="34" charset="0"/>
              <a:buChar char="•"/>
            </a:pPr>
            <a:r>
              <a:rPr lang="en-IN" b="1" dirty="0" smtClean="0">
                <a:solidFill>
                  <a:schemeClr val="tx1"/>
                </a:solidFill>
              </a:rPr>
              <a:t>The history of teacher education in India is as old as the history of Indian education itself.</a:t>
            </a:r>
          </a:p>
          <a:p>
            <a:pPr marL="457200" indent="-457200" algn="just">
              <a:buFont typeface="Arial" pitchFamily="34" charset="0"/>
              <a:buChar char="•"/>
            </a:pPr>
            <a:r>
              <a:rPr lang="en-IN" b="1" dirty="0" smtClean="0">
                <a:solidFill>
                  <a:schemeClr val="tx1"/>
                </a:solidFill>
              </a:rPr>
              <a:t> India has one of the largest systems of teacher education in the world. </a:t>
            </a:r>
          </a:p>
          <a:p>
            <a:pPr marL="457200" indent="-457200" algn="just">
              <a:buFont typeface="Arial" pitchFamily="34" charset="0"/>
              <a:buChar char="•"/>
            </a:pPr>
            <a:r>
              <a:rPr lang="en-IN" b="1" dirty="0" smtClean="0">
                <a:solidFill>
                  <a:schemeClr val="tx1"/>
                </a:solidFill>
              </a:rPr>
              <a:t>Education of teachers must have been born in India in 2500 B.C. </a:t>
            </a:r>
          </a:p>
          <a:p>
            <a:pPr marL="457200" indent="-457200" algn="just">
              <a:buFont typeface="Arial" pitchFamily="34" charset="0"/>
              <a:buChar char="•"/>
            </a:pPr>
            <a:r>
              <a:rPr lang="en-IN" b="1" dirty="0" smtClean="0">
                <a:solidFill>
                  <a:schemeClr val="tx1"/>
                </a:solidFill>
              </a:rPr>
              <a:t>The history of Indian teacher education may be divided into five parts:</a:t>
            </a:r>
            <a:endParaRPr lang="en-IN" b="1" dirty="0">
              <a:solidFill>
                <a:schemeClr val="tx1"/>
              </a:solidFill>
            </a:endParaRPr>
          </a:p>
        </p:txBody>
      </p:sp>
    </p:spTree>
    <p:extLst>
      <p:ext uri="{BB962C8B-B14F-4D97-AF65-F5344CB8AC3E}">
        <p14:creationId xmlns:p14="http://schemas.microsoft.com/office/powerpoint/2010/main" val="390862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n-IN" dirty="0" smtClean="0"/>
              <a:t>In </a:t>
            </a:r>
            <a:r>
              <a:rPr lang="en-IN" dirty="0" err="1" smtClean="0"/>
              <a:t>Madrassahs</a:t>
            </a:r>
            <a:r>
              <a:rPr lang="en-IN" dirty="0" smtClean="0"/>
              <a:t> the course included grammar, logic, theology, metaphysics, literature, jurisprudence and sciences.</a:t>
            </a:r>
          </a:p>
          <a:p>
            <a:pPr algn="just"/>
            <a:r>
              <a:rPr lang="en-IN" dirty="0" smtClean="0"/>
              <a:t>The method of teacher preparation was mostly initiation of what the old teachers practiced. </a:t>
            </a:r>
          </a:p>
          <a:p>
            <a:pPr algn="just"/>
            <a:r>
              <a:rPr lang="en-IN" dirty="0" smtClean="0"/>
              <a:t>Good and experienced teachers with a discerning eye identified able students and appointed them tutors to look after and teach the junior students in their absence. </a:t>
            </a:r>
            <a:endParaRPr lang="en-IN" dirty="0"/>
          </a:p>
        </p:txBody>
      </p:sp>
    </p:spTree>
    <p:extLst>
      <p:ext uri="{BB962C8B-B14F-4D97-AF65-F5344CB8AC3E}">
        <p14:creationId xmlns:p14="http://schemas.microsoft.com/office/powerpoint/2010/main" val="2231865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smtClean="0"/>
              <a:t>The teachers were held in high esteem and were respected by the society and their students.</a:t>
            </a:r>
          </a:p>
          <a:p>
            <a:r>
              <a:rPr lang="en-IN" dirty="0" smtClean="0"/>
              <a:t>The method of teaching was oral. </a:t>
            </a:r>
          </a:p>
          <a:p>
            <a:r>
              <a:rPr lang="en-IN" dirty="0" smtClean="0"/>
              <a:t>Students were encouraged to consult books. </a:t>
            </a:r>
          </a:p>
          <a:p>
            <a:r>
              <a:rPr lang="en-IN" dirty="0" err="1" smtClean="0"/>
              <a:t>Practicals</a:t>
            </a:r>
            <a:r>
              <a:rPr lang="en-IN" dirty="0" smtClean="0"/>
              <a:t> were also conducted in practical subjects like medicine. </a:t>
            </a:r>
          </a:p>
          <a:p>
            <a:r>
              <a:rPr lang="en-IN" dirty="0" smtClean="0"/>
              <a:t>Analytical and inductive methods were also used to each subject like religion, logic, philosophy and politics. </a:t>
            </a:r>
          </a:p>
          <a:p>
            <a:endParaRPr lang="en-IN" dirty="0"/>
          </a:p>
        </p:txBody>
      </p:sp>
    </p:spTree>
    <p:extLst>
      <p:ext uri="{BB962C8B-B14F-4D97-AF65-F5344CB8AC3E}">
        <p14:creationId xmlns:p14="http://schemas.microsoft.com/office/powerpoint/2010/main" val="2079765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just"/>
            <a:r>
              <a:rPr lang="en-IN" dirty="0" smtClean="0">
                <a:solidFill>
                  <a:srgbClr val="FF0000"/>
                </a:solidFill>
              </a:rPr>
              <a:t>British Period (1700 A.D. to 1947 A.D.):</a:t>
            </a:r>
          </a:p>
          <a:p>
            <a:pPr algn="just"/>
            <a:r>
              <a:rPr lang="en-IN" dirty="0" smtClean="0"/>
              <a:t>Advanced system of education was incorporated.</a:t>
            </a:r>
          </a:p>
          <a:p>
            <a:pPr algn="just"/>
            <a:r>
              <a:rPr lang="en-IN" dirty="0" smtClean="0"/>
              <a:t>The Danish Missionaries established a </a:t>
            </a:r>
            <a:r>
              <a:rPr lang="en-IN" dirty="0" smtClean="0">
                <a:solidFill>
                  <a:srgbClr val="FF0000"/>
                </a:solidFill>
              </a:rPr>
              <a:t>normal school </a:t>
            </a:r>
            <a:r>
              <a:rPr lang="en-IN" dirty="0" smtClean="0"/>
              <a:t>for the training of teachers at </a:t>
            </a:r>
            <a:r>
              <a:rPr lang="en-IN" dirty="0" err="1" smtClean="0"/>
              <a:t>Serampur</a:t>
            </a:r>
            <a:endParaRPr lang="en-IN" dirty="0" smtClean="0"/>
          </a:p>
          <a:p>
            <a:pPr marL="0" indent="0" algn="just">
              <a:buNone/>
            </a:pPr>
            <a:r>
              <a:rPr lang="en-IN" dirty="0" smtClean="0"/>
              <a:t>     near Calcutta.</a:t>
            </a:r>
          </a:p>
          <a:p>
            <a:pPr algn="just"/>
            <a:r>
              <a:rPr lang="en-IN" dirty="0" smtClean="0"/>
              <a:t> In Madras </a:t>
            </a:r>
            <a:r>
              <a:rPr lang="en-IN" dirty="0" err="1" smtClean="0"/>
              <a:t>Dr.</a:t>
            </a:r>
            <a:r>
              <a:rPr lang="en-IN" dirty="0" smtClean="0"/>
              <a:t> Andrew Bell start the experiment of </a:t>
            </a:r>
            <a:r>
              <a:rPr lang="en-IN" dirty="0" err="1" smtClean="0"/>
              <a:t>Monitorial</a:t>
            </a:r>
            <a:r>
              <a:rPr lang="en-IN" dirty="0" smtClean="0"/>
              <a:t> System</a:t>
            </a:r>
          </a:p>
          <a:p>
            <a:pPr algn="just"/>
            <a:r>
              <a:rPr lang="en-IN" dirty="0" smtClean="0"/>
              <a:t>Sir Munro, in his Minute dated 13 December 1823, gave some ideas for the improvement of the education of teachers.</a:t>
            </a:r>
            <a:endParaRPr lang="en-IN" dirty="0"/>
          </a:p>
        </p:txBody>
      </p:sp>
    </p:spTree>
    <p:extLst>
      <p:ext uri="{BB962C8B-B14F-4D97-AF65-F5344CB8AC3E}">
        <p14:creationId xmlns:p14="http://schemas.microsoft.com/office/powerpoint/2010/main" val="3999630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smtClean="0"/>
              <a:t> In June 1826, the first normal school was started in Madras under the management and with the finances of the British government.</a:t>
            </a:r>
          </a:p>
          <a:p>
            <a:r>
              <a:rPr lang="en-IN" dirty="0" smtClean="0"/>
              <a:t> Later, this  normal school developed into the Presidency College. </a:t>
            </a:r>
          </a:p>
          <a:p>
            <a:r>
              <a:rPr lang="en-IN" dirty="0" smtClean="0"/>
              <a:t>In 1847, in Bombay a normal school was started in the </a:t>
            </a:r>
            <a:r>
              <a:rPr lang="en-IN" dirty="0" err="1" smtClean="0"/>
              <a:t>Elphinstone</a:t>
            </a:r>
            <a:r>
              <a:rPr lang="en-IN" dirty="0" smtClean="0"/>
              <a:t> Institution and in 1849, Calcutta too had a normal school. </a:t>
            </a:r>
          </a:p>
          <a:p>
            <a:endParaRPr lang="en-IN" dirty="0"/>
          </a:p>
        </p:txBody>
      </p:sp>
    </p:spTree>
    <p:extLst>
      <p:ext uri="{BB962C8B-B14F-4D97-AF65-F5344CB8AC3E}">
        <p14:creationId xmlns:p14="http://schemas.microsoft.com/office/powerpoint/2010/main" val="211380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n-IN" dirty="0" smtClean="0">
                <a:solidFill>
                  <a:srgbClr val="FF0000"/>
                </a:solidFill>
              </a:rPr>
              <a:t>Teacher Education in Pre Independent In</a:t>
            </a:r>
            <a:r>
              <a:rPr lang="en-IN" dirty="0" smtClean="0"/>
              <a:t>dia:</a:t>
            </a:r>
          </a:p>
          <a:p>
            <a:r>
              <a:rPr lang="en-IN" dirty="0" err="1" smtClean="0"/>
              <a:t>Monitorial</a:t>
            </a:r>
            <a:r>
              <a:rPr lang="en-IN" dirty="0" smtClean="0"/>
              <a:t> System (1880)–In India, the idea of formal teacher training originated out of an indigenous technique, called „</a:t>
            </a:r>
            <a:r>
              <a:rPr lang="en-IN" dirty="0" err="1" smtClean="0"/>
              <a:t>Monitorial</a:t>
            </a:r>
            <a:r>
              <a:rPr lang="en-IN" dirty="0" smtClean="0"/>
              <a:t> System‟.</a:t>
            </a:r>
          </a:p>
          <a:p>
            <a:r>
              <a:rPr lang="en-IN" dirty="0" smtClean="0"/>
              <a:t>It was based on the principle of mutual instruction.</a:t>
            </a:r>
          </a:p>
          <a:p>
            <a:r>
              <a:rPr lang="en-IN" dirty="0" smtClean="0"/>
              <a:t> The whole class was </a:t>
            </a:r>
            <a:r>
              <a:rPr lang="en-IN" dirty="0" err="1" smtClean="0"/>
              <a:t>splitted</a:t>
            </a:r>
            <a:r>
              <a:rPr lang="en-IN" dirty="0" smtClean="0"/>
              <a:t> into a number of small groups and by placing each group under the charge of a brilliant pupil, called monitor.</a:t>
            </a:r>
            <a:endParaRPr lang="en-IN" dirty="0"/>
          </a:p>
        </p:txBody>
      </p:sp>
    </p:spTree>
    <p:extLst>
      <p:ext uri="{BB962C8B-B14F-4D97-AF65-F5344CB8AC3E}">
        <p14:creationId xmlns:p14="http://schemas.microsoft.com/office/powerpoint/2010/main" val="3231794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solidFill>
                  <a:srgbClr val="FF0000"/>
                </a:solidFill>
              </a:rPr>
              <a:t>Teacher’s Training Schools:</a:t>
            </a:r>
          </a:p>
          <a:p>
            <a:r>
              <a:rPr lang="en-IN" dirty="0" smtClean="0"/>
              <a:t>The first formal </a:t>
            </a:r>
            <a:r>
              <a:rPr lang="en-IN" dirty="0" err="1" smtClean="0"/>
              <a:t>teacher‟s</a:t>
            </a:r>
            <a:r>
              <a:rPr lang="en-IN" dirty="0" smtClean="0"/>
              <a:t> training School in India was set up at </a:t>
            </a:r>
            <a:r>
              <a:rPr lang="en-IN" dirty="0" err="1" smtClean="0"/>
              <a:t>Serampur</a:t>
            </a:r>
            <a:r>
              <a:rPr lang="en-IN" dirty="0" smtClean="0"/>
              <a:t> in Bengal in 1793.</a:t>
            </a:r>
          </a:p>
          <a:p>
            <a:r>
              <a:rPr lang="en-IN" dirty="0" smtClean="0"/>
              <a:t>In Bombay, the Native Education Society</a:t>
            </a:r>
          </a:p>
          <a:p>
            <a:r>
              <a:rPr lang="en-IN" dirty="0" smtClean="0"/>
              <a:t>In Bengal the Calcutta School Society</a:t>
            </a:r>
          </a:p>
          <a:p>
            <a:r>
              <a:rPr lang="en-IN" dirty="0" smtClean="0"/>
              <a:t>Ladies Society of Calcutta started a training class for training women teachers in the Calcutta Central School for girls.</a:t>
            </a:r>
          </a:p>
          <a:p>
            <a:r>
              <a:rPr lang="en-IN" dirty="0" smtClean="0"/>
              <a:t> A number of government training schools were also set up in the first half of the nineteenth century. </a:t>
            </a:r>
          </a:p>
          <a:p>
            <a:endParaRPr lang="en-IN" dirty="0"/>
          </a:p>
        </p:txBody>
      </p:sp>
    </p:spTree>
    <p:extLst>
      <p:ext uri="{BB962C8B-B14F-4D97-AF65-F5344CB8AC3E}">
        <p14:creationId xmlns:p14="http://schemas.microsoft.com/office/powerpoint/2010/main" val="766993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en-IN" dirty="0" smtClean="0">
                <a:solidFill>
                  <a:srgbClr val="FF0000"/>
                </a:solidFill>
              </a:rPr>
              <a:t>Wood's Despatch (1854)</a:t>
            </a:r>
          </a:p>
          <a:p>
            <a:pPr algn="just"/>
            <a:r>
              <a:rPr lang="en-IN" dirty="0" smtClean="0"/>
              <a:t>The Despatch urged the establishment of training schools in India. </a:t>
            </a:r>
          </a:p>
          <a:p>
            <a:pPr algn="just"/>
            <a:r>
              <a:rPr lang="en-IN" dirty="0" smtClean="0"/>
              <a:t>The Despatch suggested the introduction of pupil teacher system in India and an award/ stipend to the pupil teachers and a small payment to the masters of the school to which they were attached.</a:t>
            </a:r>
          </a:p>
          <a:p>
            <a:pPr algn="just"/>
            <a:r>
              <a:rPr lang="en-IN" dirty="0" smtClean="0"/>
              <a:t>On successful completion of the training programme they were to be given certificates and employment. </a:t>
            </a:r>
            <a:endParaRPr lang="en-IN" dirty="0"/>
          </a:p>
        </p:txBody>
      </p:sp>
    </p:spTree>
    <p:extLst>
      <p:ext uri="{BB962C8B-B14F-4D97-AF65-F5344CB8AC3E}">
        <p14:creationId xmlns:p14="http://schemas.microsoft.com/office/powerpoint/2010/main" val="3712284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Lord Dalhousie, Governor-General of India also  suggested a number of normal schools. </a:t>
            </a:r>
          </a:p>
          <a:p>
            <a:endParaRPr lang="en-IN" dirty="0" smtClean="0"/>
          </a:p>
          <a:p>
            <a:r>
              <a:rPr lang="en-IN" b="1" dirty="0" smtClean="0">
                <a:solidFill>
                  <a:srgbClr val="FF0000"/>
                </a:solidFill>
              </a:rPr>
              <a:t>Lord Stanley's Despatch (1859)</a:t>
            </a:r>
          </a:p>
          <a:p>
            <a:r>
              <a:rPr lang="en-IN" dirty="0" smtClean="0"/>
              <a:t>In 1882 there existed 106 Normal Schools, including 15</a:t>
            </a:r>
          </a:p>
          <a:p>
            <a:pPr marL="0" indent="0">
              <a:buNone/>
            </a:pPr>
            <a:r>
              <a:rPr lang="en-IN" dirty="0" smtClean="0"/>
              <a:t>   institutions meant exclusively for women. </a:t>
            </a:r>
          </a:p>
          <a:p>
            <a:r>
              <a:rPr lang="en-IN" dirty="0" smtClean="0"/>
              <a:t>About the training of secondary teachers, training classes were added to the following schools:</a:t>
            </a:r>
          </a:p>
          <a:p>
            <a:r>
              <a:rPr lang="en-IN" dirty="0" smtClean="0"/>
              <a:t>(i) Government Normal School, Madras (1856)</a:t>
            </a:r>
          </a:p>
          <a:p>
            <a:r>
              <a:rPr lang="en-IN" dirty="0" smtClean="0"/>
              <a:t>(ii)Central Training School, Lahore (1877) </a:t>
            </a:r>
            <a:endParaRPr lang="en-IN" dirty="0"/>
          </a:p>
        </p:txBody>
      </p:sp>
    </p:spTree>
    <p:extLst>
      <p:ext uri="{BB962C8B-B14F-4D97-AF65-F5344CB8AC3E}">
        <p14:creationId xmlns:p14="http://schemas.microsoft.com/office/powerpoint/2010/main" val="2105695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In 1886, the first training college to prepare secondary school teachers was set up at </a:t>
            </a:r>
            <a:r>
              <a:rPr lang="en-IN" dirty="0" err="1" smtClean="0"/>
              <a:t>Saidapet</a:t>
            </a:r>
            <a:r>
              <a:rPr lang="en-IN" dirty="0" smtClean="0"/>
              <a:t> in Madras</a:t>
            </a:r>
          </a:p>
          <a:p>
            <a:pPr algn="just"/>
            <a:r>
              <a:rPr lang="en-IN" dirty="0" smtClean="0"/>
              <a:t>The end of nineteenth century, there were only six training colleges in India.</a:t>
            </a:r>
            <a:endParaRPr lang="en-IN" dirty="0"/>
          </a:p>
        </p:txBody>
      </p:sp>
    </p:spTree>
    <p:extLst>
      <p:ext uri="{BB962C8B-B14F-4D97-AF65-F5344CB8AC3E}">
        <p14:creationId xmlns:p14="http://schemas.microsoft.com/office/powerpoint/2010/main" val="2136784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b="1" dirty="0" smtClean="0">
                <a:solidFill>
                  <a:srgbClr val="FF0000"/>
                </a:solidFill>
              </a:rPr>
              <a:t>Government of India Resolution on Education Policy (1904</a:t>
            </a:r>
            <a:r>
              <a:rPr lang="en-IN" dirty="0" smtClean="0">
                <a:solidFill>
                  <a:srgbClr val="FF0000"/>
                </a:solidFill>
              </a:rPr>
              <a:t>)</a:t>
            </a:r>
          </a:p>
          <a:p>
            <a:endParaRPr lang="en-IN" dirty="0" smtClean="0"/>
          </a:p>
          <a:p>
            <a:r>
              <a:rPr lang="en-IN" dirty="0" smtClean="0"/>
              <a:t>Lord Curzon, -then Viceroy of India felt the need of the training of teachers. </a:t>
            </a:r>
          </a:p>
          <a:p>
            <a:r>
              <a:rPr lang="en-IN" dirty="0" smtClean="0"/>
              <a:t>(a) </a:t>
            </a:r>
            <a:r>
              <a:rPr lang="en-IN" b="1" dirty="0" smtClean="0"/>
              <a:t>Training Colleges</a:t>
            </a:r>
          </a:p>
          <a:p>
            <a:r>
              <a:rPr lang="en-IN" dirty="0" smtClean="0"/>
              <a:t>The Resolution enunciated that if Secondary Education was to be improved then the teachers should be trained in the art of teaching. </a:t>
            </a:r>
          </a:p>
          <a:p>
            <a:r>
              <a:rPr lang="en-IN" dirty="0" smtClean="0"/>
              <a:t>There were five teacher training colleges in all at places like Madras, </a:t>
            </a:r>
            <a:r>
              <a:rPr lang="en-IN" dirty="0" err="1" smtClean="0"/>
              <a:t>Kurseong</a:t>
            </a:r>
            <a:r>
              <a:rPr lang="en-IN" dirty="0" smtClean="0"/>
              <a:t>, Allahabad, Lahore and </a:t>
            </a:r>
            <a:r>
              <a:rPr lang="en-IN" dirty="0" err="1" smtClean="0"/>
              <a:t>Jubbulpur</a:t>
            </a:r>
            <a:r>
              <a:rPr lang="en-IN" dirty="0" smtClean="0"/>
              <a:t>.</a:t>
            </a:r>
            <a:endParaRPr lang="en-IN" dirty="0"/>
          </a:p>
        </p:txBody>
      </p:sp>
    </p:spTree>
    <p:extLst>
      <p:ext uri="{BB962C8B-B14F-4D97-AF65-F5344CB8AC3E}">
        <p14:creationId xmlns:p14="http://schemas.microsoft.com/office/powerpoint/2010/main" val="27982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1. Ancient and Medieval Period (2500 B.C. to 500 B.C.)</a:t>
            </a:r>
          </a:p>
          <a:p>
            <a:r>
              <a:rPr lang="en-IN" dirty="0" smtClean="0"/>
              <a:t>2. Buddhist Period (500 B.C. to 1200 A.D.)</a:t>
            </a:r>
          </a:p>
          <a:p>
            <a:r>
              <a:rPr lang="en-IN" dirty="0" smtClean="0"/>
              <a:t>3. Muslim Period (1200 A.D. to 1700 A.D.)</a:t>
            </a:r>
          </a:p>
          <a:p>
            <a:r>
              <a:rPr lang="en-IN" dirty="0" smtClean="0"/>
              <a:t>4. British Period (1700 A.D. to 1947 A.D.)</a:t>
            </a:r>
          </a:p>
          <a:p>
            <a:r>
              <a:rPr lang="en-IN" dirty="0" smtClean="0"/>
              <a:t>5. Teacher education in independent India (1947 up to this date).</a:t>
            </a:r>
            <a:endParaRPr lang="en-IN" dirty="0"/>
          </a:p>
        </p:txBody>
      </p:sp>
    </p:spTree>
    <p:extLst>
      <p:ext uri="{BB962C8B-B14F-4D97-AF65-F5344CB8AC3E}">
        <p14:creationId xmlns:p14="http://schemas.microsoft.com/office/powerpoint/2010/main" val="797996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IN" dirty="0" smtClean="0"/>
              <a:t> The general principles were: To equip the training colleges. </a:t>
            </a:r>
          </a:p>
          <a:p>
            <a:pPr algn="just"/>
            <a:r>
              <a:rPr lang="en-IN" dirty="0" smtClean="0"/>
              <a:t>To make the duration of the training programmes two years and for graduates, one year.</a:t>
            </a:r>
          </a:p>
          <a:p>
            <a:pPr algn="just"/>
            <a:r>
              <a:rPr lang="en-IN" dirty="0" smtClean="0"/>
              <a:t> The course would comprise knowledge of the</a:t>
            </a:r>
          </a:p>
          <a:p>
            <a:pPr marL="0" indent="0" algn="just">
              <a:buNone/>
            </a:pPr>
            <a:r>
              <a:rPr lang="en-IN" dirty="0" smtClean="0"/>
              <a:t>    principles which underlie the art of teaching and       some degree of technical skill in the practice of the    art.</a:t>
            </a:r>
          </a:p>
          <a:p>
            <a:pPr algn="just"/>
            <a:r>
              <a:rPr lang="en-IN" dirty="0" smtClean="0"/>
              <a:t>The course would culminate in a university degree or diploma. </a:t>
            </a:r>
          </a:p>
          <a:p>
            <a:endParaRPr lang="en-IN" dirty="0"/>
          </a:p>
        </p:txBody>
      </p:sp>
    </p:spTree>
    <p:extLst>
      <p:ext uri="{BB962C8B-B14F-4D97-AF65-F5344CB8AC3E}">
        <p14:creationId xmlns:p14="http://schemas.microsoft.com/office/powerpoint/2010/main" val="2571657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85000" lnSpcReduction="20000"/>
          </a:bodyPr>
          <a:lstStyle/>
          <a:p>
            <a:r>
              <a:rPr lang="en-IN" dirty="0" smtClean="0"/>
              <a:t>A close link between theory and practice and practicing schools should be attached to each college.</a:t>
            </a:r>
          </a:p>
          <a:p>
            <a:r>
              <a:rPr lang="en-IN" dirty="0" smtClean="0"/>
              <a:t>(b) </a:t>
            </a:r>
            <a:r>
              <a:rPr lang="en-IN" b="1" dirty="0" smtClean="0"/>
              <a:t>Training Schools:</a:t>
            </a:r>
          </a:p>
          <a:p>
            <a:r>
              <a:rPr lang="en-IN" b="1" dirty="0" smtClean="0"/>
              <a:t>The normal schools were mostly boarding schools where students with vernacular education came for training and were given stipends. </a:t>
            </a:r>
          </a:p>
          <a:p>
            <a:r>
              <a:rPr lang="en-IN" b="1" dirty="0" smtClean="0"/>
              <a:t>They</a:t>
            </a:r>
            <a:r>
              <a:rPr lang="en-IN" b="1" dirty="0"/>
              <a:t> </a:t>
            </a:r>
            <a:r>
              <a:rPr lang="en-IN" b="1" dirty="0" smtClean="0"/>
              <a:t>received general education combined with the instruction in the methods of teaching and practice in teaching</a:t>
            </a:r>
          </a:p>
          <a:p>
            <a:r>
              <a:rPr lang="en-IN" b="1" dirty="0" smtClean="0"/>
              <a:t>The Resolution recommended a minimum course of two years.</a:t>
            </a:r>
            <a:endParaRPr lang="en-IN" b="1" dirty="0"/>
          </a:p>
          <a:p>
            <a:r>
              <a:rPr lang="en-IN" b="1" dirty="0" smtClean="0"/>
              <a:t>Training especially suited for teachers of rural schools.</a:t>
            </a:r>
          </a:p>
          <a:p>
            <a:r>
              <a:rPr lang="en-IN" b="1" dirty="0" smtClean="0"/>
              <a:t>Universities instituted B.T. degree for graduate teachers.</a:t>
            </a:r>
          </a:p>
          <a:p>
            <a:endParaRPr lang="en-IN" b="1" dirty="0" smtClean="0"/>
          </a:p>
          <a:p>
            <a:endParaRPr lang="en-IN" b="1" dirty="0"/>
          </a:p>
        </p:txBody>
      </p:sp>
    </p:spTree>
    <p:extLst>
      <p:ext uri="{BB962C8B-B14F-4D97-AF65-F5344CB8AC3E}">
        <p14:creationId xmlns:p14="http://schemas.microsoft.com/office/powerpoint/2010/main" val="1525529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smtClean="0">
                <a:solidFill>
                  <a:srgbClr val="FF0000"/>
                </a:solidFill>
              </a:rPr>
              <a:t>The Government of India Resolution on Education Policy (1913)</a:t>
            </a:r>
          </a:p>
          <a:p>
            <a:pPr algn="just"/>
            <a:r>
              <a:rPr lang="en-IN" dirty="0" smtClean="0"/>
              <a:t>The resolution emphasized that no teacher should be allowed to teach without a certificate .</a:t>
            </a:r>
          </a:p>
          <a:p>
            <a:pPr algn="just"/>
            <a:r>
              <a:rPr lang="en-IN" dirty="0" smtClean="0"/>
              <a:t>They should have passed the middle vernacular examination and undergone a year's training. </a:t>
            </a:r>
            <a:endParaRPr lang="en-IN" dirty="0"/>
          </a:p>
        </p:txBody>
      </p:sp>
    </p:spTree>
    <p:extLst>
      <p:ext uri="{BB962C8B-B14F-4D97-AF65-F5344CB8AC3E}">
        <p14:creationId xmlns:p14="http://schemas.microsoft.com/office/powerpoint/2010/main" val="3905342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endParaRPr lang="en-IN" dirty="0" smtClean="0"/>
          </a:p>
          <a:p>
            <a:r>
              <a:rPr lang="en-IN" dirty="0" smtClean="0">
                <a:solidFill>
                  <a:srgbClr val="FF0000"/>
                </a:solidFill>
              </a:rPr>
              <a:t>Calcutta University Commission (1917-19</a:t>
            </a:r>
            <a:r>
              <a:rPr lang="en-IN" dirty="0" smtClean="0"/>
              <a:t>)</a:t>
            </a:r>
            <a:endParaRPr lang="en-IN" dirty="0"/>
          </a:p>
        </p:txBody>
      </p:sp>
      <p:sp>
        <p:nvSpPr>
          <p:cNvPr id="2" name="Rectangle 1"/>
          <p:cNvSpPr/>
          <p:nvPr/>
        </p:nvSpPr>
        <p:spPr>
          <a:xfrm>
            <a:off x="539552" y="2713140"/>
            <a:ext cx="8125009" cy="3108543"/>
          </a:xfrm>
          <a:prstGeom prst="rect">
            <a:avLst/>
          </a:prstGeom>
        </p:spPr>
        <p:txBody>
          <a:bodyPr wrap="square">
            <a:spAutoFit/>
          </a:bodyPr>
          <a:lstStyle/>
          <a:p>
            <a:pPr marL="457200" indent="-457200" algn="just">
              <a:buFont typeface="Arial" pitchFamily="34" charset="0"/>
              <a:buChar char="•"/>
            </a:pPr>
            <a:r>
              <a:rPr lang="en-IN" sz="2800" dirty="0"/>
              <a:t>Sadler Commission suggested opening of post graduate department of education in Universities, each department with a Professor, a Reader and a number of assistants and institute a post-graduate degree in Education. </a:t>
            </a:r>
            <a:endParaRPr lang="en-IN" sz="2800" dirty="0" smtClean="0"/>
          </a:p>
          <a:p>
            <a:pPr marL="457200" indent="-457200" algn="just">
              <a:buFont typeface="Arial" pitchFamily="34" charset="0"/>
              <a:buChar char="•"/>
            </a:pPr>
            <a:r>
              <a:rPr lang="en-IN" sz="2800" dirty="0" smtClean="0"/>
              <a:t>It </a:t>
            </a:r>
            <a:r>
              <a:rPr lang="en-IN" sz="2800" dirty="0"/>
              <a:t>recommended the introduction of Education as an optional subject at the Graduation and P.G. level</a:t>
            </a:r>
          </a:p>
        </p:txBody>
      </p:sp>
    </p:spTree>
    <p:extLst>
      <p:ext uri="{BB962C8B-B14F-4D97-AF65-F5344CB8AC3E}">
        <p14:creationId xmlns:p14="http://schemas.microsoft.com/office/powerpoint/2010/main" val="828028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r>
              <a:rPr lang="en-IN" dirty="0">
                <a:solidFill>
                  <a:srgbClr val="FF0000"/>
                </a:solidFill>
              </a:rPr>
              <a:t>The </a:t>
            </a:r>
            <a:r>
              <a:rPr lang="en-IN" dirty="0" err="1">
                <a:solidFill>
                  <a:srgbClr val="FF0000"/>
                </a:solidFill>
              </a:rPr>
              <a:t>Hartog</a:t>
            </a:r>
            <a:r>
              <a:rPr lang="en-IN" dirty="0">
                <a:solidFill>
                  <a:srgbClr val="FF0000"/>
                </a:solidFill>
              </a:rPr>
              <a:t> Committee (1929) </a:t>
            </a:r>
            <a:endParaRPr lang="en-IN" dirty="0" smtClean="0">
              <a:solidFill>
                <a:srgbClr val="FF0000"/>
              </a:solidFill>
            </a:endParaRPr>
          </a:p>
          <a:p>
            <a:pPr algn="just"/>
            <a:r>
              <a:rPr lang="en-IN" dirty="0"/>
              <a:t> The Committee was primarily concerned with primary education </a:t>
            </a:r>
            <a:endParaRPr lang="en-IN" dirty="0" smtClean="0"/>
          </a:p>
          <a:p>
            <a:pPr algn="just"/>
            <a:r>
              <a:rPr lang="en-IN" dirty="0"/>
              <a:t>T</a:t>
            </a:r>
            <a:r>
              <a:rPr lang="en-IN" dirty="0" smtClean="0"/>
              <a:t>eachers </a:t>
            </a:r>
            <a:r>
              <a:rPr lang="en-IN" dirty="0"/>
              <a:t>for rural areas should be inducted from </a:t>
            </a:r>
            <a:r>
              <a:rPr lang="en-IN" dirty="0" smtClean="0"/>
              <a:t>rural </a:t>
            </a:r>
            <a:r>
              <a:rPr lang="en-IN" dirty="0"/>
              <a:t>society. </a:t>
            </a:r>
            <a:endParaRPr lang="en-IN" dirty="0" smtClean="0"/>
          </a:p>
          <a:p>
            <a:pPr algn="just"/>
            <a:r>
              <a:rPr lang="en-IN" dirty="0"/>
              <a:t>J</a:t>
            </a:r>
            <a:r>
              <a:rPr lang="en-IN" dirty="0" smtClean="0"/>
              <a:t>ournals </a:t>
            </a:r>
            <a:r>
              <a:rPr lang="en-IN" dirty="0"/>
              <a:t>for teacher in the vernacular, refresher courses, conferences and meetings of teacher associations can do much to brighten the lives of the teachers and improve their </a:t>
            </a:r>
            <a:r>
              <a:rPr lang="en-IN" dirty="0" smtClean="0"/>
              <a:t>work.</a:t>
            </a:r>
            <a:endParaRPr lang="en-IN" dirty="0"/>
          </a:p>
        </p:txBody>
      </p:sp>
    </p:spTree>
    <p:extLst>
      <p:ext uri="{BB962C8B-B14F-4D97-AF65-F5344CB8AC3E}">
        <p14:creationId xmlns:p14="http://schemas.microsoft.com/office/powerpoint/2010/main" val="2119390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229600" cy="4525963"/>
          </a:xfrm>
        </p:spPr>
        <p:txBody>
          <a:bodyPr>
            <a:normAutofit lnSpcReduction="10000"/>
          </a:bodyPr>
          <a:lstStyle/>
          <a:p>
            <a:r>
              <a:rPr lang="en-IN" dirty="0"/>
              <a:t> </a:t>
            </a:r>
            <a:r>
              <a:rPr lang="en-IN" dirty="0">
                <a:solidFill>
                  <a:srgbClr val="00B050"/>
                </a:solidFill>
              </a:rPr>
              <a:t>For the secondary school </a:t>
            </a:r>
            <a:r>
              <a:rPr lang="en-IN" dirty="0" smtClean="0">
                <a:solidFill>
                  <a:srgbClr val="00B050"/>
                </a:solidFill>
              </a:rPr>
              <a:t>teachers</a:t>
            </a:r>
            <a:r>
              <a:rPr lang="en-IN" dirty="0" smtClean="0"/>
              <a:t>:</a:t>
            </a:r>
          </a:p>
          <a:p>
            <a:pPr algn="just"/>
            <a:r>
              <a:rPr lang="en-IN" dirty="0"/>
              <a:t> 13 out of 18 universities set-up faculties of education. </a:t>
            </a:r>
            <a:endParaRPr lang="en-IN" dirty="0" smtClean="0"/>
          </a:p>
          <a:p>
            <a:pPr algn="just"/>
            <a:r>
              <a:rPr lang="en-IN" dirty="0" smtClean="0"/>
              <a:t>The </a:t>
            </a:r>
            <a:r>
              <a:rPr lang="en-IN" dirty="0"/>
              <a:t>Lady Irwin College was setup in New Delhi. </a:t>
            </a:r>
            <a:endParaRPr lang="en-IN" dirty="0" smtClean="0"/>
          </a:p>
          <a:p>
            <a:pPr algn="just"/>
            <a:r>
              <a:rPr lang="en-IN" dirty="0" smtClean="0"/>
              <a:t>Andhra </a:t>
            </a:r>
            <a:r>
              <a:rPr lang="en-IN" dirty="0"/>
              <a:t>University started a new degree the B.Ed. in 1932. </a:t>
            </a:r>
            <a:endParaRPr lang="en-IN" dirty="0" smtClean="0"/>
          </a:p>
          <a:p>
            <a:pPr algn="just"/>
            <a:r>
              <a:rPr lang="en-IN" dirty="0" smtClean="0"/>
              <a:t>Bombay </a:t>
            </a:r>
            <a:r>
              <a:rPr lang="en-IN" dirty="0"/>
              <a:t>launched a post-graduate degree the M.Ed. in 1936</a:t>
            </a:r>
          </a:p>
        </p:txBody>
      </p:sp>
    </p:spTree>
    <p:extLst>
      <p:ext uri="{BB962C8B-B14F-4D97-AF65-F5344CB8AC3E}">
        <p14:creationId xmlns:p14="http://schemas.microsoft.com/office/powerpoint/2010/main" val="702484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endParaRPr lang="en-IN" dirty="0" smtClean="0"/>
          </a:p>
          <a:p>
            <a:pPr algn="just"/>
            <a:r>
              <a:rPr lang="en-IN" dirty="0" smtClean="0"/>
              <a:t> </a:t>
            </a:r>
            <a:r>
              <a:rPr lang="en-IN" dirty="0"/>
              <a:t>Basic Training College was set-up at Allahabad and the </a:t>
            </a:r>
            <a:r>
              <a:rPr lang="en-IN" dirty="0" err="1"/>
              <a:t>Vidyamandir</a:t>
            </a:r>
            <a:r>
              <a:rPr lang="en-IN" dirty="0"/>
              <a:t> Training School was started at </a:t>
            </a:r>
            <a:r>
              <a:rPr lang="en-IN" dirty="0" err="1"/>
              <a:t>Wardha</a:t>
            </a:r>
            <a:r>
              <a:rPr lang="en-IN" dirty="0"/>
              <a:t> in 1938</a:t>
            </a:r>
            <a:r>
              <a:rPr lang="en-IN" dirty="0" smtClean="0"/>
              <a:t>.</a:t>
            </a:r>
          </a:p>
          <a:p>
            <a:pPr algn="just"/>
            <a:r>
              <a:rPr lang="en-IN" dirty="0"/>
              <a:t> The Central Advisory Board of Education was revived </a:t>
            </a:r>
            <a:r>
              <a:rPr lang="en-IN" dirty="0" smtClean="0"/>
              <a:t> that </a:t>
            </a:r>
            <a:r>
              <a:rPr lang="en-IN" dirty="0"/>
              <a:t>leading to the training of teachers for basic schools. </a:t>
            </a:r>
          </a:p>
        </p:txBody>
      </p:sp>
    </p:spTree>
    <p:extLst>
      <p:ext uri="{BB962C8B-B14F-4D97-AF65-F5344CB8AC3E}">
        <p14:creationId xmlns:p14="http://schemas.microsoft.com/office/powerpoint/2010/main" val="31331790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a:solidFill>
                  <a:srgbClr val="FF0000"/>
                </a:solidFill>
              </a:rPr>
              <a:t>The Abbott - Wood Report (1937</a:t>
            </a:r>
            <a:r>
              <a:rPr lang="en-IN" dirty="0" smtClean="0">
                <a:solidFill>
                  <a:srgbClr val="FF0000"/>
                </a:solidFill>
              </a:rPr>
              <a:t>)–</a:t>
            </a:r>
          </a:p>
          <a:p>
            <a:pPr algn="just"/>
            <a:r>
              <a:rPr lang="en-IN" dirty="0" smtClean="0"/>
              <a:t>Duration </a:t>
            </a:r>
            <a:r>
              <a:rPr lang="en-IN" dirty="0"/>
              <a:t>of training should be 3 years to enable the pupil to continue with general education along with professional training</a:t>
            </a:r>
            <a:r>
              <a:rPr lang="en-IN" dirty="0" smtClean="0"/>
              <a:t>.</a:t>
            </a:r>
          </a:p>
          <a:p>
            <a:pPr algn="just"/>
            <a:r>
              <a:rPr lang="en-IN" dirty="0"/>
              <a:t>S</a:t>
            </a:r>
            <a:r>
              <a:rPr lang="en-IN" dirty="0" smtClean="0"/>
              <a:t>uggested </a:t>
            </a:r>
            <a:r>
              <a:rPr lang="en-IN" dirty="0"/>
              <a:t>a refresher course for the </a:t>
            </a:r>
            <a:r>
              <a:rPr lang="en-IN" dirty="0" smtClean="0"/>
              <a:t> teachers.</a:t>
            </a:r>
          </a:p>
          <a:p>
            <a:pPr algn="just"/>
            <a:r>
              <a:rPr lang="en-IN" dirty="0"/>
              <a:t>  In 1941, there were 612 normal schools out of which 376 were for men and 236 for women. </a:t>
            </a:r>
            <a:endParaRPr lang="en-IN" dirty="0" smtClean="0"/>
          </a:p>
          <a:p>
            <a:pPr algn="just"/>
            <a:r>
              <a:rPr lang="en-IN" dirty="0" smtClean="0"/>
              <a:t>These </a:t>
            </a:r>
            <a:r>
              <a:rPr lang="en-IN" dirty="0"/>
              <a:t>schools provided one or two years' training. </a:t>
            </a:r>
          </a:p>
          <a:p>
            <a:endParaRPr lang="en-IN" dirty="0"/>
          </a:p>
        </p:txBody>
      </p:sp>
    </p:spTree>
    <p:extLst>
      <p:ext uri="{BB962C8B-B14F-4D97-AF65-F5344CB8AC3E}">
        <p14:creationId xmlns:p14="http://schemas.microsoft.com/office/powerpoint/2010/main" val="1376304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793507"/>
          </a:xfrm>
        </p:spPr>
        <p:txBody>
          <a:bodyPr>
            <a:normAutofit/>
          </a:bodyPr>
          <a:lstStyle/>
          <a:p>
            <a:r>
              <a:rPr lang="en-IN" dirty="0">
                <a:solidFill>
                  <a:srgbClr val="FF0000"/>
                </a:solidFill>
              </a:rPr>
              <a:t>The Sargent Report (1944</a:t>
            </a:r>
            <a:r>
              <a:rPr lang="en-IN" dirty="0" smtClean="0">
                <a:solidFill>
                  <a:srgbClr val="FF0000"/>
                </a:solidFill>
              </a:rPr>
              <a:t>)</a:t>
            </a:r>
          </a:p>
          <a:p>
            <a:pPr algn="just"/>
            <a:r>
              <a:rPr lang="en-IN" dirty="0" smtClean="0"/>
              <a:t>Suitable </a:t>
            </a:r>
            <a:r>
              <a:rPr lang="en-IN" dirty="0"/>
              <a:t>boys and girls should be picked out into the teaching profession after high school; practical training should be provided, refresher courses be planned and research facilities be </a:t>
            </a:r>
            <a:r>
              <a:rPr lang="en-IN" dirty="0" smtClean="0"/>
              <a:t>provided</a:t>
            </a:r>
          </a:p>
          <a:p>
            <a:pPr algn="just"/>
            <a:r>
              <a:rPr lang="en-IN" dirty="0"/>
              <a:t>A</a:t>
            </a:r>
            <a:r>
              <a:rPr lang="en-IN" dirty="0" smtClean="0"/>
              <a:t> </a:t>
            </a:r>
            <a:r>
              <a:rPr lang="en-IN" dirty="0"/>
              <a:t>two year course for </a:t>
            </a:r>
            <a:r>
              <a:rPr lang="en-IN" dirty="0" smtClean="0"/>
              <a:t>pre-primary</a:t>
            </a:r>
          </a:p>
          <a:p>
            <a:pPr algn="just"/>
            <a:r>
              <a:rPr lang="en-IN" dirty="0" smtClean="0"/>
              <a:t>The </a:t>
            </a:r>
            <a:r>
              <a:rPr lang="en-IN" dirty="0"/>
              <a:t>non-graduate teachers in high schools were to go for two year training and the graduates for one-year </a:t>
            </a:r>
            <a:r>
              <a:rPr lang="en-IN" dirty="0" smtClean="0"/>
              <a:t>training</a:t>
            </a:r>
            <a:endParaRPr lang="en-IN" dirty="0"/>
          </a:p>
        </p:txBody>
      </p:sp>
    </p:spTree>
    <p:extLst>
      <p:ext uri="{BB962C8B-B14F-4D97-AF65-F5344CB8AC3E}">
        <p14:creationId xmlns:p14="http://schemas.microsoft.com/office/powerpoint/2010/main" val="15753036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First </a:t>
            </a:r>
            <a:r>
              <a:rPr lang="en-IN" dirty="0"/>
              <a:t>year of the two years training should be devoted to the study of the general and professional subjects</a:t>
            </a:r>
            <a:r>
              <a:rPr lang="en-IN" dirty="0" smtClean="0"/>
              <a:t>.</a:t>
            </a:r>
          </a:p>
          <a:p>
            <a:pPr algn="just"/>
            <a:r>
              <a:rPr lang="en-IN" dirty="0" smtClean="0"/>
              <a:t>School </a:t>
            </a:r>
            <a:r>
              <a:rPr lang="en-IN" dirty="0"/>
              <a:t>visits, discussions and other experiences to </a:t>
            </a:r>
            <a:r>
              <a:rPr lang="en-IN" dirty="0" smtClean="0"/>
              <a:t>the </a:t>
            </a:r>
            <a:r>
              <a:rPr lang="en-IN" dirty="0"/>
              <a:t>trainee's interest in </a:t>
            </a:r>
            <a:r>
              <a:rPr lang="en-IN" dirty="0" smtClean="0"/>
              <a:t>education</a:t>
            </a:r>
          </a:p>
          <a:p>
            <a:pPr algn="just"/>
            <a:r>
              <a:rPr lang="en-IN" dirty="0"/>
              <a:t>R</a:t>
            </a:r>
            <a:r>
              <a:rPr lang="en-IN" dirty="0" smtClean="0"/>
              <a:t>evised </a:t>
            </a:r>
            <a:r>
              <a:rPr lang="en-IN" dirty="0"/>
              <a:t>pay scales for all categories of teachers, to attract better teachers</a:t>
            </a:r>
          </a:p>
        </p:txBody>
      </p:sp>
    </p:spTree>
    <p:extLst>
      <p:ext uri="{BB962C8B-B14F-4D97-AF65-F5344CB8AC3E}">
        <p14:creationId xmlns:p14="http://schemas.microsoft.com/office/powerpoint/2010/main" val="537036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solidFill>
                  <a:srgbClr val="FF0000"/>
                </a:solidFill>
              </a:rPr>
              <a:t>Ancient and Medieval Period (2500 B.C. to 500 B.C.):</a:t>
            </a:r>
          </a:p>
          <a:p>
            <a:r>
              <a:rPr lang="en-IN" dirty="0" smtClean="0"/>
              <a:t> Teaching was concerned with teaching of Vedas.</a:t>
            </a:r>
          </a:p>
          <a:p>
            <a:r>
              <a:rPr lang="en-IN" dirty="0" smtClean="0"/>
              <a:t>Brahmins served as teachers of the community</a:t>
            </a:r>
          </a:p>
          <a:p>
            <a:r>
              <a:rPr lang="en-IN" dirty="0" smtClean="0"/>
              <a:t>The teacher enjoyed a special status and position. </a:t>
            </a:r>
          </a:p>
          <a:p>
            <a:endParaRPr lang="en-IN" dirty="0"/>
          </a:p>
        </p:txBody>
      </p:sp>
    </p:spTree>
    <p:extLst>
      <p:ext uri="{BB962C8B-B14F-4D97-AF65-F5344CB8AC3E}">
        <p14:creationId xmlns:p14="http://schemas.microsoft.com/office/powerpoint/2010/main" val="3494759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229600" cy="5904656"/>
          </a:xfrm>
        </p:spPr>
        <p:txBody>
          <a:bodyPr>
            <a:normAutofit fontScale="92500"/>
          </a:bodyPr>
          <a:lstStyle/>
          <a:p>
            <a:r>
              <a:rPr lang="en-IN" dirty="0">
                <a:solidFill>
                  <a:srgbClr val="FF0000"/>
                </a:solidFill>
              </a:rPr>
              <a:t>University Education Commission (1948-49</a:t>
            </a:r>
            <a:r>
              <a:rPr lang="en-IN" dirty="0" smtClean="0">
                <a:solidFill>
                  <a:srgbClr val="FF0000"/>
                </a:solidFill>
              </a:rPr>
              <a:t>)–</a:t>
            </a:r>
          </a:p>
          <a:p>
            <a:pPr algn="just"/>
            <a:r>
              <a:rPr lang="en-IN" dirty="0"/>
              <a:t>T</a:t>
            </a:r>
            <a:r>
              <a:rPr lang="en-IN" dirty="0" smtClean="0"/>
              <a:t>he </a:t>
            </a:r>
            <a:r>
              <a:rPr lang="en-IN" dirty="0"/>
              <a:t>courses must be flexible and adaptable to local </a:t>
            </a:r>
            <a:r>
              <a:rPr lang="en-IN" dirty="0" smtClean="0"/>
              <a:t>circumstances</a:t>
            </a:r>
          </a:p>
          <a:p>
            <a:pPr algn="just"/>
            <a:r>
              <a:rPr lang="en-IN" dirty="0"/>
              <a:t>courses should be </a:t>
            </a:r>
            <a:r>
              <a:rPr lang="en-IN" dirty="0" err="1" smtClean="0"/>
              <a:t>remodeled</a:t>
            </a:r>
            <a:r>
              <a:rPr lang="en-IN" dirty="0"/>
              <a:t>, suitable schools to be used for practical training and more </a:t>
            </a:r>
            <a:r>
              <a:rPr lang="en-IN" dirty="0" smtClean="0"/>
              <a:t> time </a:t>
            </a:r>
            <a:r>
              <a:rPr lang="en-IN" dirty="0"/>
              <a:t>to be given to school </a:t>
            </a:r>
            <a:r>
              <a:rPr lang="en-IN" dirty="0" smtClean="0"/>
              <a:t>practice</a:t>
            </a:r>
          </a:p>
          <a:p>
            <a:pPr algn="just"/>
            <a:r>
              <a:rPr lang="en-IN" dirty="0"/>
              <a:t> In 1950, the First Conference of Training Colleges in India was held at Baroda to </a:t>
            </a:r>
            <a:r>
              <a:rPr lang="en-IN" dirty="0" smtClean="0"/>
              <a:t>discus programmes </a:t>
            </a:r>
            <a:r>
              <a:rPr lang="en-IN" dirty="0"/>
              <a:t>and functions of training colleges. </a:t>
            </a:r>
            <a:endParaRPr lang="en-IN" dirty="0" smtClean="0"/>
          </a:p>
          <a:p>
            <a:pPr algn="just"/>
            <a:r>
              <a:rPr lang="en-IN" dirty="0"/>
              <a:t>T</a:t>
            </a:r>
            <a:r>
              <a:rPr lang="en-IN" dirty="0" smtClean="0"/>
              <a:t>eacher training </a:t>
            </a:r>
            <a:r>
              <a:rPr lang="en-IN" dirty="0"/>
              <a:t>was given a new nomenclature and it became „</a:t>
            </a:r>
            <a:r>
              <a:rPr lang="en-IN" dirty="0">
                <a:solidFill>
                  <a:srgbClr val="FF0000"/>
                </a:solidFill>
              </a:rPr>
              <a:t>teacher education</a:t>
            </a:r>
            <a:r>
              <a:rPr lang="en-IN" dirty="0"/>
              <a:t>‟.</a:t>
            </a:r>
          </a:p>
          <a:p>
            <a:endParaRPr lang="en-IN" dirty="0"/>
          </a:p>
        </p:txBody>
      </p:sp>
    </p:spTree>
    <p:extLst>
      <p:ext uri="{BB962C8B-B14F-4D97-AF65-F5344CB8AC3E}">
        <p14:creationId xmlns:p14="http://schemas.microsoft.com/office/powerpoint/2010/main" val="2105586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r>
              <a:rPr lang="en-IN" dirty="0">
                <a:solidFill>
                  <a:srgbClr val="FF0000"/>
                </a:solidFill>
              </a:rPr>
              <a:t>Secondary Education Commission (</a:t>
            </a:r>
            <a:r>
              <a:rPr lang="en-IN" dirty="0" smtClean="0">
                <a:solidFill>
                  <a:srgbClr val="FF0000"/>
                </a:solidFill>
              </a:rPr>
              <a:t>1952-53)</a:t>
            </a:r>
          </a:p>
          <a:p>
            <a:r>
              <a:rPr lang="en-IN" dirty="0" smtClean="0"/>
              <a:t>Reforming </a:t>
            </a:r>
            <a:r>
              <a:rPr lang="en-IN" dirty="0"/>
              <a:t>of secondary education</a:t>
            </a:r>
            <a:r>
              <a:rPr lang="en-IN" dirty="0" smtClean="0"/>
              <a:t>.</a:t>
            </a:r>
          </a:p>
          <a:p>
            <a:pPr algn="just"/>
            <a:r>
              <a:rPr lang="en-IN" dirty="0" smtClean="0"/>
              <a:t>one </a:t>
            </a:r>
            <a:r>
              <a:rPr lang="en-IN" dirty="0"/>
              <a:t>year of training graduate teacher should be trained in methods of teaching in at least two subjects. </a:t>
            </a:r>
            <a:endParaRPr lang="en-IN" dirty="0" smtClean="0"/>
          </a:p>
          <a:p>
            <a:pPr algn="just"/>
            <a:r>
              <a:rPr lang="en-IN" dirty="0" smtClean="0"/>
              <a:t>The </a:t>
            </a:r>
            <a:r>
              <a:rPr lang="en-IN" dirty="0"/>
              <a:t>practical training should not consist only of practice in teaching, observation, demonstration and criticism of lessons, but should include such subjects as construction and administration of scholastic tests, organization of supervised study and </a:t>
            </a:r>
            <a:r>
              <a:rPr lang="en-IN" dirty="0" smtClean="0"/>
              <a:t>students</a:t>
            </a:r>
            <a:r>
              <a:rPr lang="en-IN" dirty="0"/>
              <a:t>,</a:t>
            </a:r>
            <a:r>
              <a:rPr lang="en-IN" dirty="0" smtClean="0"/>
              <a:t> </a:t>
            </a:r>
            <a:r>
              <a:rPr lang="en-IN" dirty="0"/>
              <a:t>societies, conducting library periods and maintenance of cumulative records.</a:t>
            </a:r>
          </a:p>
        </p:txBody>
      </p:sp>
    </p:spTree>
    <p:extLst>
      <p:ext uri="{BB962C8B-B14F-4D97-AF65-F5344CB8AC3E}">
        <p14:creationId xmlns:p14="http://schemas.microsoft.com/office/powerpoint/2010/main" val="4139558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r>
              <a:rPr lang="en-IN" dirty="0" err="1">
                <a:solidFill>
                  <a:srgbClr val="FF0000"/>
                </a:solidFill>
              </a:rPr>
              <a:t>Pires</a:t>
            </a:r>
            <a:r>
              <a:rPr lang="en-IN" dirty="0">
                <a:solidFill>
                  <a:srgbClr val="FF0000"/>
                </a:solidFill>
              </a:rPr>
              <a:t> Committee (1956</a:t>
            </a:r>
            <a:r>
              <a:rPr lang="en-IN" dirty="0" smtClean="0">
                <a:solidFill>
                  <a:srgbClr val="FF0000"/>
                </a:solidFill>
              </a:rPr>
              <a:t>)–</a:t>
            </a:r>
          </a:p>
          <a:p>
            <a:pPr algn="just"/>
            <a:r>
              <a:rPr lang="en-IN" dirty="0"/>
              <a:t>P</a:t>
            </a:r>
            <a:r>
              <a:rPr lang="en-IN" dirty="0" smtClean="0"/>
              <a:t>ractical </a:t>
            </a:r>
            <a:r>
              <a:rPr lang="en-IN" dirty="0"/>
              <a:t>work should be given as much weightage as the theory portion. </a:t>
            </a:r>
            <a:endParaRPr lang="en-IN" dirty="0" smtClean="0"/>
          </a:p>
          <a:p>
            <a:pPr algn="just"/>
            <a:r>
              <a:rPr lang="en-IN" dirty="0" smtClean="0"/>
              <a:t>The </a:t>
            </a:r>
            <a:r>
              <a:rPr lang="en-IN" dirty="0"/>
              <a:t>examination papers should be reduced to four as stated </a:t>
            </a:r>
            <a:r>
              <a:rPr lang="en-IN" dirty="0" smtClean="0"/>
              <a:t>below-</a:t>
            </a:r>
          </a:p>
          <a:p>
            <a:pPr algn="just"/>
            <a:r>
              <a:rPr lang="en-IN" dirty="0" smtClean="0"/>
              <a:t> </a:t>
            </a:r>
            <a:r>
              <a:rPr lang="en-IN" dirty="0"/>
              <a:t>1. Principles of Education and School Organisation </a:t>
            </a:r>
            <a:endParaRPr lang="en-IN" dirty="0" smtClean="0"/>
          </a:p>
          <a:p>
            <a:pPr algn="just"/>
            <a:r>
              <a:rPr lang="en-IN" dirty="0" smtClean="0"/>
              <a:t>2</a:t>
            </a:r>
            <a:r>
              <a:rPr lang="en-IN" dirty="0"/>
              <a:t>. Educational Psychology and Health Education </a:t>
            </a:r>
            <a:endParaRPr lang="en-IN" dirty="0" smtClean="0"/>
          </a:p>
          <a:p>
            <a:pPr algn="just"/>
            <a:r>
              <a:rPr lang="en-IN" dirty="0" smtClean="0"/>
              <a:t>3</a:t>
            </a:r>
            <a:r>
              <a:rPr lang="en-IN" dirty="0"/>
              <a:t>. Methods of Teaching Two School Subjects </a:t>
            </a:r>
            <a:endParaRPr lang="en-IN" dirty="0" smtClean="0"/>
          </a:p>
          <a:p>
            <a:pPr algn="just"/>
            <a:r>
              <a:rPr lang="en-IN" dirty="0" smtClean="0"/>
              <a:t>4</a:t>
            </a:r>
            <a:r>
              <a:rPr lang="en-IN" dirty="0"/>
              <a:t>. Current Problems in Indian </a:t>
            </a:r>
            <a:r>
              <a:rPr lang="en-IN" dirty="0" smtClean="0"/>
              <a:t>Education.</a:t>
            </a:r>
            <a:endParaRPr lang="en-IN" dirty="0"/>
          </a:p>
        </p:txBody>
      </p:sp>
    </p:spTree>
    <p:extLst>
      <p:ext uri="{BB962C8B-B14F-4D97-AF65-F5344CB8AC3E}">
        <p14:creationId xmlns:p14="http://schemas.microsoft.com/office/powerpoint/2010/main" val="2994006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endParaRPr lang="en-IN" dirty="0" smtClean="0">
              <a:solidFill>
                <a:srgbClr val="FF0000"/>
              </a:solidFill>
            </a:endParaRPr>
          </a:p>
          <a:p>
            <a:endParaRPr lang="en-IN" dirty="0">
              <a:solidFill>
                <a:srgbClr val="FF0000"/>
              </a:solidFill>
            </a:endParaRPr>
          </a:p>
          <a:p>
            <a:r>
              <a:rPr lang="en-IN" dirty="0" smtClean="0">
                <a:solidFill>
                  <a:srgbClr val="FF0000"/>
                </a:solidFill>
              </a:rPr>
              <a:t>Education </a:t>
            </a:r>
            <a:r>
              <a:rPr lang="en-IN" dirty="0">
                <a:solidFill>
                  <a:srgbClr val="FF0000"/>
                </a:solidFill>
              </a:rPr>
              <a:t>Commission (1964-66</a:t>
            </a:r>
            <a:r>
              <a:rPr lang="en-IN" dirty="0" smtClean="0">
                <a:solidFill>
                  <a:srgbClr val="FF0000"/>
                </a:solidFill>
              </a:rPr>
              <a:t>)–</a:t>
            </a:r>
          </a:p>
          <a:p>
            <a:pPr algn="just"/>
            <a:r>
              <a:rPr lang="en-IN" dirty="0" smtClean="0"/>
              <a:t> </a:t>
            </a:r>
            <a:r>
              <a:rPr lang="en-IN" dirty="0"/>
              <a:t>Kothari Commission </a:t>
            </a:r>
            <a:r>
              <a:rPr lang="en-IN" dirty="0" smtClean="0"/>
              <a:t>observed </a:t>
            </a:r>
            <a:r>
              <a:rPr lang="en-IN" dirty="0"/>
              <a:t>that a sound programme of professional education for teachers was essential </a:t>
            </a:r>
            <a:r>
              <a:rPr lang="en-IN" dirty="0" smtClean="0"/>
              <a:t>at </a:t>
            </a:r>
            <a:r>
              <a:rPr lang="en-IN" dirty="0"/>
              <a:t>all levels of teacher education to meet the requirements of the national system of </a:t>
            </a:r>
            <a:r>
              <a:rPr lang="en-IN" dirty="0" smtClean="0"/>
              <a:t>education.</a:t>
            </a:r>
          </a:p>
          <a:p>
            <a:pPr algn="just"/>
            <a:endParaRPr lang="en-IN" dirty="0"/>
          </a:p>
        </p:txBody>
      </p:sp>
    </p:spTree>
    <p:extLst>
      <p:ext uri="{BB962C8B-B14F-4D97-AF65-F5344CB8AC3E}">
        <p14:creationId xmlns:p14="http://schemas.microsoft.com/office/powerpoint/2010/main" val="3148030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solidFill>
                  <a:srgbClr val="FF0000"/>
                </a:solidFill>
              </a:rPr>
              <a:t>National </a:t>
            </a:r>
            <a:r>
              <a:rPr lang="en-IN" dirty="0">
                <a:solidFill>
                  <a:srgbClr val="FF0000"/>
                </a:solidFill>
              </a:rPr>
              <a:t>Policy Statement on Education (1968</a:t>
            </a:r>
            <a:r>
              <a:rPr lang="en-IN" dirty="0" smtClean="0">
                <a:solidFill>
                  <a:srgbClr val="FF0000"/>
                </a:solidFill>
              </a:rPr>
              <a:t>)</a:t>
            </a:r>
          </a:p>
          <a:p>
            <a:pPr algn="just"/>
            <a:r>
              <a:rPr lang="en-IN" dirty="0"/>
              <a:t>Teacher, must therefore, be accorded an honoured place in society. </a:t>
            </a:r>
            <a:endParaRPr lang="en-IN" dirty="0" smtClean="0"/>
          </a:p>
          <a:p>
            <a:pPr algn="just"/>
            <a:r>
              <a:rPr lang="en-IN" dirty="0" smtClean="0"/>
              <a:t>Their </a:t>
            </a:r>
            <a:r>
              <a:rPr lang="en-IN" dirty="0"/>
              <a:t>emoluments and other service conditions should be adequate and satisfactory with respect to their qualifications and responsibilities. </a:t>
            </a:r>
          </a:p>
        </p:txBody>
      </p:sp>
    </p:spTree>
    <p:extLst>
      <p:ext uri="{BB962C8B-B14F-4D97-AF65-F5344CB8AC3E}">
        <p14:creationId xmlns:p14="http://schemas.microsoft.com/office/powerpoint/2010/main" val="2061434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en-IN" b="1" dirty="0"/>
              <a:t>First Asian Conference on Teacher </a:t>
            </a:r>
            <a:r>
              <a:rPr lang="en-IN" b="1" dirty="0" smtClean="0"/>
              <a:t>Education</a:t>
            </a:r>
          </a:p>
          <a:p>
            <a:r>
              <a:rPr lang="en-IN" dirty="0"/>
              <a:t>T</a:t>
            </a:r>
            <a:r>
              <a:rPr lang="en-IN" dirty="0" smtClean="0"/>
              <a:t>he </a:t>
            </a:r>
            <a:r>
              <a:rPr lang="en-IN" dirty="0"/>
              <a:t>programs of school education and teacher education in each country should be modified to meet the new </a:t>
            </a:r>
            <a:r>
              <a:rPr lang="en-IN" dirty="0" smtClean="0"/>
              <a:t>challenges.</a:t>
            </a:r>
          </a:p>
          <a:p>
            <a:r>
              <a:rPr lang="en-IN" b="1" dirty="0"/>
              <a:t>‘ITEP’ Plan of National Council of Educational Research and </a:t>
            </a:r>
            <a:r>
              <a:rPr lang="en-IN" b="1" dirty="0" smtClean="0"/>
              <a:t>Training</a:t>
            </a:r>
          </a:p>
          <a:p>
            <a:r>
              <a:rPr lang="en-IN" dirty="0"/>
              <a:t> </a:t>
            </a:r>
            <a:r>
              <a:rPr lang="en-IN" dirty="0" smtClean="0"/>
              <a:t>Launched </a:t>
            </a:r>
            <a:r>
              <a:rPr lang="en-IN" dirty="0"/>
              <a:t>a plan for the comprehensive improvement of teacher training under the name „Intensive Teacher Education Programme‟ (ITEP) </a:t>
            </a:r>
            <a:r>
              <a:rPr lang="en-IN" dirty="0" smtClean="0"/>
              <a:t>to </a:t>
            </a:r>
            <a:r>
              <a:rPr lang="en-IN" dirty="0"/>
              <a:t>bring about desirable changes and </a:t>
            </a:r>
            <a:r>
              <a:rPr lang="en-IN" dirty="0" smtClean="0"/>
              <a:t>improvement.</a:t>
            </a:r>
            <a:endParaRPr lang="en-IN" dirty="0"/>
          </a:p>
        </p:txBody>
      </p:sp>
    </p:spTree>
    <p:extLst>
      <p:ext uri="{BB962C8B-B14F-4D97-AF65-F5344CB8AC3E}">
        <p14:creationId xmlns:p14="http://schemas.microsoft.com/office/powerpoint/2010/main" val="33488042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solidFill>
                  <a:srgbClr val="FF0000"/>
                </a:solidFill>
              </a:rPr>
              <a:t>National Commission on Teachers–I (1983-85</a:t>
            </a:r>
            <a:r>
              <a:rPr lang="en-IN" dirty="0" smtClean="0">
                <a:solidFill>
                  <a:srgbClr val="FF0000"/>
                </a:solidFill>
              </a:rPr>
              <a:t>)–</a:t>
            </a:r>
          </a:p>
          <a:p>
            <a:pPr algn="just"/>
            <a:r>
              <a:rPr lang="en-IN" dirty="0" smtClean="0"/>
              <a:t>For </a:t>
            </a:r>
            <a:r>
              <a:rPr lang="en-IN" dirty="0"/>
              <a:t>elementary teachers it is desirable to have a two year training course after Class XII. </a:t>
            </a:r>
            <a:endParaRPr lang="en-IN" dirty="0" smtClean="0"/>
          </a:p>
          <a:p>
            <a:pPr algn="just"/>
            <a:r>
              <a:rPr lang="en-IN" dirty="0" smtClean="0"/>
              <a:t>The </a:t>
            </a:r>
            <a:r>
              <a:rPr lang="en-IN" dirty="0"/>
              <a:t>integrated </a:t>
            </a:r>
            <a:r>
              <a:rPr lang="en-IN" dirty="0" smtClean="0"/>
              <a:t> four </a:t>
            </a:r>
            <a:r>
              <a:rPr lang="en-IN" dirty="0"/>
              <a:t>year curriculum for a degree in education should consist of general education and professional </a:t>
            </a:r>
            <a:r>
              <a:rPr lang="en-IN" dirty="0" smtClean="0"/>
              <a:t>preparation.</a:t>
            </a:r>
            <a:endParaRPr lang="en-IN" dirty="0"/>
          </a:p>
        </p:txBody>
      </p:sp>
    </p:spTree>
    <p:extLst>
      <p:ext uri="{BB962C8B-B14F-4D97-AF65-F5344CB8AC3E}">
        <p14:creationId xmlns:p14="http://schemas.microsoft.com/office/powerpoint/2010/main" val="20747409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a:bodyPr>
          <a:lstStyle/>
          <a:p>
            <a:pPr algn="just"/>
            <a:r>
              <a:rPr lang="en-IN" dirty="0"/>
              <a:t>The teacher educators in colleges of education should be drawn </a:t>
            </a:r>
            <a:r>
              <a:rPr lang="en-IN" dirty="0" smtClean="0"/>
              <a:t>educational </a:t>
            </a:r>
            <a:r>
              <a:rPr lang="en-IN" dirty="0"/>
              <a:t>disciplines like psychology, sociology, philosophy etc. </a:t>
            </a:r>
            <a:endParaRPr lang="en-IN" dirty="0" smtClean="0"/>
          </a:p>
          <a:p>
            <a:pPr algn="just"/>
            <a:r>
              <a:rPr lang="en-IN" dirty="0" smtClean="0"/>
              <a:t>The </a:t>
            </a:r>
            <a:r>
              <a:rPr lang="en-IN" dirty="0"/>
              <a:t>minimum qualification for a teacher educator should be post-graduate degree in the subject and a B.Ed., preferably a M.Ed. degree. </a:t>
            </a:r>
            <a:endParaRPr lang="en-IN" dirty="0" smtClean="0"/>
          </a:p>
          <a:p>
            <a:pPr algn="just"/>
            <a:r>
              <a:rPr lang="en-IN" dirty="0"/>
              <a:t> The minimum qualification for a teacher educator for the elementary training institutes should be a post graduate degree with B.Ed. training. </a:t>
            </a:r>
            <a:r>
              <a:rPr lang="en-IN" dirty="0" smtClean="0"/>
              <a:t>The </a:t>
            </a:r>
            <a:r>
              <a:rPr lang="en-IN" dirty="0"/>
              <a:t>practice teaching should be replaced by the word “Internship</a:t>
            </a:r>
            <a:r>
              <a:rPr lang="en-IN" dirty="0" smtClean="0"/>
              <a:t>”.</a:t>
            </a:r>
            <a:endParaRPr lang="en-IN" dirty="0"/>
          </a:p>
        </p:txBody>
      </p:sp>
    </p:spTree>
    <p:extLst>
      <p:ext uri="{BB962C8B-B14F-4D97-AF65-F5344CB8AC3E}">
        <p14:creationId xmlns:p14="http://schemas.microsoft.com/office/powerpoint/2010/main" val="2791579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001419"/>
          </a:xfrm>
        </p:spPr>
        <p:txBody>
          <a:bodyPr>
            <a:normAutofit fontScale="92500" lnSpcReduction="20000"/>
          </a:bodyPr>
          <a:lstStyle/>
          <a:p>
            <a:r>
              <a:rPr lang="en-IN" b="1" dirty="0">
                <a:solidFill>
                  <a:srgbClr val="FF0000"/>
                </a:solidFill>
              </a:rPr>
              <a:t>The National Policy of Education (NPE) in 1986 </a:t>
            </a:r>
            <a:endParaRPr lang="en-IN" b="1" dirty="0" smtClean="0">
              <a:solidFill>
                <a:srgbClr val="FF0000"/>
              </a:solidFill>
            </a:endParaRPr>
          </a:p>
          <a:p>
            <a:pPr algn="just"/>
            <a:r>
              <a:rPr lang="en-IN" dirty="0"/>
              <a:t> The NPE (1986) linked </a:t>
            </a:r>
            <a:r>
              <a:rPr lang="en-IN" dirty="0" smtClean="0"/>
              <a:t>in-service </a:t>
            </a:r>
            <a:r>
              <a:rPr lang="en-IN" dirty="0"/>
              <a:t>and pre-service teacher education on </a:t>
            </a:r>
            <a:r>
              <a:rPr lang="en-IN" dirty="0" smtClean="0"/>
              <a:t>a continuum; </a:t>
            </a:r>
          </a:p>
          <a:p>
            <a:pPr algn="just"/>
            <a:r>
              <a:rPr lang="en-IN" dirty="0"/>
              <a:t>T</a:t>
            </a:r>
            <a:r>
              <a:rPr lang="en-IN" dirty="0" smtClean="0"/>
              <a:t>he </a:t>
            </a:r>
            <a:r>
              <a:rPr lang="en-IN" dirty="0"/>
              <a:t>establishment of District Institutes of Education and Training (DIETs) in each district, </a:t>
            </a:r>
            <a:endParaRPr lang="en-IN" dirty="0" smtClean="0"/>
          </a:p>
          <a:p>
            <a:pPr algn="just"/>
            <a:r>
              <a:rPr lang="en-IN" dirty="0" err="1" smtClean="0"/>
              <a:t>Upgradation</a:t>
            </a:r>
            <a:r>
              <a:rPr lang="en-IN" dirty="0" smtClean="0"/>
              <a:t> </a:t>
            </a:r>
            <a:r>
              <a:rPr lang="en-IN" dirty="0"/>
              <a:t>of 250 colleges of education as Colleges of Teacher Education (CTEs), </a:t>
            </a:r>
            <a:endParaRPr lang="en-IN" dirty="0" smtClean="0"/>
          </a:p>
          <a:p>
            <a:pPr algn="just"/>
            <a:r>
              <a:rPr lang="en-IN" dirty="0" smtClean="0"/>
              <a:t> </a:t>
            </a:r>
            <a:r>
              <a:rPr lang="en-IN" dirty="0"/>
              <a:t>E</a:t>
            </a:r>
            <a:r>
              <a:rPr lang="en-IN" dirty="0" smtClean="0"/>
              <a:t>stablishment </a:t>
            </a:r>
            <a:r>
              <a:rPr lang="en-IN" dirty="0"/>
              <a:t>of 50 Institutes of Advanced Studies in Education (IASEs</a:t>
            </a:r>
            <a:r>
              <a:rPr lang="en-IN" dirty="0" smtClean="0"/>
              <a:t>),</a:t>
            </a:r>
          </a:p>
          <a:p>
            <a:pPr algn="just"/>
            <a:r>
              <a:rPr lang="en-IN" dirty="0"/>
              <a:t>S</a:t>
            </a:r>
            <a:r>
              <a:rPr lang="en-IN" dirty="0" smtClean="0"/>
              <a:t>trengthening </a:t>
            </a:r>
            <a:r>
              <a:rPr lang="en-IN" dirty="0"/>
              <a:t>of the State Councils of Educational Research and Training (SCERTs). </a:t>
            </a:r>
            <a:r>
              <a:rPr lang="en-IN" dirty="0" smtClean="0"/>
              <a:t> </a:t>
            </a:r>
            <a:endParaRPr lang="en-IN" dirty="0"/>
          </a:p>
        </p:txBody>
      </p:sp>
    </p:spTree>
    <p:extLst>
      <p:ext uri="{BB962C8B-B14F-4D97-AF65-F5344CB8AC3E}">
        <p14:creationId xmlns:p14="http://schemas.microsoft.com/office/powerpoint/2010/main" val="583139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en-IN" b="1" dirty="0">
                <a:solidFill>
                  <a:srgbClr val="FF0000"/>
                </a:solidFill>
              </a:rPr>
              <a:t>The </a:t>
            </a:r>
            <a:r>
              <a:rPr lang="en-IN" b="1" dirty="0" err="1">
                <a:solidFill>
                  <a:srgbClr val="FF0000"/>
                </a:solidFill>
              </a:rPr>
              <a:t>Acharya</a:t>
            </a:r>
            <a:r>
              <a:rPr lang="en-IN" b="1" dirty="0">
                <a:solidFill>
                  <a:srgbClr val="FF0000"/>
                </a:solidFill>
              </a:rPr>
              <a:t> </a:t>
            </a:r>
            <a:r>
              <a:rPr lang="en-IN" b="1" dirty="0" err="1">
                <a:solidFill>
                  <a:srgbClr val="FF0000"/>
                </a:solidFill>
              </a:rPr>
              <a:t>Ramamurti</a:t>
            </a:r>
            <a:r>
              <a:rPr lang="en-IN" b="1" dirty="0">
                <a:solidFill>
                  <a:srgbClr val="FF0000"/>
                </a:solidFill>
              </a:rPr>
              <a:t> Committee (</a:t>
            </a:r>
            <a:r>
              <a:rPr lang="en-IN" b="1" dirty="0" smtClean="0">
                <a:solidFill>
                  <a:srgbClr val="FF0000"/>
                </a:solidFill>
              </a:rPr>
              <a:t>1990)</a:t>
            </a:r>
          </a:p>
          <a:p>
            <a:pPr algn="just"/>
            <a:endParaRPr lang="en-IN" b="1" dirty="0" smtClean="0"/>
          </a:p>
          <a:p>
            <a:pPr algn="just"/>
            <a:r>
              <a:rPr lang="en-IN" b="1" dirty="0" smtClean="0"/>
              <a:t>Internship </a:t>
            </a:r>
            <a:r>
              <a:rPr lang="en-IN" b="1" dirty="0"/>
              <a:t>model for teacher training should be adopted because “…the internship model is firmly based on the primary value of actual field experience in a realistic situation, on the development of teaching skills by practice over a period of time</a:t>
            </a:r>
            <a:r>
              <a:rPr lang="en-IN" b="1" dirty="0" smtClean="0"/>
              <a:t>.”</a:t>
            </a:r>
          </a:p>
          <a:p>
            <a:pPr algn="just"/>
            <a:r>
              <a:rPr lang="en-IN" b="1" dirty="0" smtClean="0"/>
              <a:t>In-service </a:t>
            </a:r>
            <a:r>
              <a:rPr lang="en-IN" b="1" dirty="0"/>
              <a:t>and refresher courses </a:t>
            </a:r>
            <a:r>
              <a:rPr lang="en-IN" b="1" dirty="0" smtClean="0"/>
              <a:t>should be followed.</a:t>
            </a:r>
            <a:endParaRPr lang="en-IN" b="1" dirty="0"/>
          </a:p>
        </p:txBody>
      </p:sp>
    </p:spTree>
    <p:extLst>
      <p:ext uri="{BB962C8B-B14F-4D97-AF65-F5344CB8AC3E}">
        <p14:creationId xmlns:p14="http://schemas.microsoft.com/office/powerpoint/2010/main" val="822768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en-IN" dirty="0" smtClean="0"/>
              <a:t>The Guru or the teacher was an embodiment of good qualities, a fountain of knowledge and an abode of spirituality</a:t>
            </a:r>
          </a:p>
          <a:p>
            <a:r>
              <a:rPr lang="en-IN" dirty="0" smtClean="0"/>
              <a:t> Son of the teacher sometimes helped his father, by teaching in his father's place</a:t>
            </a:r>
          </a:p>
          <a:p>
            <a:r>
              <a:rPr lang="en-IN" dirty="0" smtClean="0"/>
              <a:t>Sometimes assisted by some of the older and abler pupils who acted as monitors.</a:t>
            </a:r>
          </a:p>
          <a:p>
            <a:r>
              <a:rPr lang="en-IN" dirty="0" smtClean="0"/>
              <a:t> This </a:t>
            </a:r>
            <a:r>
              <a:rPr lang="en-IN" dirty="0" err="1" smtClean="0"/>
              <a:t>monitorial</a:t>
            </a:r>
            <a:r>
              <a:rPr lang="en-IN" dirty="0" smtClean="0"/>
              <a:t> system, which was a method of inducting pupils to the position of teachers, was the contribution of the ancient education system</a:t>
            </a:r>
            <a:endParaRPr lang="en-IN" dirty="0"/>
          </a:p>
        </p:txBody>
      </p:sp>
    </p:spTree>
    <p:extLst>
      <p:ext uri="{BB962C8B-B14F-4D97-AF65-F5344CB8AC3E}">
        <p14:creationId xmlns:p14="http://schemas.microsoft.com/office/powerpoint/2010/main" val="13238235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en-IN" b="1" dirty="0" err="1" smtClean="0">
                <a:solidFill>
                  <a:srgbClr val="FF0000"/>
                </a:solidFill>
              </a:rPr>
              <a:t>Yashpal</a:t>
            </a:r>
            <a:r>
              <a:rPr lang="en-IN" b="1" dirty="0" smtClean="0">
                <a:solidFill>
                  <a:srgbClr val="FF0000"/>
                </a:solidFill>
              </a:rPr>
              <a:t> </a:t>
            </a:r>
            <a:r>
              <a:rPr lang="en-IN" b="1" dirty="0">
                <a:solidFill>
                  <a:srgbClr val="FF0000"/>
                </a:solidFill>
              </a:rPr>
              <a:t>Committee (</a:t>
            </a:r>
            <a:r>
              <a:rPr lang="en-IN" b="1" dirty="0" smtClean="0">
                <a:solidFill>
                  <a:srgbClr val="FF0000"/>
                </a:solidFill>
              </a:rPr>
              <a:t>1993)</a:t>
            </a:r>
          </a:p>
          <a:p>
            <a:pPr algn="just"/>
            <a:r>
              <a:rPr lang="en-IN" b="1" dirty="0"/>
              <a:t>The duration of the programme should either be one year after graduation or four years after higher </a:t>
            </a:r>
            <a:r>
              <a:rPr lang="en-IN" b="1" dirty="0" smtClean="0"/>
              <a:t>secondary</a:t>
            </a:r>
          </a:p>
          <a:p>
            <a:pPr algn="just"/>
            <a:r>
              <a:rPr lang="en-IN" b="1" dirty="0"/>
              <a:t>The contents of the programme should be restructured to ensure its relevance to the changing need of school </a:t>
            </a:r>
            <a:r>
              <a:rPr lang="en-IN" b="1" dirty="0" smtClean="0"/>
              <a:t>education</a:t>
            </a:r>
          </a:p>
          <a:p>
            <a:pPr algn="just"/>
            <a:r>
              <a:rPr lang="en-IN" b="1" dirty="0"/>
              <a:t>1998-99 there were 45 District Institutes of Education and Training (DIETS), 76 Colleges of Teacher Education (CTEs) and 34 Institutes of Advanced Studies in Education (IASES</a:t>
            </a:r>
            <a:r>
              <a:rPr lang="en-IN" b="1" dirty="0" smtClean="0"/>
              <a:t>).</a:t>
            </a:r>
            <a:endParaRPr lang="en-IN" b="1" dirty="0"/>
          </a:p>
        </p:txBody>
      </p:sp>
    </p:spTree>
    <p:extLst>
      <p:ext uri="{BB962C8B-B14F-4D97-AF65-F5344CB8AC3E}">
        <p14:creationId xmlns:p14="http://schemas.microsoft.com/office/powerpoint/2010/main" val="6053162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83762"/>
            <a:ext cx="8229600" cy="5577483"/>
          </a:xfrm>
        </p:spPr>
        <p:txBody>
          <a:bodyPr>
            <a:normAutofit/>
          </a:bodyPr>
          <a:lstStyle/>
          <a:p>
            <a:r>
              <a:rPr lang="en-IN" b="1" dirty="0">
                <a:solidFill>
                  <a:srgbClr val="FF0000"/>
                </a:solidFill>
              </a:rPr>
              <a:t>The National Curriculum Framework (NCF) 2005 </a:t>
            </a:r>
            <a:endParaRPr lang="en-IN" b="1" dirty="0" smtClean="0">
              <a:solidFill>
                <a:srgbClr val="FF0000"/>
              </a:solidFill>
            </a:endParaRPr>
          </a:p>
          <a:p>
            <a:r>
              <a:rPr lang="en-IN" dirty="0">
                <a:solidFill>
                  <a:srgbClr val="00B0F0"/>
                </a:solidFill>
              </a:rPr>
              <a:t>Peace education </a:t>
            </a:r>
            <a:r>
              <a:rPr lang="en-IN" dirty="0"/>
              <a:t>as an area of study </a:t>
            </a:r>
            <a:r>
              <a:rPr lang="en-IN" dirty="0" smtClean="0"/>
              <a:t>in </a:t>
            </a:r>
            <a:r>
              <a:rPr lang="en-IN" dirty="0"/>
              <a:t>the curriculum for teacher </a:t>
            </a:r>
            <a:r>
              <a:rPr lang="en-IN" dirty="0" smtClean="0"/>
              <a:t>education</a:t>
            </a:r>
            <a:r>
              <a:rPr lang="en-IN" dirty="0"/>
              <a:t> as optional subject of study</a:t>
            </a:r>
            <a:endParaRPr lang="en-IN" dirty="0" smtClean="0"/>
          </a:p>
          <a:p>
            <a:pPr algn="just"/>
            <a:r>
              <a:rPr lang="en-IN" dirty="0"/>
              <a:t>Subject area, consisting of health education, physical education and yoga, must be suitably integrated into the elementary and secondary pre-service teacher education </a:t>
            </a:r>
            <a:r>
              <a:rPr lang="en-IN" dirty="0" smtClean="0"/>
              <a:t>courses.</a:t>
            </a:r>
          </a:p>
          <a:p>
            <a:pPr algn="just"/>
            <a:endParaRPr lang="en-IN" dirty="0"/>
          </a:p>
        </p:txBody>
      </p:sp>
    </p:spTree>
    <p:extLst>
      <p:ext uri="{BB962C8B-B14F-4D97-AF65-F5344CB8AC3E}">
        <p14:creationId xmlns:p14="http://schemas.microsoft.com/office/powerpoint/2010/main" val="12311881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pPr algn="just"/>
            <a:r>
              <a:rPr lang="en-IN" dirty="0"/>
              <a:t> Teacher education must </a:t>
            </a:r>
            <a:r>
              <a:rPr lang="en-IN" dirty="0" smtClean="0"/>
              <a:t> become </a:t>
            </a:r>
            <a:r>
              <a:rPr lang="en-IN" dirty="0"/>
              <a:t>more sensitive to the emerging demands from the school system. </a:t>
            </a:r>
            <a:endParaRPr lang="en-IN" dirty="0" smtClean="0"/>
          </a:p>
          <a:p>
            <a:pPr algn="just"/>
            <a:r>
              <a:rPr lang="en-IN" dirty="0" smtClean="0"/>
              <a:t>For </a:t>
            </a:r>
            <a:r>
              <a:rPr lang="en-IN" dirty="0"/>
              <a:t>this it must prepare the teacher for the roles of being an:  encouraging, supportive and humane facilitator in teaching-learning situations to enable learners (students) to discover their talents, realise their physical and intellectual potentialities to the fullest, and to develop character and desirable social and human values to function as responsible </a:t>
            </a:r>
            <a:r>
              <a:rPr lang="en-IN" dirty="0" smtClean="0"/>
              <a:t>citizens.</a:t>
            </a:r>
            <a:endParaRPr lang="en-IN" dirty="0"/>
          </a:p>
        </p:txBody>
      </p:sp>
    </p:spTree>
    <p:extLst>
      <p:ext uri="{BB962C8B-B14F-4D97-AF65-F5344CB8AC3E}">
        <p14:creationId xmlns:p14="http://schemas.microsoft.com/office/powerpoint/2010/main" val="22010439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a:t>National Knowledge Commission (2007</a:t>
            </a:r>
            <a:r>
              <a:rPr lang="en-IN" dirty="0"/>
              <a:t>) has made considerable progress in school education since independence with reference to overall literacy, infrastructure and universal access and enrolment in schools. </a:t>
            </a:r>
            <a:endParaRPr lang="en-IN" dirty="0" smtClean="0"/>
          </a:p>
          <a:p>
            <a:pPr algn="just"/>
            <a:r>
              <a:rPr lang="en-IN" dirty="0"/>
              <a:t>R</a:t>
            </a:r>
            <a:r>
              <a:rPr lang="en-IN" dirty="0" smtClean="0"/>
              <a:t>ecommends </a:t>
            </a:r>
            <a:r>
              <a:rPr lang="en-IN" dirty="0"/>
              <a:t>to achieve Gross Enrolment Ratio of 15% by 2015 in higher </a:t>
            </a:r>
            <a:r>
              <a:rPr lang="en-IN" dirty="0" smtClean="0"/>
              <a:t>education.</a:t>
            </a:r>
            <a:endParaRPr lang="en-IN" dirty="0"/>
          </a:p>
        </p:txBody>
      </p:sp>
    </p:spTree>
    <p:extLst>
      <p:ext uri="{BB962C8B-B14F-4D97-AF65-F5344CB8AC3E}">
        <p14:creationId xmlns:p14="http://schemas.microsoft.com/office/powerpoint/2010/main" val="4500197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a:bodyPr>
          <a:lstStyle/>
          <a:p>
            <a:r>
              <a:rPr lang="en-IN" b="1" dirty="0"/>
              <a:t>National Curriculum Framework for Teacher Education (</a:t>
            </a:r>
            <a:r>
              <a:rPr lang="en-IN" b="1" dirty="0" smtClean="0"/>
              <a:t>NCFT) </a:t>
            </a:r>
            <a:r>
              <a:rPr lang="en-IN" b="1" dirty="0"/>
              <a:t>2010 </a:t>
            </a:r>
            <a:endParaRPr lang="en-IN" b="1" dirty="0" smtClean="0"/>
          </a:p>
          <a:p>
            <a:pPr algn="just"/>
            <a:r>
              <a:rPr lang="en-IN" dirty="0"/>
              <a:t>To improve the quality of teacher education program, the </a:t>
            </a:r>
            <a:r>
              <a:rPr lang="en-IN" dirty="0" smtClean="0"/>
              <a:t>National Council </a:t>
            </a:r>
            <a:r>
              <a:rPr lang="en-IN" dirty="0"/>
              <a:t>for Teacher Education (NCTE) </a:t>
            </a:r>
            <a:r>
              <a:rPr lang="en-IN" dirty="0" smtClean="0"/>
              <a:t>and  </a:t>
            </a:r>
            <a:r>
              <a:rPr lang="en-IN" dirty="0"/>
              <a:t>the National Assessment and Accreditation Council (NAAC) </a:t>
            </a:r>
            <a:r>
              <a:rPr lang="en-IN" dirty="0" smtClean="0"/>
              <a:t>took </a:t>
            </a:r>
            <a:r>
              <a:rPr lang="en-IN" dirty="0"/>
              <a:t>up a number of </a:t>
            </a:r>
            <a:r>
              <a:rPr lang="en-IN" dirty="0" smtClean="0"/>
              <a:t>initiatives </a:t>
            </a:r>
            <a:r>
              <a:rPr lang="en-IN" dirty="0"/>
              <a:t>to foster quality assurance and </a:t>
            </a:r>
            <a:r>
              <a:rPr lang="en-IN" dirty="0" smtClean="0"/>
              <a:t>sustenance.</a:t>
            </a:r>
          </a:p>
          <a:p>
            <a:pPr algn="just"/>
            <a:r>
              <a:rPr lang="en-IN" dirty="0"/>
              <a:t>The Right of Children to Free and Compulsory Education (RTE) Act, 2009, which became operational from 1st April, </a:t>
            </a:r>
            <a:r>
              <a:rPr lang="en-IN" dirty="0" smtClean="0"/>
              <a:t>2010.</a:t>
            </a:r>
            <a:endParaRPr lang="en-IN" dirty="0"/>
          </a:p>
        </p:txBody>
      </p:sp>
    </p:spTree>
    <p:extLst>
      <p:ext uri="{BB962C8B-B14F-4D97-AF65-F5344CB8AC3E}">
        <p14:creationId xmlns:p14="http://schemas.microsoft.com/office/powerpoint/2010/main" val="8226233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To enhance quality of school education Teacher Eligibility Test (TET) for Teachers and Principal Eligibility Test (PET) are conducted at both level at state and at central level. </a:t>
            </a:r>
            <a:endParaRPr lang="en-IN" dirty="0" smtClean="0"/>
          </a:p>
          <a:p>
            <a:pPr algn="just"/>
            <a:r>
              <a:rPr lang="en-IN" dirty="0" smtClean="0"/>
              <a:t>For </a:t>
            </a:r>
            <a:r>
              <a:rPr lang="en-IN" dirty="0"/>
              <a:t>teacher education UGC conducts National Eligibility Test (NET) at national level and State Level Eligibility Test (SLET/SET) at state level. </a:t>
            </a:r>
          </a:p>
        </p:txBody>
      </p:sp>
    </p:spTree>
    <p:extLst>
      <p:ext uri="{BB962C8B-B14F-4D97-AF65-F5344CB8AC3E}">
        <p14:creationId xmlns:p14="http://schemas.microsoft.com/office/powerpoint/2010/main" val="41873739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Five year plans</a:t>
            </a:r>
            <a:endParaRPr lang="en-IN" dirty="0"/>
          </a:p>
        </p:txBody>
      </p:sp>
      <p:sp>
        <p:nvSpPr>
          <p:cNvPr id="3" name="Content Placeholder 2"/>
          <p:cNvSpPr>
            <a:spLocks noGrp="1"/>
          </p:cNvSpPr>
          <p:nvPr>
            <p:ph idx="1"/>
          </p:nvPr>
        </p:nvSpPr>
        <p:spPr/>
        <p:txBody>
          <a:bodyPr>
            <a:normAutofit fontScale="92500" lnSpcReduction="10000"/>
          </a:bodyPr>
          <a:lstStyle/>
          <a:p>
            <a:endParaRPr lang="en-IN" dirty="0" smtClean="0"/>
          </a:p>
          <a:p>
            <a:r>
              <a:rPr lang="en-IN" dirty="0"/>
              <a:t>11th plan is called education plan as it gives more emphasis to education especially higher education. </a:t>
            </a:r>
          </a:p>
          <a:p>
            <a:pPr marL="0" indent="0">
              <a:buNone/>
            </a:pPr>
            <a:endParaRPr lang="en-IN" dirty="0"/>
          </a:p>
          <a:p>
            <a:r>
              <a:rPr lang="en-IN" dirty="0" smtClean="0"/>
              <a:t>    In </a:t>
            </a:r>
            <a:r>
              <a:rPr lang="en-IN" dirty="0"/>
              <a:t>the </a:t>
            </a:r>
            <a:r>
              <a:rPr lang="en-IN" dirty="0" err="1" smtClean="0"/>
              <a:t>Twelvth</a:t>
            </a:r>
            <a:r>
              <a:rPr lang="en-IN" dirty="0" smtClean="0"/>
              <a:t> </a:t>
            </a:r>
            <a:r>
              <a:rPr lang="en-IN" dirty="0"/>
              <a:t>FYP, an important thrust area would be to introduce </a:t>
            </a:r>
            <a:r>
              <a:rPr lang="en-IN" dirty="0">
                <a:solidFill>
                  <a:srgbClr val="FF0000"/>
                </a:solidFill>
              </a:rPr>
              <a:t>technology in teacher education </a:t>
            </a:r>
            <a:r>
              <a:rPr lang="en-IN" dirty="0"/>
              <a:t>in order to promote openness for adaptability to new technology for developing </a:t>
            </a:r>
            <a:r>
              <a:rPr lang="en-IN" dirty="0" smtClean="0"/>
              <a:t>professionalism</a:t>
            </a:r>
            <a:r>
              <a:rPr lang="en-IN" dirty="0" smtClean="0"/>
              <a:t>.</a:t>
            </a:r>
          </a:p>
        </p:txBody>
      </p:sp>
    </p:spTree>
    <p:extLst>
      <p:ext uri="{BB962C8B-B14F-4D97-AF65-F5344CB8AC3E}">
        <p14:creationId xmlns:p14="http://schemas.microsoft.com/office/powerpoint/2010/main" val="29978604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just"/>
            <a:r>
              <a:rPr lang="en-IN" dirty="0" smtClean="0"/>
              <a:t>During </a:t>
            </a:r>
            <a:r>
              <a:rPr lang="en-IN" dirty="0"/>
              <a:t>this period a number of central Universities has came up and 11T‘s and 11M‘s have set up their new campaign to spread quality engineering and management education across the country. </a:t>
            </a:r>
            <a:endParaRPr lang="en-IN" dirty="0" smtClean="0"/>
          </a:p>
          <a:p>
            <a:pPr algn="just"/>
            <a:endParaRPr lang="en-IN" dirty="0"/>
          </a:p>
        </p:txBody>
      </p:sp>
    </p:spTree>
    <p:extLst>
      <p:ext uri="{BB962C8B-B14F-4D97-AF65-F5344CB8AC3E}">
        <p14:creationId xmlns:p14="http://schemas.microsoft.com/office/powerpoint/2010/main" val="38508201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NEP 2020</a:t>
            </a:r>
            <a:endParaRPr lang="en-IN" dirty="0"/>
          </a:p>
        </p:txBody>
      </p:sp>
      <p:sp>
        <p:nvSpPr>
          <p:cNvPr id="3" name="Content Placeholder 2"/>
          <p:cNvSpPr>
            <a:spLocks noGrp="1"/>
          </p:cNvSpPr>
          <p:nvPr>
            <p:ph idx="1"/>
          </p:nvPr>
        </p:nvSpPr>
        <p:spPr/>
        <p:txBody>
          <a:bodyPr/>
          <a:lstStyle/>
          <a:p>
            <a:r>
              <a:rPr lang="en-IN" dirty="0"/>
              <a:t>P</a:t>
            </a:r>
            <a:r>
              <a:rPr lang="en-IN" dirty="0" smtClean="0"/>
              <a:t>lease add  the new modifications in 2020</a:t>
            </a:r>
            <a:endParaRPr lang="en-IN" dirty="0"/>
          </a:p>
        </p:txBody>
      </p:sp>
    </p:spTree>
    <p:extLst>
      <p:ext uri="{BB962C8B-B14F-4D97-AF65-F5344CB8AC3E}">
        <p14:creationId xmlns:p14="http://schemas.microsoft.com/office/powerpoint/2010/main" val="21020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a:r>
              <a:rPr lang="en-IN" dirty="0"/>
              <a:t>A</a:t>
            </a:r>
            <a:r>
              <a:rPr lang="en-IN" dirty="0" smtClean="0"/>
              <a:t> disciple or student had the freedom to choose his teacher.</a:t>
            </a:r>
          </a:p>
          <a:p>
            <a:pPr algn="just"/>
            <a:r>
              <a:rPr lang="en-IN" dirty="0" smtClean="0"/>
              <a:t>Once he accepted a disciple it became his</a:t>
            </a:r>
          </a:p>
          <a:p>
            <a:pPr marL="0" indent="0" algn="just">
              <a:buNone/>
            </a:pPr>
            <a:r>
              <a:rPr lang="en-IN" dirty="0" smtClean="0"/>
              <a:t>     moral duty to see that the disciple grew.</a:t>
            </a:r>
          </a:p>
          <a:p>
            <a:pPr algn="just"/>
            <a:r>
              <a:rPr lang="en-IN" dirty="0" smtClean="0"/>
              <a:t>Knowledge was transmitted orally and explanation was one of the important methods of teaching.</a:t>
            </a:r>
          </a:p>
          <a:p>
            <a:endParaRPr lang="en-IN" dirty="0"/>
          </a:p>
        </p:txBody>
      </p:sp>
    </p:spTree>
    <p:extLst>
      <p:ext uri="{BB962C8B-B14F-4D97-AF65-F5344CB8AC3E}">
        <p14:creationId xmlns:p14="http://schemas.microsoft.com/office/powerpoint/2010/main" val="4246034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318051"/>
          </a:xfrm>
        </p:spPr>
        <p:txBody>
          <a:bodyPr/>
          <a:lstStyle/>
          <a:p>
            <a:r>
              <a:rPr lang="en-IN" dirty="0" smtClean="0">
                <a:solidFill>
                  <a:srgbClr val="00B050"/>
                </a:solidFill>
              </a:rPr>
              <a:t>Listening to the spoken words, </a:t>
            </a:r>
          </a:p>
          <a:p>
            <a:r>
              <a:rPr lang="en-IN" dirty="0" smtClean="0">
                <a:solidFill>
                  <a:srgbClr val="00B050"/>
                </a:solidFill>
              </a:rPr>
              <a:t>comprehension of meaning, </a:t>
            </a:r>
          </a:p>
          <a:p>
            <a:r>
              <a:rPr lang="en-IN" dirty="0" smtClean="0">
                <a:solidFill>
                  <a:srgbClr val="00B050"/>
                </a:solidFill>
              </a:rPr>
              <a:t>reasoning leading to generalization, </a:t>
            </a:r>
          </a:p>
          <a:p>
            <a:r>
              <a:rPr lang="en-IN" dirty="0" smtClean="0">
                <a:solidFill>
                  <a:srgbClr val="00B050"/>
                </a:solidFill>
              </a:rPr>
              <a:t>confirmation by a friend or a teacher and </a:t>
            </a:r>
          </a:p>
          <a:p>
            <a:r>
              <a:rPr lang="en-IN" dirty="0" smtClean="0">
                <a:solidFill>
                  <a:srgbClr val="00B050"/>
                </a:solidFill>
              </a:rPr>
              <a:t>Application</a:t>
            </a:r>
            <a:r>
              <a:rPr lang="en-IN" dirty="0" smtClean="0"/>
              <a:t>,  were the five steps to realize the meaning of a religious truth practiced in ancient India. </a:t>
            </a:r>
            <a:endParaRPr lang="en-IN" dirty="0"/>
          </a:p>
        </p:txBody>
      </p:sp>
    </p:spTree>
    <p:extLst>
      <p:ext uri="{BB962C8B-B14F-4D97-AF65-F5344CB8AC3E}">
        <p14:creationId xmlns:p14="http://schemas.microsoft.com/office/powerpoint/2010/main" val="2324240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smtClean="0">
                <a:solidFill>
                  <a:srgbClr val="FF0000"/>
                </a:solidFill>
              </a:rPr>
              <a:t>Buddhist Period (500 B.C. to 1200 A.D.): </a:t>
            </a:r>
          </a:p>
          <a:p>
            <a:r>
              <a:rPr lang="en-IN" dirty="0" smtClean="0"/>
              <a:t>The formal system of teacher training emerged</a:t>
            </a:r>
          </a:p>
          <a:p>
            <a:r>
              <a:rPr lang="en-IN" dirty="0" smtClean="0"/>
              <a:t>The monastic system was an important feature</a:t>
            </a:r>
          </a:p>
          <a:p>
            <a:r>
              <a:rPr lang="en-IN" dirty="0" smtClean="0"/>
              <a:t>Every novice on his admission should place himself under the supervision and guidance of a preceptor (</a:t>
            </a:r>
            <a:r>
              <a:rPr lang="en-IN" dirty="0" err="1" smtClean="0"/>
              <a:t>Upajjhaya</a:t>
            </a:r>
            <a:r>
              <a:rPr lang="en-IN" dirty="0" smtClean="0"/>
              <a:t>)</a:t>
            </a:r>
            <a:endParaRPr lang="en-IN" dirty="0"/>
          </a:p>
        </p:txBody>
      </p:sp>
    </p:spTree>
    <p:extLst>
      <p:ext uri="{BB962C8B-B14F-4D97-AF65-F5344CB8AC3E}">
        <p14:creationId xmlns:p14="http://schemas.microsoft.com/office/powerpoint/2010/main" val="3275648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lnSpcReduction="10000"/>
          </a:bodyPr>
          <a:lstStyle/>
          <a:p>
            <a:pPr algn="just"/>
            <a:r>
              <a:rPr lang="en-IN" dirty="0" smtClean="0"/>
              <a:t>The teacher was to look after the disciple fully. </a:t>
            </a:r>
          </a:p>
          <a:p>
            <a:pPr algn="just"/>
            <a:r>
              <a:rPr lang="en-IN" dirty="0" smtClean="0"/>
              <a:t>The teachers employed some methods besides oral recitation such as exposition, debate ,discussion, question-answer, use of stories and parables. </a:t>
            </a:r>
          </a:p>
          <a:p>
            <a:pPr algn="just"/>
            <a:r>
              <a:rPr lang="en-IN" dirty="0" smtClean="0"/>
              <a:t>In </a:t>
            </a:r>
            <a:r>
              <a:rPr lang="en-IN" dirty="0" err="1" smtClean="0"/>
              <a:t>Vihars</a:t>
            </a:r>
            <a:r>
              <a:rPr lang="en-IN" dirty="0" smtClean="0"/>
              <a:t> and monastic schools, </a:t>
            </a:r>
            <a:r>
              <a:rPr lang="en-IN" dirty="0" err="1" smtClean="0"/>
              <a:t>Hetu-Vidya</a:t>
            </a:r>
            <a:r>
              <a:rPr lang="en-IN" dirty="0" smtClean="0"/>
              <a:t> or the inductive method was adopted and the intellect of the disciple was trained through it.</a:t>
            </a:r>
          </a:p>
          <a:p>
            <a:pPr algn="just"/>
            <a:r>
              <a:rPr lang="en-IN" dirty="0"/>
              <a:t> The subject Logic was introduced which helped in sharpening the intellect of the learner. </a:t>
            </a:r>
          </a:p>
          <a:p>
            <a:pPr algn="just"/>
            <a:endParaRPr lang="en-IN" dirty="0" smtClean="0"/>
          </a:p>
          <a:p>
            <a:pPr algn="just"/>
            <a:endParaRPr lang="en-IN" dirty="0"/>
          </a:p>
        </p:txBody>
      </p:sp>
    </p:spTree>
    <p:extLst>
      <p:ext uri="{BB962C8B-B14F-4D97-AF65-F5344CB8AC3E}">
        <p14:creationId xmlns:p14="http://schemas.microsoft.com/office/powerpoint/2010/main" val="2335548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fontScale="85000" lnSpcReduction="10000"/>
          </a:bodyPr>
          <a:lstStyle/>
          <a:p>
            <a:r>
              <a:rPr lang="en-IN" dirty="0" smtClean="0">
                <a:solidFill>
                  <a:srgbClr val="FF0000"/>
                </a:solidFill>
              </a:rPr>
              <a:t>Muslim Period (1200 A.D. to 1700 A.D.)</a:t>
            </a:r>
          </a:p>
          <a:p>
            <a:r>
              <a:rPr lang="en-IN" dirty="0" smtClean="0"/>
              <a:t> In the holy Koran, education is urged as a duty .</a:t>
            </a:r>
          </a:p>
          <a:p>
            <a:r>
              <a:rPr lang="en-IN" dirty="0" smtClean="0"/>
              <a:t>Education was public affair.</a:t>
            </a:r>
          </a:p>
          <a:p>
            <a:endParaRPr lang="en-IN" dirty="0" smtClean="0"/>
          </a:p>
          <a:p>
            <a:r>
              <a:rPr lang="en-IN" dirty="0" smtClean="0"/>
              <a:t>The Mohammedan rulers in India founded schools (</a:t>
            </a:r>
            <a:r>
              <a:rPr lang="en-IN" dirty="0" err="1" smtClean="0"/>
              <a:t>Maktabs</a:t>
            </a:r>
            <a:r>
              <a:rPr lang="en-IN" dirty="0" smtClean="0"/>
              <a:t>), Colleges (</a:t>
            </a:r>
            <a:r>
              <a:rPr lang="en-IN" dirty="0" err="1" smtClean="0"/>
              <a:t>Madrassahs</a:t>
            </a:r>
            <a:r>
              <a:rPr lang="en-IN" dirty="0" smtClean="0"/>
              <a:t>) and libraries in their dominions. </a:t>
            </a:r>
          </a:p>
          <a:p>
            <a:r>
              <a:rPr lang="en-IN" dirty="0" smtClean="0"/>
              <a:t>In the </a:t>
            </a:r>
            <a:r>
              <a:rPr lang="en-IN" dirty="0" err="1" smtClean="0"/>
              <a:t>Maktab</a:t>
            </a:r>
            <a:r>
              <a:rPr lang="en-IN" dirty="0" smtClean="0"/>
              <a:t>, the students received instruction in the Koran which they had to recite, and reading, writing and simple arithmetic was also taught. </a:t>
            </a:r>
          </a:p>
          <a:p>
            <a:r>
              <a:rPr lang="en-IN" dirty="0" smtClean="0"/>
              <a:t>The medium of "instruction was Persian but the study of Arabic was compulsory. </a:t>
            </a:r>
            <a:endParaRPr lang="en-IN" dirty="0"/>
          </a:p>
        </p:txBody>
      </p:sp>
    </p:spTree>
    <p:extLst>
      <p:ext uri="{BB962C8B-B14F-4D97-AF65-F5344CB8AC3E}">
        <p14:creationId xmlns:p14="http://schemas.microsoft.com/office/powerpoint/2010/main" val="103028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2876</Words>
  <Application>Microsoft Office PowerPoint</Application>
  <PresentationFormat>On-screen Show (4:3)</PresentationFormat>
  <Paragraphs>200</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Module  I -Historical development of Teacher Education in India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Five year plans</vt:lpstr>
      <vt:lpstr>PowerPoint Presentation</vt:lpstr>
      <vt:lpstr>NEP 2020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development of teacher education in India</dc:title>
  <dc:creator>user</dc:creator>
  <cp:lastModifiedBy>user</cp:lastModifiedBy>
  <cp:revision>161</cp:revision>
  <dcterms:created xsi:type="dcterms:W3CDTF">2021-02-18T10:52:42Z</dcterms:created>
  <dcterms:modified xsi:type="dcterms:W3CDTF">2022-02-14T12:19:09Z</dcterms:modified>
</cp:coreProperties>
</file>