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78" r:id="rId6"/>
    <p:sldId id="279" r:id="rId7"/>
    <p:sldId id="275"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125E719-C119-47D1-8B2B-10CEB17B1189}" type="datetimeFigureOut">
              <a:rPr lang="en-IN" smtClean="0"/>
              <a:t>31-05-2021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228202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5E719-C119-47D1-8B2B-10CEB17B1189}" type="datetimeFigureOut">
              <a:rPr lang="en-IN" smtClean="0"/>
              <a:t>31-05-2021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7846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5E719-C119-47D1-8B2B-10CEB17B1189}" type="datetimeFigureOut">
              <a:rPr lang="en-IN" smtClean="0"/>
              <a:t>31-05-2021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414086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5E719-C119-47D1-8B2B-10CEB17B1189}" type="datetimeFigureOut">
              <a:rPr lang="en-IN" smtClean="0"/>
              <a:t>31-05-2021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3461042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25E719-C119-47D1-8B2B-10CEB17B1189}" type="datetimeFigureOut">
              <a:rPr lang="en-IN" smtClean="0"/>
              <a:t>31-05-2021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13434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125E719-C119-47D1-8B2B-10CEB17B1189}" type="datetimeFigureOut">
              <a:rPr lang="en-IN" smtClean="0"/>
              <a:t>31-05-2021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287643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125E719-C119-47D1-8B2B-10CEB17B1189}" type="datetimeFigureOut">
              <a:rPr lang="en-IN" smtClean="0"/>
              <a:t>31-05-2021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253664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125E719-C119-47D1-8B2B-10CEB17B1189}" type="datetimeFigureOut">
              <a:rPr lang="en-IN" smtClean="0"/>
              <a:t>31-05-2021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76871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5E719-C119-47D1-8B2B-10CEB17B1189}" type="datetimeFigureOut">
              <a:rPr lang="en-IN" smtClean="0"/>
              <a:t>31-05-2021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86240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5E719-C119-47D1-8B2B-10CEB17B1189}" type="datetimeFigureOut">
              <a:rPr lang="en-IN" smtClean="0"/>
              <a:t>31-05-2021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110885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5E719-C119-47D1-8B2B-10CEB17B1189}" type="datetimeFigureOut">
              <a:rPr lang="en-IN" smtClean="0"/>
              <a:t>31-05-2021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668CAD-5FE8-4195-A3B3-2B5222DEDC69}" type="slidenum">
              <a:rPr lang="en-IN" smtClean="0"/>
              <a:t>‹#›</a:t>
            </a:fld>
            <a:endParaRPr lang="en-IN"/>
          </a:p>
        </p:txBody>
      </p:sp>
    </p:spTree>
    <p:extLst>
      <p:ext uri="{BB962C8B-B14F-4D97-AF65-F5344CB8AC3E}">
        <p14:creationId xmlns:p14="http://schemas.microsoft.com/office/powerpoint/2010/main" val="4654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5E719-C119-47D1-8B2B-10CEB17B1189}" type="datetimeFigureOut">
              <a:rPr lang="en-IN" smtClean="0"/>
              <a:t>31-05-2021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68CAD-5FE8-4195-A3B3-2B5222DEDC69}" type="slidenum">
              <a:rPr lang="en-IN" smtClean="0"/>
              <a:t>‹#›</a:t>
            </a:fld>
            <a:endParaRPr lang="en-IN"/>
          </a:p>
        </p:txBody>
      </p:sp>
    </p:spTree>
    <p:extLst>
      <p:ext uri="{BB962C8B-B14F-4D97-AF65-F5344CB8AC3E}">
        <p14:creationId xmlns:p14="http://schemas.microsoft.com/office/powerpoint/2010/main" val="71250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008111"/>
          </a:xfrm>
        </p:spPr>
        <p:txBody>
          <a:bodyPr>
            <a:normAutofit fontScale="90000"/>
          </a:bodyPr>
          <a:lstStyle/>
          <a:p>
            <a:r>
              <a:rPr lang="en-IN" dirty="0"/>
              <a:t>18. Knowledge Management </a:t>
            </a:r>
            <a:r>
              <a:rPr lang="en-IN"/>
              <a:t>Strategies </a:t>
            </a:r>
            <a:r>
              <a:rPr lang="en-IN" smtClean="0"/>
              <a:t>(module 4)</a:t>
            </a:r>
            <a:endParaRPr lang="en-IN" dirty="0"/>
          </a:p>
        </p:txBody>
      </p:sp>
      <p:sp>
        <p:nvSpPr>
          <p:cNvPr id="3" name="Subtitle 2"/>
          <p:cNvSpPr>
            <a:spLocks noGrp="1"/>
          </p:cNvSpPr>
          <p:nvPr>
            <p:ph type="subTitle" idx="1"/>
          </p:nvPr>
        </p:nvSpPr>
        <p:spPr>
          <a:xfrm>
            <a:off x="683568" y="2492896"/>
            <a:ext cx="7776864" cy="3528392"/>
          </a:xfrm>
        </p:spPr>
        <p:txBody>
          <a:bodyPr>
            <a:normAutofit/>
          </a:bodyPr>
          <a:lstStyle/>
          <a:p>
            <a:pPr algn="just"/>
            <a:r>
              <a:rPr lang="en-IN" dirty="0" smtClean="0">
                <a:solidFill>
                  <a:schemeClr val="tx1"/>
                </a:solidFill>
              </a:rPr>
              <a:t> Luan and Serbian (2002) state,</a:t>
            </a:r>
          </a:p>
          <a:p>
            <a:pPr algn="just"/>
            <a:r>
              <a:rPr lang="en-IN" dirty="0" smtClean="0">
                <a:solidFill>
                  <a:schemeClr val="tx1"/>
                </a:solidFill>
              </a:rPr>
              <a:t>"Knowledge management is about using the brain power of an organization in a systematic</a:t>
            </a:r>
          </a:p>
          <a:p>
            <a:pPr algn="just"/>
            <a:r>
              <a:rPr lang="en-IN" dirty="0" smtClean="0">
                <a:solidFill>
                  <a:schemeClr val="tx1"/>
                </a:solidFill>
              </a:rPr>
              <a:t>and organized manner in order to achieve efficiencies, ensure competitive advantage, and spur innovation"</a:t>
            </a:r>
            <a:endParaRPr lang="en-IN" dirty="0">
              <a:solidFill>
                <a:schemeClr val="tx1"/>
              </a:solidFill>
            </a:endParaRPr>
          </a:p>
        </p:txBody>
      </p:sp>
    </p:spTree>
    <p:extLst>
      <p:ext uri="{BB962C8B-B14F-4D97-AF65-F5344CB8AC3E}">
        <p14:creationId xmlns:p14="http://schemas.microsoft.com/office/powerpoint/2010/main" val="634828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KM Opportunities and functions in educational systems (ES):</a:t>
            </a:r>
          </a:p>
        </p:txBody>
      </p:sp>
      <p:sp>
        <p:nvSpPr>
          <p:cNvPr id="3" name="Content Placeholder 2"/>
          <p:cNvSpPr>
            <a:spLocks noGrp="1"/>
          </p:cNvSpPr>
          <p:nvPr>
            <p:ph idx="1"/>
          </p:nvPr>
        </p:nvSpPr>
        <p:spPr/>
        <p:txBody>
          <a:bodyPr>
            <a:normAutofit lnSpcReduction="10000"/>
          </a:bodyPr>
          <a:lstStyle/>
          <a:p>
            <a:r>
              <a:rPr lang="en-IN" dirty="0"/>
              <a:t>KM supports Management Processes (administrative subsystem) in education. </a:t>
            </a:r>
            <a:endParaRPr lang="en-IN" dirty="0" smtClean="0"/>
          </a:p>
          <a:p>
            <a:r>
              <a:rPr lang="en-IN" dirty="0"/>
              <a:t>B</a:t>
            </a:r>
            <a:r>
              <a:rPr lang="en-IN" dirty="0" smtClean="0"/>
              <a:t>ringing </a:t>
            </a:r>
            <a:r>
              <a:rPr lang="en-IN" dirty="0"/>
              <a:t>about transformative change. </a:t>
            </a:r>
            <a:endParaRPr lang="en-IN" dirty="0" smtClean="0"/>
          </a:p>
          <a:p>
            <a:pPr marL="0" indent="0">
              <a:buNone/>
            </a:pPr>
            <a:r>
              <a:rPr lang="en-IN" dirty="0"/>
              <a:t>• Incorporate management processes through the leadership’s vision and strategy (</a:t>
            </a:r>
            <a:r>
              <a:rPr lang="en-IN" dirty="0" err="1" smtClean="0"/>
              <a:t>strategicplanning</a:t>
            </a:r>
            <a:r>
              <a:rPr lang="en-IN" dirty="0"/>
              <a:t>)</a:t>
            </a:r>
          </a:p>
          <a:p>
            <a:pPr marL="0" indent="0">
              <a:buNone/>
            </a:pPr>
            <a:r>
              <a:rPr lang="en-IN" dirty="0"/>
              <a:t>• Implement internal processes demonstrating clear policies, simple procedures </a:t>
            </a:r>
            <a:r>
              <a:rPr lang="en-IN" dirty="0" smtClean="0"/>
              <a:t>and efficient </a:t>
            </a:r>
            <a:r>
              <a:rPr lang="en-IN" dirty="0"/>
              <a:t>work processes of the KM </a:t>
            </a:r>
            <a:r>
              <a:rPr lang="en-IN" dirty="0" smtClean="0"/>
              <a:t>program</a:t>
            </a:r>
            <a:r>
              <a:rPr lang="en-IN" dirty="0"/>
              <a:t>.</a:t>
            </a:r>
          </a:p>
        </p:txBody>
      </p:sp>
    </p:spTree>
    <p:extLst>
      <p:ext uri="{BB962C8B-B14F-4D97-AF65-F5344CB8AC3E}">
        <p14:creationId xmlns:p14="http://schemas.microsoft.com/office/powerpoint/2010/main" val="170075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IN" dirty="0" smtClean="0"/>
              <a:t>Enhancing </a:t>
            </a:r>
            <a:r>
              <a:rPr lang="en-IN" dirty="0"/>
              <a:t>the learning and growth of the institution</a:t>
            </a:r>
            <a:r>
              <a:rPr lang="en-IN" dirty="0" smtClean="0"/>
              <a:t>.</a:t>
            </a:r>
          </a:p>
          <a:p>
            <a:r>
              <a:rPr lang="en-IN" dirty="0" smtClean="0"/>
              <a:t>Influence </a:t>
            </a:r>
            <a:r>
              <a:rPr lang="en-IN" dirty="0"/>
              <a:t>internal Processes (teaching and learning) in </a:t>
            </a:r>
            <a:r>
              <a:rPr lang="en-IN" dirty="0" smtClean="0"/>
              <a:t>ES</a:t>
            </a:r>
          </a:p>
          <a:p>
            <a:pPr marL="0" indent="0">
              <a:buNone/>
            </a:pPr>
            <a:r>
              <a:rPr lang="en-IN" dirty="0"/>
              <a:t>• Recommending, implementing and developing policies and procedures within KM models.</a:t>
            </a:r>
          </a:p>
          <a:p>
            <a:pPr marL="0" indent="0">
              <a:buNone/>
            </a:pPr>
            <a:r>
              <a:rPr lang="en-IN" dirty="0"/>
              <a:t>• Ensuring compliance and making recommendations regarding KM initiatives.</a:t>
            </a:r>
          </a:p>
          <a:p>
            <a:pPr marL="0" indent="0">
              <a:buNone/>
            </a:pPr>
            <a:r>
              <a:rPr lang="en-IN" dirty="0"/>
              <a:t>• Ensuring implementation and compliance of internal policies through </a:t>
            </a:r>
            <a:r>
              <a:rPr lang="en-IN" dirty="0" smtClean="0"/>
              <a:t>operational procedures</a:t>
            </a:r>
            <a:r>
              <a:rPr lang="en-IN" dirty="0"/>
              <a:t>.</a:t>
            </a:r>
          </a:p>
          <a:p>
            <a:r>
              <a:rPr lang="en-IN" dirty="0" smtClean="0"/>
              <a:t>Helping </a:t>
            </a:r>
            <a:r>
              <a:rPr lang="en-IN" dirty="0"/>
              <a:t>to do basic and applied research.</a:t>
            </a:r>
          </a:p>
          <a:p>
            <a:endParaRPr lang="en-IN" dirty="0"/>
          </a:p>
        </p:txBody>
      </p:sp>
    </p:spTree>
    <p:extLst>
      <p:ext uri="{BB962C8B-B14F-4D97-AF65-F5344CB8AC3E}">
        <p14:creationId xmlns:p14="http://schemas.microsoft.com/office/powerpoint/2010/main" val="1432932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smtClean="0"/>
              <a:t>Reviewing</a:t>
            </a:r>
            <a:r>
              <a:rPr lang="en-IN" dirty="0"/>
              <a:t>, revising and implementing an enriched core curriculum.</a:t>
            </a:r>
          </a:p>
          <a:p>
            <a:r>
              <a:rPr lang="en-IN" dirty="0" smtClean="0"/>
              <a:t>Creating </a:t>
            </a:r>
            <a:r>
              <a:rPr lang="en-IN" dirty="0"/>
              <a:t>a plan for regular assessment of student learning outcomes; evaluating current</a:t>
            </a:r>
          </a:p>
          <a:p>
            <a:pPr marL="0" indent="0">
              <a:buNone/>
            </a:pPr>
            <a:r>
              <a:rPr lang="en-IN" dirty="0" smtClean="0"/>
              <a:t>   programs </a:t>
            </a:r>
            <a:r>
              <a:rPr lang="en-IN" dirty="0"/>
              <a:t>for relevancy and currency</a:t>
            </a:r>
            <a:r>
              <a:rPr lang="en-IN" dirty="0" smtClean="0"/>
              <a:t>.</a:t>
            </a:r>
          </a:p>
          <a:p>
            <a:endParaRPr lang="en-IN" dirty="0"/>
          </a:p>
          <a:p>
            <a:r>
              <a:rPr lang="en-IN" dirty="0" smtClean="0"/>
              <a:t>Incorporating </a:t>
            </a:r>
            <a:r>
              <a:rPr lang="en-IN" dirty="0"/>
              <a:t>effective strategies partnerships among resource </a:t>
            </a:r>
            <a:r>
              <a:rPr lang="en-IN" dirty="0" smtClean="0"/>
              <a:t>centres</a:t>
            </a:r>
            <a:r>
              <a:rPr lang="en-IN" dirty="0"/>
              <a:t>, faculty and staff.</a:t>
            </a:r>
          </a:p>
        </p:txBody>
      </p:sp>
    </p:spTree>
    <p:extLst>
      <p:ext uri="{BB962C8B-B14F-4D97-AF65-F5344CB8AC3E}">
        <p14:creationId xmlns:p14="http://schemas.microsoft.com/office/powerpoint/2010/main" val="3417614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Functions </a:t>
            </a:r>
            <a:r>
              <a:rPr lang="en-IN" dirty="0"/>
              <a:t>and influence of knowledge </a:t>
            </a:r>
            <a:r>
              <a:rPr lang="en-IN" dirty="0" smtClean="0"/>
              <a:t>management</a:t>
            </a:r>
            <a:endParaRPr lang="en-IN" dirty="0"/>
          </a:p>
        </p:txBody>
      </p:sp>
      <p:sp>
        <p:nvSpPr>
          <p:cNvPr id="3" name="Content Placeholder 2"/>
          <p:cNvSpPr>
            <a:spLocks noGrp="1"/>
          </p:cNvSpPr>
          <p:nvPr>
            <p:ph idx="1"/>
          </p:nvPr>
        </p:nvSpPr>
        <p:spPr/>
        <p:txBody>
          <a:bodyPr>
            <a:normAutofit fontScale="77500" lnSpcReduction="20000"/>
          </a:bodyPr>
          <a:lstStyle/>
          <a:p>
            <a:r>
              <a:rPr lang="en-IN" dirty="0">
                <a:solidFill>
                  <a:srgbClr val="FF0000"/>
                </a:solidFill>
              </a:rPr>
              <a:t>Research </a:t>
            </a:r>
            <a:r>
              <a:rPr lang="en-IN" dirty="0" smtClean="0">
                <a:solidFill>
                  <a:srgbClr val="FF0000"/>
                </a:solidFill>
              </a:rPr>
              <a:t>Activities(</a:t>
            </a:r>
            <a:r>
              <a:rPr lang="en-IN" dirty="0" err="1" smtClean="0">
                <a:solidFill>
                  <a:srgbClr val="FF0000"/>
                </a:solidFill>
              </a:rPr>
              <a:t>Technicalsubsystem</a:t>
            </a:r>
            <a:r>
              <a:rPr lang="en-IN" dirty="0"/>
              <a:t>)</a:t>
            </a:r>
          </a:p>
          <a:p>
            <a:r>
              <a:rPr lang="en-IN" dirty="0"/>
              <a:t>Increase accountability and competitiveness of researches.</a:t>
            </a:r>
          </a:p>
          <a:p>
            <a:r>
              <a:rPr lang="en-IN" dirty="0"/>
              <a:t>Reduce research time and cost.</a:t>
            </a:r>
          </a:p>
          <a:p>
            <a:r>
              <a:rPr lang="en-IN" dirty="0"/>
              <a:t>Facilitate interdisciplinary Research.</a:t>
            </a:r>
          </a:p>
          <a:p>
            <a:r>
              <a:rPr lang="en-IN" dirty="0"/>
              <a:t>Link universities into industry and market research and opportunities.</a:t>
            </a:r>
          </a:p>
          <a:p>
            <a:r>
              <a:rPr lang="en-IN" dirty="0"/>
              <a:t>Improve the quantity and quality of the studies trough linking researchers </a:t>
            </a:r>
            <a:r>
              <a:rPr lang="en-IN" dirty="0" smtClean="0"/>
              <a:t>into electronic </a:t>
            </a:r>
            <a:r>
              <a:rPr lang="en-IN" dirty="0"/>
              <a:t>resources, databases, researchers, data banks </a:t>
            </a:r>
            <a:r>
              <a:rPr lang="en-IN" dirty="0" smtClean="0"/>
              <a:t> </a:t>
            </a:r>
            <a:r>
              <a:rPr lang="en-IN" dirty="0"/>
              <a:t>etc.</a:t>
            </a:r>
          </a:p>
          <a:p>
            <a:r>
              <a:rPr lang="en-IN" dirty="0"/>
              <a:t>Facilitate the implementation of cross-cultural research in universities and </a:t>
            </a:r>
            <a:r>
              <a:rPr lang="en-IN" dirty="0" smtClean="0"/>
              <a:t>to assist </a:t>
            </a:r>
            <a:r>
              <a:rPr lang="en-IN" dirty="0"/>
              <a:t>data collection and information gathering with email, web and etc.</a:t>
            </a:r>
          </a:p>
          <a:p>
            <a:endParaRPr lang="en-IN" dirty="0"/>
          </a:p>
        </p:txBody>
      </p:sp>
    </p:spTree>
    <p:extLst>
      <p:ext uri="{BB962C8B-B14F-4D97-AF65-F5344CB8AC3E}">
        <p14:creationId xmlns:p14="http://schemas.microsoft.com/office/powerpoint/2010/main" val="313948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rmAutofit fontScale="90000"/>
          </a:bodyPr>
          <a:lstStyle/>
          <a:p>
            <a:r>
              <a:rPr lang="en-IN" dirty="0" smtClean="0"/>
              <a:t/>
            </a:r>
            <a:br>
              <a:rPr lang="en-IN" dirty="0" smtClean="0"/>
            </a:br>
            <a:r>
              <a:rPr lang="en-IN" dirty="0" smtClean="0"/>
              <a:t>Educational planning and curriculum</a:t>
            </a:r>
            <a:r>
              <a:rPr lang="en-IN" dirty="0"/>
              <a:t/>
            </a:r>
            <a:br>
              <a:rPr lang="en-IN" dirty="0"/>
            </a:br>
            <a:r>
              <a:rPr lang="en-IN" dirty="0"/>
              <a:t>development</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endParaRPr lang="en-IN" dirty="0"/>
          </a:p>
          <a:p>
            <a:r>
              <a:rPr lang="en-IN" dirty="0" smtClean="0"/>
              <a:t>Promote </a:t>
            </a:r>
            <a:r>
              <a:rPr lang="en-IN" dirty="0"/>
              <a:t>quality of educational programs (by identifying and applying </a:t>
            </a:r>
            <a:r>
              <a:rPr lang="en-IN" dirty="0" smtClean="0"/>
              <a:t>best practices </a:t>
            </a:r>
            <a:r>
              <a:rPr lang="en-IN" dirty="0"/>
              <a:t>and monitoring outputs).</a:t>
            </a:r>
          </a:p>
          <a:p>
            <a:r>
              <a:rPr lang="en-IN" dirty="0"/>
              <a:t>Improve and update educational planning rapidly.</a:t>
            </a:r>
          </a:p>
          <a:p>
            <a:r>
              <a:rPr lang="en-IN" dirty="0"/>
              <a:t>Improve administrative services related to educational processes.</a:t>
            </a:r>
          </a:p>
          <a:p>
            <a:r>
              <a:rPr lang="en-IN" dirty="0"/>
              <a:t>Improve accountability to students and faculty by using previous experiences.</a:t>
            </a:r>
          </a:p>
          <a:p>
            <a:r>
              <a:rPr lang="en-IN" dirty="0"/>
              <a:t>Design, plan and coordinate interdisciplinary education.</a:t>
            </a:r>
          </a:p>
        </p:txBody>
      </p:sp>
    </p:spTree>
    <p:extLst>
      <p:ext uri="{BB962C8B-B14F-4D97-AF65-F5344CB8AC3E}">
        <p14:creationId xmlns:p14="http://schemas.microsoft.com/office/powerpoint/2010/main" val="151416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Administrative</a:t>
            </a:r>
            <a:br>
              <a:rPr lang="en-IN" dirty="0"/>
            </a:br>
            <a:r>
              <a:rPr lang="en-IN" dirty="0"/>
              <a:t>Services</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a:t>Improve services to students and faculties.</a:t>
            </a:r>
          </a:p>
          <a:p>
            <a:r>
              <a:rPr lang="en-IN" dirty="0"/>
              <a:t>Improves service to internal and external stakeholders</a:t>
            </a:r>
          </a:p>
          <a:p>
            <a:r>
              <a:rPr lang="en-IN" dirty="0"/>
              <a:t>Increase efficiency and effectiveness of services provided</a:t>
            </a:r>
          </a:p>
          <a:p>
            <a:r>
              <a:rPr lang="en-IN" dirty="0"/>
              <a:t>Support management Processes</a:t>
            </a:r>
          </a:p>
          <a:p>
            <a:r>
              <a:rPr lang="en-IN" dirty="0"/>
              <a:t>Enhance capabilities in the identifying activities.</a:t>
            </a:r>
          </a:p>
          <a:p>
            <a:r>
              <a:rPr lang="en-IN" dirty="0"/>
              <a:t>Attempt to remove the centralization in providing services and connect </a:t>
            </a:r>
            <a:r>
              <a:rPr lang="en-IN" dirty="0" smtClean="0"/>
              <a:t>all sections </a:t>
            </a:r>
            <a:r>
              <a:rPr lang="en-IN" dirty="0"/>
              <a:t>into knowledge resources.</a:t>
            </a:r>
          </a:p>
          <a:p>
            <a:endParaRPr lang="en-IN" dirty="0"/>
          </a:p>
        </p:txBody>
      </p:sp>
    </p:spTree>
    <p:extLst>
      <p:ext uri="{BB962C8B-B14F-4D97-AF65-F5344CB8AC3E}">
        <p14:creationId xmlns:p14="http://schemas.microsoft.com/office/powerpoint/2010/main" val="2176875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HRM</a:t>
            </a:r>
          </a:p>
        </p:txBody>
      </p:sp>
      <p:sp>
        <p:nvSpPr>
          <p:cNvPr id="3" name="Content Placeholder 2"/>
          <p:cNvSpPr>
            <a:spLocks noGrp="1"/>
          </p:cNvSpPr>
          <p:nvPr>
            <p:ph idx="1"/>
          </p:nvPr>
        </p:nvSpPr>
        <p:spPr/>
        <p:txBody>
          <a:bodyPr/>
          <a:lstStyle/>
          <a:p>
            <a:r>
              <a:rPr lang="en-IN" dirty="0"/>
              <a:t>Prepare and update human resources.</a:t>
            </a:r>
          </a:p>
          <a:p>
            <a:r>
              <a:rPr lang="en-IN" dirty="0"/>
              <a:t>Establish a fair system of Salary and bonus across the organization.</a:t>
            </a:r>
          </a:p>
          <a:p>
            <a:r>
              <a:rPr lang="en-IN" dirty="0"/>
              <a:t>Improve responsiveness capabilities and effective communications.</a:t>
            </a:r>
          </a:p>
          <a:p>
            <a:r>
              <a:rPr lang="en-IN" dirty="0"/>
              <a:t>Develop and strengthens informal communication in order to </a:t>
            </a:r>
            <a:r>
              <a:rPr lang="en-IN" dirty="0" smtClean="0"/>
              <a:t>achieve university </a:t>
            </a:r>
            <a:r>
              <a:rPr lang="en-IN" dirty="0"/>
              <a:t>goals.</a:t>
            </a:r>
          </a:p>
          <a:p>
            <a:endParaRPr lang="en-IN" dirty="0"/>
          </a:p>
        </p:txBody>
      </p:sp>
    </p:spTree>
    <p:extLst>
      <p:ext uri="{BB962C8B-B14F-4D97-AF65-F5344CB8AC3E}">
        <p14:creationId xmlns:p14="http://schemas.microsoft.com/office/powerpoint/2010/main" val="3270507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Students Activities</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Improve </a:t>
            </a:r>
            <a:r>
              <a:rPr lang="en-IN" dirty="0"/>
              <a:t>student cooperative activities and learning by providing the </a:t>
            </a:r>
            <a:r>
              <a:rPr lang="en-IN" dirty="0" smtClean="0"/>
              <a:t>socio-technological</a:t>
            </a:r>
            <a:endParaRPr lang="en-IN" dirty="0"/>
          </a:p>
          <a:p>
            <a:pPr marL="0" indent="0">
              <a:buNone/>
            </a:pPr>
            <a:r>
              <a:rPr lang="en-IN" dirty="0" smtClean="0"/>
              <a:t>  factors </a:t>
            </a:r>
            <a:r>
              <a:rPr lang="en-IN" dirty="0"/>
              <a:t>for sharing of Knowledge </a:t>
            </a:r>
            <a:r>
              <a:rPr lang="en-IN" dirty="0" smtClean="0"/>
              <a:t>and experiences</a:t>
            </a:r>
            <a:r>
              <a:rPr lang="en-IN" dirty="0"/>
              <a:t>.</a:t>
            </a:r>
          </a:p>
          <a:p>
            <a:r>
              <a:rPr lang="en-IN" dirty="0"/>
              <a:t>Create an attractive and flexible environment for continuous and </a:t>
            </a:r>
            <a:r>
              <a:rPr lang="en-IN" dirty="0" smtClean="0"/>
              <a:t>overlapped learning.</a:t>
            </a:r>
          </a:p>
          <a:p>
            <a:r>
              <a:rPr lang="en-IN" dirty="0"/>
              <a:t>Create a context of social growth for student from various cultures </a:t>
            </a:r>
            <a:r>
              <a:rPr lang="en-IN" dirty="0" smtClean="0"/>
              <a:t>and communities </a:t>
            </a:r>
            <a:r>
              <a:rPr lang="en-IN" dirty="0"/>
              <a:t>by providing cyber climate for their discourses.</a:t>
            </a:r>
          </a:p>
          <a:p>
            <a:endParaRPr lang="en-IN" dirty="0"/>
          </a:p>
          <a:p>
            <a:endParaRPr lang="en-IN" dirty="0"/>
          </a:p>
        </p:txBody>
      </p:sp>
    </p:spTree>
    <p:extLst>
      <p:ext uri="{BB962C8B-B14F-4D97-AF65-F5344CB8AC3E}">
        <p14:creationId xmlns:p14="http://schemas.microsoft.com/office/powerpoint/2010/main" val="2735946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Challenges </a:t>
            </a:r>
            <a:r>
              <a:rPr lang="en-IN" dirty="0"/>
              <a:t>and limitations of km in educational organizations:</a:t>
            </a:r>
          </a:p>
        </p:txBody>
      </p:sp>
      <p:sp>
        <p:nvSpPr>
          <p:cNvPr id="3" name="Content Placeholder 2"/>
          <p:cNvSpPr>
            <a:spLocks noGrp="1"/>
          </p:cNvSpPr>
          <p:nvPr>
            <p:ph idx="1"/>
          </p:nvPr>
        </p:nvSpPr>
        <p:spPr/>
        <p:txBody>
          <a:bodyPr/>
          <a:lstStyle/>
          <a:p>
            <a:r>
              <a:rPr lang="en-IN" dirty="0"/>
              <a:t>lack of compatibility between technology and socio </a:t>
            </a:r>
            <a:r>
              <a:rPr lang="en-IN" dirty="0" smtClean="0"/>
              <a:t>– cultural issues</a:t>
            </a:r>
          </a:p>
          <a:p>
            <a:endParaRPr lang="en-IN" dirty="0"/>
          </a:p>
          <a:p>
            <a:r>
              <a:rPr lang="en-IN" dirty="0" smtClean="0"/>
              <a:t>The </a:t>
            </a:r>
            <a:r>
              <a:rPr lang="en-IN" dirty="0"/>
              <a:t>teachers are often </a:t>
            </a:r>
            <a:r>
              <a:rPr lang="en-IN" dirty="0" smtClean="0"/>
              <a:t>not willing </a:t>
            </a:r>
            <a:r>
              <a:rPr lang="en-IN" dirty="0"/>
              <a:t>to share their knowledge with colleagues, especially when their good reputation is </a:t>
            </a:r>
            <a:r>
              <a:rPr lang="en-IN" dirty="0" smtClean="0"/>
              <a:t>a result </a:t>
            </a:r>
            <a:r>
              <a:rPr lang="en-IN" dirty="0"/>
              <a:t>of a great store of </a:t>
            </a:r>
            <a:r>
              <a:rPr lang="en-IN" dirty="0" smtClean="0"/>
              <a:t>knowledge</a:t>
            </a:r>
          </a:p>
          <a:p>
            <a:endParaRPr lang="en-IN" dirty="0"/>
          </a:p>
          <a:p>
            <a:endParaRPr lang="en-IN" dirty="0"/>
          </a:p>
        </p:txBody>
      </p:sp>
    </p:spTree>
    <p:extLst>
      <p:ext uri="{BB962C8B-B14F-4D97-AF65-F5344CB8AC3E}">
        <p14:creationId xmlns:p14="http://schemas.microsoft.com/office/powerpoint/2010/main" val="2787073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Challenges </a:t>
            </a:r>
            <a:r>
              <a:rPr lang="en-IN" dirty="0" smtClean="0"/>
              <a:t>related to Research</a:t>
            </a:r>
            <a:r>
              <a:rPr lang="en-IN" dirty="0"/>
              <a:t/>
            </a:r>
            <a:br>
              <a:rPr lang="en-IN" dirty="0"/>
            </a:br>
            <a:endParaRPr lang="en-IN" dirty="0"/>
          </a:p>
        </p:txBody>
      </p:sp>
      <p:sp>
        <p:nvSpPr>
          <p:cNvPr id="3" name="Content Placeholder 2"/>
          <p:cNvSpPr>
            <a:spLocks noGrp="1"/>
          </p:cNvSpPr>
          <p:nvPr>
            <p:ph idx="1"/>
          </p:nvPr>
        </p:nvSpPr>
        <p:spPr/>
        <p:txBody>
          <a:bodyPr/>
          <a:lstStyle/>
          <a:p>
            <a:r>
              <a:rPr lang="en-IN" dirty="0"/>
              <a:t>Lack of trust about reliability, validity and results of </a:t>
            </a:r>
            <a:r>
              <a:rPr lang="en-IN" dirty="0" smtClean="0"/>
              <a:t>researches published </a:t>
            </a:r>
            <a:r>
              <a:rPr lang="en-IN" dirty="0"/>
              <a:t>and presented on the Internet.</a:t>
            </a:r>
          </a:p>
          <a:p>
            <a:r>
              <a:rPr lang="en-IN" dirty="0"/>
              <a:t>Lack of consistency between studies conducted in different regions.</a:t>
            </a:r>
          </a:p>
          <a:p>
            <a:r>
              <a:rPr lang="en-IN" dirty="0"/>
              <a:t>Lack of overlap between the concepts and variables in </a:t>
            </a:r>
            <a:r>
              <a:rPr lang="en-IN" dirty="0" smtClean="0"/>
              <a:t>different cultures</a:t>
            </a:r>
            <a:r>
              <a:rPr lang="en-IN" dirty="0"/>
              <a:t>.</a:t>
            </a:r>
          </a:p>
        </p:txBody>
      </p:sp>
    </p:spTree>
    <p:extLst>
      <p:ext uri="{BB962C8B-B14F-4D97-AF65-F5344CB8AC3E}">
        <p14:creationId xmlns:p14="http://schemas.microsoft.com/office/powerpoint/2010/main" val="525279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endParaRPr lang="en-IN" dirty="0" smtClean="0"/>
          </a:p>
          <a:p>
            <a:pPr algn="just"/>
            <a:r>
              <a:rPr lang="en-IN" dirty="0" smtClean="0"/>
              <a:t>knowledge management is the complex system of elements, processes and relationships between human resources, infrastructure, technology, knowledge and knowledge workers.</a:t>
            </a:r>
          </a:p>
          <a:p>
            <a:pPr marL="0" indent="0" algn="just">
              <a:buNone/>
            </a:pPr>
            <a:endParaRPr lang="en-IN" dirty="0"/>
          </a:p>
        </p:txBody>
      </p:sp>
    </p:spTree>
    <p:extLst>
      <p:ext uri="{BB962C8B-B14F-4D97-AF65-F5344CB8AC3E}">
        <p14:creationId xmlns:p14="http://schemas.microsoft.com/office/powerpoint/2010/main" val="1237656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FF0000"/>
                </a:solidFill>
              </a:rPr>
              <a:t>Challenges </a:t>
            </a:r>
            <a:r>
              <a:rPr lang="en-IN" dirty="0" smtClean="0">
                <a:solidFill>
                  <a:srgbClr val="FF0000"/>
                </a:solidFill>
              </a:rPr>
              <a:t>related </a:t>
            </a:r>
            <a:r>
              <a:rPr lang="en-IN" dirty="0" err="1" smtClean="0">
                <a:solidFill>
                  <a:srgbClr val="FF0000"/>
                </a:solidFill>
              </a:rPr>
              <a:t>toTechnical</a:t>
            </a:r>
            <a:r>
              <a:rPr lang="en-IN" dirty="0" smtClean="0">
                <a:solidFill>
                  <a:srgbClr val="FF0000"/>
                </a:solidFill>
              </a:rPr>
              <a:t> Subsystem   </a:t>
            </a:r>
            <a:endParaRPr lang="en-IN" dirty="0">
              <a:solidFill>
                <a:srgbClr val="FF0000"/>
              </a:solidFill>
            </a:endParaRPr>
          </a:p>
          <a:p>
            <a:r>
              <a:rPr lang="en-IN" dirty="0"/>
              <a:t>Lack of technology support for knowledge management</a:t>
            </a:r>
          </a:p>
          <a:p>
            <a:r>
              <a:rPr lang="en-IN" dirty="0"/>
              <a:t>Inability of the technology to transfer and manage tacit knowledge.</a:t>
            </a:r>
          </a:p>
          <a:p>
            <a:endParaRPr lang="en-IN" dirty="0"/>
          </a:p>
        </p:txBody>
      </p:sp>
    </p:spTree>
    <p:extLst>
      <p:ext uri="{BB962C8B-B14F-4D97-AF65-F5344CB8AC3E}">
        <p14:creationId xmlns:p14="http://schemas.microsoft.com/office/powerpoint/2010/main" val="3372031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FF0000"/>
                </a:solidFill>
              </a:rPr>
              <a:t>Challenges </a:t>
            </a:r>
            <a:r>
              <a:rPr lang="en-IN" dirty="0" err="1" smtClean="0">
                <a:solidFill>
                  <a:srgbClr val="FF0000"/>
                </a:solidFill>
              </a:rPr>
              <a:t>relatedto</a:t>
            </a:r>
            <a:r>
              <a:rPr lang="en-IN" dirty="0" smtClean="0">
                <a:solidFill>
                  <a:srgbClr val="FF0000"/>
                </a:solidFill>
              </a:rPr>
              <a:t>(Administrative subsystem</a:t>
            </a:r>
            <a:r>
              <a:rPr lang="en-IN" dirty="0"/>
              <a:t>)</a:t>
            </a:r>
          </a:p>
          <a:p>
            <a:r>
              <a:rPr lang="en-IN" dirty="0"/>
              <a:t>Lack of Stakeholders basic knowledge in the field of education.</a:t>
            </a:r>
          </a:p>
          <a:p>
            <a:r>
              <a:rPr lang="en-IN" dirty="0"/>
              <a:t>Challenges associated to the management of the experiences </a:t>
            </a:r>
            <a:r>
              <a:rPr lang="en-IN" dirty="0" smtClean="0"/>
              <a:t>and tacit </a:t>
            </a:r>
            <a:r>
              <a:rPr lang="en-IN" dirty="0"/>
              <a:t>knowledge.</a:t>
            </a:r>
          </a:p>
          <a:p>
            <a:endParaRPr lang="en-IN" dirty="0"/>
          </a:p>
        </p:txBody>
      </p:sp>
    </p:spTree>
    <p:extLst>
      <p:ext uri="{BB962C8B-B14F-4D97-AF65-F5344CB8AC3E}">
        <p14:creationId xmlns:p14="http://schemas.microsoft.com/office/powerpoint/2010/main" val="1168519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solidFill>
                  <a:srgbClr val="FF0000"/>
                </a:solidFill>
              </a:rPr>
              <a:t>Challenges related to Human resource</a:t>
            </a:r>
          </a:p>
          <a:p>
            <a:r>
              <a:rPr lang="en-IN" dirty="0">
                <a:solidFill>
                  <a:srgbClr val="FF0000"/>
                </a:solidFill>
              </a:rPr>
              <a:t>subsystem</a:t>
            </a:r>
          </a:p>
          <a:p>
            <a:r>
              <a:rPr lang="en-IN" dirty="0"/>
              <a:t>Lack of the Fair system rewards and benefits in exchange </a:t>
            </a:r>
            <a:r>
              <a:rPr lang="en-IN" dirty="0" smtClean="0"/>
              <a:t>for knowledge </a:t>
            </a:r>
            <a:r>
              <a:rPr lang="en-IN" dirty="0"/>
              <a:t>management activities.</a:t>
            </a:r>
          </a:p>
          <a:p>
            <a:r>
              <a:rPr lang="en-IN" dirty="0"/>
              <a:t>Lack of precise criteria and standards to calculate the knowledge </a:t>
            </a:r>
            <a:r>
              <a:rPr lang="en-IN" dirty="0" smtClean="0"/>
              <a:t>and knowledge </a:t>
            </a:r>
            <a:r>
              <a:rPr lang="en-IN" dirty="0"/>
              <a:t>workers in production and added value.</a:t>
            </a:r>
          </a:p>
          <a:p>
            <a:endParaRPr lang="en-IN" dirty="0"/>
          </a:p>
        </p:txBody>
      </p:sp>
    </p:spTree>
    <p:extLst>
      <p:ext uri="{BB962C8B-B14F-4D97-AF65-F5344CB8AC3E}">
        <p14:creationId xmlns:p14="http://schemas.microsoft.com/office/powerpoint/2010/main" val="307312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FF0000"/>
                </a:solidFill>
              </a:rPr>
              <a:t>Challenges </a:t>
            </a:r>
            <a:r>
              <a:rPr lang="en-IN" dirty="0" smtClean="0">
                <a:solidFill>
                  <a:srgbClr val="FF0000"/>
                </a:solidFill>
              </a:rPr>
              <a:t>related to Students </a:t>
            </a:r>
            <a:r>
              <a:rPr lang="en-IN" dirty="0">
                <a:solidFill>
                  <a:srgbClr val="FF0000"/>
                </a:solidFill>
              </a:rPr>
              <a:t>Activities</a:t>
            </a:r>
          </a:p>
          <a:p>
            <a:r>
              <a:rPr lang="en-IN" dirty="0"/>
              <a:t>Lack of purpose in knowledge activities.</a:t>
            </a:r>
          </a:p>
          <a:p>
            <a:r>
              <a:rPr lang="en-IN" dirty="0"/>
              <a:t>Lack of integrated management.</a:t>
            </a:r>
          </a:p>
          <a:p>
            <a:r>
              <a:rPr lang="en-IN" dirty="0"/>
              <a:t>Lack of consistency in content knowledge.</a:t>
            </a:r>
          </a:p>
          <a:p>
            <a:r>
              <a:rPr lang="en-IN" dirty="0"/>
              <a:t>Possibility of misuse and plagiarism</a:t>
            </a:r>
          </a:p>
          <a:p>
            <a:endParaRPr lang="en-IN" dirty="0"/>
          </a:p>
        </p:txBody>
      </p:sp>
    </p:spTree>
    <p:extLst>
      <p:ext uri="{BB962C8B-B14F-4D97-AF65-F5344CB8AC3E}">
        <p14:creationId xmlns:p14="http://schemas.microsoft.com/office/powerpoint/2010/main" val="4091821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solidFill>
                  <a:srgbClr val="FF0000"/>
                </a:solidFill>
              </a:rPr>
              <a:t>Globalization and cultural challenges</a:t>
            </a:r>
            <a:endParaRPr lang="en-IN" dirty="0">
              <a:solidFill>
                <a:srgbClr val="FF0000"/>
              </a:solidFill>
            </a:endParaRPr>
          </a:p>
          <a:p>
            <a:r>
              <a:rPr lang="en-IN" dirty="0"/>
              <a:t>Globalization and cultural dominance of the dominant economies </a:t>
            </a:r>
            <a:r>
              <a:rPr lang="en-IN" dirty="0" smtClean="0"/>
              <a:t>on the </a:t>
            </a:r>
            <a:r>
              <a:rPr lang="en-IN" dirty="0"/>
              <a:t>developing and underdeveloped countries.</a:t>
            </a:r>
          </a:p>
          <a:p>
            <a:r>
              <a:rPr lang="en-IN" dirty="0"/>
              <a:t>Cultural challenges in a multi-ethnic, </a:t>
            </a:r>
            <a:r>
              <a:rPr lang="en-IN"/>
              <a:t>multi-lingual </a:t>
            </a:r>
            <a:r>
              <a:rPr lang="en-IN" smtClean="0"/>
              <a:t>learning environment</a:t>
            </a:r>
            <a:r>
              <a:rPr lang="en-IN" dirty="0"/>
              <a:t>.</a:t>
            </a:r>
          </a:p>
          <a:p>
            <a:endParaRPr lang="en-IN" dirty="0"/>
          </a:p>
        </p:txBody>
      </p:sp>
    </p:spTree>
    <p:extLst>
      <p:ext uri="{BB962C8B-B14F-4D97-AF65-F5344CB8AC3E}">
        <p14:creationId xmlns:p14="http://schemas.microsoft.com/office/powerpoint/2010/main" val="3393179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Knowledge Types</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Explicit </a:t>
            </a:r>
            <a:r>
              <a:rPr lang="en-IN" dirty="0"/>
              <a:t>Knowledge: Knowledge that is easy to articulate, write down, and share.</a:t>
            </a:r>
          </a:p>
          <a:p>
            <a:endParaRPr lang="en-IN" dirty="0"/>
          </a:p>
          <a:p>
            <a:r>
              <a:rPr lang="en-IN" dirty="0"/>
              <a:t>Implicit Knowledge: The application of explicit knowledge. Skills that are transferable from one job to another are one example of implicit knowledge.</a:t>
            </a:r>
          </a:p>
          <a:p>
            <a:endParaRPr lang="en-IN" dirty="0"/>
          </a:p>
          <a:p>
            <a:r>
              <a:rPr lang="en-IN" dirty="0"/>
              <a:t>Tacit Knowledge: Knowledge gained from personal experience that is more difficult to express.</a:t>
            </a:r>
          </a:p>
        </p:txBody>
      </p:sp>
    </p:spTree>
    <p:extLst>
      <p:ext uri="{BB962C8B-B14F-4D97-AF65-F5344CB8AC3E}">
        <p14:creationId xmlns:p14="http://schemas.microsoft.com/office/powerpoint/2010/main" val="98219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Explicit Knowledge</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Explicit </a:t>
            </a:r>
            <a:r>
              <a:rPr lang="en-IN" dirty="0"/>
              <a:t>knowledge is the most basic form of knowledge and is easy to pass along because it’s written down and accessible. </a:t>
            </a:r>
            <a:endParaRPr lang="en-IN" dirty="0" smtClean="0"/>
          </a:p>
          <a:p>
            <a:r>
              <a:rPr lang="en-IN" dirty="0" smtClean="0"/>
              <a:t>When </a:t>
            </a:r>
            <a:r>
              <a:rPr lang="en-IN" dirty="0"/>
              <a:t>data is processed, </a:t>
            </a:r>
            <a:r>
              <a:rPr lang="en-IN" dirty="0" smtClean="0"/>
              <a:t>organized structured</a:t>
            </a:r>
            <a:r>
              <a:rPr lang="en-IN" dirty="0"/>
              <a:t>, and interpreted, the result </a:t>
            </a:r>
            <a:r>
              <a:rPr lang="en-IN" dirty="0" smtClean="0"/>
              <a:t>is explicit knowledge</a:t>
            </a:r>
            <a:r>
              <a:rPr lang="en-IN" dirty="0"/>
              <a:t>. Explicit knowledge is easily articulated, recorded, communicated, and most importantly in the world of knowledge management, stored.</a:t>
            </a:r>
          </a:p>
        </p:txBody>
      </p:sp>
    </p:spTree>
    <p:extLst>
      <p:ext uri="{BB962C8B-B14F-4D97-AF65-F5344CB8AC3E}">
        <p14:creationId xmlns:p14="http://schemas.microsoft.com/office/powerpoint/2010/main" val="334105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Implicit Knowledge</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Implicit </a:t>
            </a:r>
            <a:r>
              <a:rPr lang="en-IN" dirty="0"/>
              <a:t>knowledge is the practical application of explicit knowledge. There are likely instances of implicit knowledge all around your organization</a:t>
            </a:r>
            <a:r>
              <a:rPr lang="en-IN" dirty="0" smtClean="0"/>
              <a:t>.</a:t>
            </a:r>
          </a:p>
          <a:p>
            <a:r>
              <a:rPr lang="en-IN" dirty="0" smtClean="0"/>
              <a:t> </a:t>
            </a:r>
            <a:r>
              <a:rPr lang="en-IN" dirty="0"/>
              <a:t>For example, consider asking a team member how to perform a task</a:t>
            </a:r>
            <a:r>
              <a:rPr lang="en-IN" dirty="0" smtClean="0"/>
              <a:t>.</a:t>
            </a:r>
          </a:p>
          <a:p>
            <a:r>
              <a:rPr lang="en-IN" dirty="0" smtClean="0"/>
              <a:t>Best </a:t>
            </a:r>
            <a:r>
              <a:rPr lang="en-IN" dirty="0"/>
              <a:t>practices and skills that are transferable from job to job are examples of implicit knowledge.</a:t>
            </a:r>
          </a:p>
        </p:txBody>
      </p:sp>
    </p:spTree>
    <p:extLst>
      <p:ext uri="{BB962C8B-B14F-4D97-AF65-F5344CB8AC3E}">
        <p14:creationId xmlns:p14="http://schemas.microsoft.com/office/powerpoint/2010/main" val="72128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Tacit Knowledge</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a:t>The term tacit knowing is attributed to Michael Polanyi's Personal Knowledge (1958</a:t>
            </a:r>
            <a:r>
              <a:rPr lang="en-IN" dirty="0" smtClean="0"/>
              <a:t>).</a:t>
            </a:r>
            <a:endParaRPr lang="en-IN" dirty="0"/>
          </a:p>
          <a:p>
            <a:r>
              <a:rPr lang="en-IN" dirty="0" smtClean="0"/>
              <a:t>Tacit </a:t>
            </a:r>
            <a:r>
              <a:rPr lang="en-IN" dirty="0"/>
              <a:t>knowledge is the knowledge that we possess that is garnered from personal experience and context</a:t>
            </a:r>
            <a:r>
              <a:rPr lang="en-IN" dirty="0" smtClean="0"/>
              <a:t>.</a:t>
            </a:r>
          </a:p>
          <a:p>
            <a:r>
              <a:rPr lang="en-IN" dirty="0"/>
              <a:t>As an example, think of learning how to make your grandmother’s famous recipes</a:t>
            </a:r>
            <a:r>
              <a:rPr lang="en-IN" dirty="0" smtClean="0"/>
              <a:t>.</a:t>
            </a:r>
          </a:p>
          <a:p>
            <a:r>
              <a:rPr lang="en-IN" dirty="0"/>
              <a:t>In the workplace, tacit knowledge is the application of implicit knowledge that’s specific to your </a:t>
            </a:r>
            <a:r>
              <a:rPr lang="en-IN" dirty="0" smtClean="0"/>
              <a:t>institution</a:t>
            </a:r>
            <a:endParaRPr lang="en-IN" dirty="0"/>
          </a:p>
        </p:txBody>
      </p:sp>
    </p:spTree>
    <p:extLst>
      <p:ext uri="{BB962C8B-B14F-4D97-AF65-F5344CB8AC3E}">
        <p14:creationId xmlns:p14="http://schemas.microsoft.com/office/powerpoint/2010/main" val="192891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
            </a:r>
            <a:r>
              <a:rPr lang="en-IN" dirty="0" smtClean="0"/>
              <a:t>efinition </a:t>
            </a:r>
            <a:r>
              <a:rPr lang="en-IN" dirty="0"/>
              <a:t>of KM</a:t>
            </a:r>
          </a:p>
        </p:txBody>
      </p:sp>
      <p:sp>
        <p:nvSpPr>
          <p:cNvPr id="3" name="Content Placeholder 2"/>
          <p:cNvSpPr>
            <a:spLocks noGrp="1"/>
          </p:cNvSpPr>
          <p:nvPr>
            <p:ph idx="1"/>
          </p:nvPr>
        </p:nvSpPr>
        <p:spPr/>
        <p:txBody>
          <a:bodyPr>
            <a:normAutofit fontScale="92500" lnSpcReduction="20000"/>
          </a:bodyPr>
          <a:lstStyle/>
          <a:p>
            <a:pPr algn="just"/>
            <a:r>
              <a:rPr lang="en-IN" dirty="0" smtClean="0"/>
              <a:t>It </a:t>
            </a:r>
            <a:r>
              <a:rPr lang="en-IN" dirty="0"/>
              <a:t>is "an integrated, regular, targeted and continuous socio-technical function which develops and promotes activities to capture, catch, acquire, generate, organize, store, retrieve, share, distribute, transfer, use, reuse and assess the experiences and knowledge assets for creating competitive advantage and added value by improving the quality of decisions and actions and changes in strategies aimed at improving the technical, administrative, human resources and structural subsystems and achieving wise organization"(</a:t>
            </a:r>
            <a:r>
              <a:rPr lang="en-IN" dirty="0" err="1"/>
              <a:t>khakpour</a:t>
            </a:r>
            <a:r>
              <a:rPr lang="en-IN" dirty="0"/>
              <a:t>, 2010, p40).</a:t>
            </a:r>
          </a:p>
          <a:p>
            <a:endParaRPr lang="en-IN" dirty="0"/>
          </a:p>
        </p:txBody>
      </p:sp>
    </p:spTree>
    <p:extLst>
      <p:ext uri="{BB962C8B-B14F-4D97-AF65-F5344CB8AC3E}">
        <p14:creationId xmlns:p14="http://schemas.microsoft.com/office/powerpoint/2010/main" val="248282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sz="3600" dirty="0" smtClean="0"/>
              <a:t>The importance and advantages of Knowledge management in educational settings:</a:t>
            </a:r>
            <a:br>
              <a:rPr lang="en-IN" sz="3600" dirty="0" smtClean="0"/>
            </a:br>
            <a:endParaRPr lang="en-IN" sz="3600" dirty="0"/>
          </a:p>
        </p:txBody>
      </p:sp>
      <p:sp>
        <p:nvSpPr>
          <p:cNvPr id="3" name="Content Placeholder 2"/>
          <p:cNvSpPr>
            <a:spLocks noGrp="1"/>
          </p:cNvSpPr>
          <p:nvPr>
            <p:ph idx="1"/>
          </p:nvPr>
        </p:nvSpPr>
        <p:spPr/>
        <p:txBody>
          <a:bodyPr>
            <a:normAutofit fontScale="77500" lnSpcReduction="20000"/>
          </a:bodyPr>
          <a:lstStyle/>
          <a:p>
            <a:r>
              <a:rPr lang="en-IN" dirty="0"/>
              <a:t>T</a:t>
            </a:r>
            <a:r>
              <a:rPr lang="en-IN" dirty="0" smtClean="0"/>
              <a:t>he use of the knowledge management activities including creation, storage, distribution and dissemination of knowledge, universities in a changing society can reach</a:t>
            </a:r>
          </a:p>
          <a:p>
            <a:pPr marL="0" indent="0">
              <a:buNone/>
            </a:pPr>
            <a:r>
              <a:rPr lang="en-IN" dirty="0" smtClean="0"/>
              <a:t>    their goals. </a:t>
            </a:r>
          </a:p>
          <a:p>
            <a:pPr marL="0" indent="0">
              <a:buNone/>
            </a:pPr>
            <a:endParaRPr lang="en-IN" dirty="0" smtClean="0"/>
          </a:p>
          <a:p>
            <a:r>
              <a:rPr lang="en-IN" dirty="0" smtClean="0"/>
              <a:t>Performance will be improved</a:t>
            </a:r>
          </a:p>
          <a:p>
            <a:r>
              <a:rPr lang="en-IN" dirty="0" smtClean="0"/>
              <a:t>could improve the efficiency and effectiveness of their operations </a:t>
            </a:r>
          </a:p>
          <a:p>
            <a:r>
              <a:rPr lang="en-IN" dirty="0" smtClean="0"/>
              <a:t>creation of a knowledge environment in higher education</a:t>
            </a:r>
          </a:p>
          <a:p>
            <a:r>
              <a:rPr lang="en-IN" dirty="0" smtClean="0"/>
              <a:t>explores the opportunities offered by viewing knowledge as an asset. </a:t>
            </a:r>
          </a:p>
          <a:p>
            <a:endParaRPr lang="en-IN" sz="2400" dirty="0" smtClean="0"/>
          </a:p>
          <a:p>
            <a:endParaRPr lang="en-IN" sz="2400" dirty="0"/>
          </a:p>
        </p:txBody>
      </p:sp>
    </p:spTree>
    <p:extLst>
      <p:ext uri="{BB962C8B-B14F-4D97-AF65-F5344CB8AC3E}">
        <p14:creationId xmlns:p14="http://schemas.microsoft.com/office/powerpoint/2010/main" val="4195385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err="1" smtClean="0"/>
              <a:t>Mamta</a:t>
            </a:r>
            <a:r>
              <a:rPr lang="en-IN" dirty="0" smtClean="0"/>
              <a:t> (2005) states</a:t>
            </a:r>
          </a:p>
          <a:p>
            <a:r>
              <a:rPr lang="en-IN" dirty="0" smtClean="0"/>
              <a:t>KM is absolutely necessary to universities for the following reasons:</a:t>
            </a:r>
          </a:p>
          <a:p>
            <a:r>
              <a:rPr lang="en-IN" dirty="0" smtClean="0"/>
              <a:t>It can create innovative relationship and link between work and education</a:t>
            </a:r>
          </a:p>
          <a:p>
            <a:r>
              <a:rPr lang="en-IN" dirty="0" smtClean="0"/>
              <a:t>It can help students more closely match their talents with current workplace demands</a:t>
            </a:r>
          </a:p>
          <a:p>
            <a:r>
              <a:rPr lang="en-IN" dirty="0" smtClean="0"/>
              <a:t>It can contribute to the adaptation and assimilation of new knowledge with the existing one</a:t>
            </a:r>
          </a:p>
          <a:p>
            <a:r>
              <a:rPr lang="en-IN" dirty="0" smtClean="0"/>
              <a:t>It can contribute to the re-connection of learning </a:t>
            </a:r>
            <a:r>
              <a:rPr lang="en-IN" smtClean="0"/>
              <a:t>with experience.</a:t>
            </a:r>
            <a:endParaRPr lang="en-IN" dirty="0"/>
          </a:p>
        </p:txBody>
      </p:sp>
    </p:spTree>
    <p:extLst>
      <p:ext uri="{BB962C8B-B14F-4D97-AF65-F5344CB8AC3E}">
        <p14:creationId xmlns:p14="http://schemas.microsoft.com/office/powerpoint/2010/main" val="438607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1210</Words>
  <Application>Microsoft Office PowerPoint</Application>
  <PresentationFormat>On-screen Show (4:3)</PresentationFormat>
  <Paragraphs>114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18. Knowledge Management Strategies (module 4)</vt:lpstr>
      <vt:lpstr>PowerPoint Presentation</vt:lpstr>
      <vt:lpstr>Knowledge Types </vt:lpstr>
      <vt:lpstr>Explicit Knowledge </vt:lpstr>
      <vt:lpstr>Implicit Knowledge </vt:lpstr>
      <vt:lpstr>Tacit Knowledge </vt:lpstr>
      <vt:lpstr>Definition of KM</vt:lpstr>
      <vt:lpstr> The importance and advantages of Knowledge management in educational settings: </vt:lpstr>
      <vt:lpstr>PowerPoint Presentation</vt:lpstr>
      <vt:lpstr>KM Opportunities and functions in educational systems (ES):</vt:lpstr>
      <vt:lpstr>PowerPoint Presentation</vt:lpstr>
      <vt:lpstr>PowerPoint Presentation</vt:lpstr>
      <vt:lpstr>Functions and influence of knowledge management</vt:lpstr>
      <vt:lpstr> Educational planning and curriculum development </vt:lpstr>
      <vt:lpstr>Administrative Services </vt:lpstr>
      <vt:lpstr>HRM</vt:lpstr>
      <vt:lpstr>Students Activities </vt:lpstr>
      <vt:lpstr>Challenges and limitations of km in educational organizations:</vt:lpstr>
      <vt:lpstr>Challenges related to Research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MANAGEMENT IN EDUCATIONAL INSTITUTIONS</dc:title>
  <dc:creator>user</dc:creator>
  <cp:lastModifiedBy>user</cp:lastModifiedBy>
  <cp:revision>56</cp:revision>
  <dcterms:created xsi:type="dcterms:W3CDTF">2021-05-30T10:12:29Z</dcterms:created>
  <dcterms:modified xsi:type="dcterms:W3CDTF">2021-05-31T04:31:15Z</dcterms:modified>
</cp:coreProperties>
</file>