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6" r:id="rId8"/>
    <p:sldId id="263" r:id="rId9"/>
    <p:sldId id="264" r:id="rId10"/>
    <p:sldId id="265" r:id="rId11"/>
    <p:sldId id="267" r:id="rId12"/>
    <p:sldId id="268" r:id="rId13"/>
    <p:sldId id="269" r:id="rId14"/>
    <p:sldId id="261" r:id="rId15"/>
    <p:sldId id="272" r:id="rId16"/>
    <p:sldId id="273" r:id="rId17"/>
    <p:sldId id="271" r:id="rId18"/>
    <p:sldId id="274" r:id="rId19"/>
    <p:sldId id="275" r:id="rId20"/>
    <p:sldId id="276" r:id="rId21"/>
    <p:sldId id="277" r:id="rId22"/>
    <p:sldId id="278" r:id="rId23"/>
    <p:sldId id="279" r:id="rId24"/>
    <p:sldId id="280" r:id="rId25"/>
    <p:sldId id="281" r:id="rId26"/>
    <p:sldId id="286" r:id="rId27"/>
    <p:sldId id="282" r:id="rId28"/>
    <p:sldId id="284" r:id="rId29"/>
    <p:sldId id="291" r:id="rId30"/>
    <p:sldId id="292" r:id="rId31"/>
    <p:sldId id="293" r:id="rId32"/>
    <p:sldId id="294" r:id="rId33"/>
    <p:sldId id="295" r:id="rId34"/>
    <p:sldId id="296" r:id="rId35"/>
    <p:sldId id="285" r:id="rId36"/>
    <p:sldId id="287" r:id="rId37"/>
    <p:sldId id="288" r:id="rId38"/>
    <p:sldId id="289" r:id="rId39"/>
    <p:sldId id="290" r:id="rId40"/>
    <p:sldId id="297" r:id="rId41"/>
    <p:sldId id="298" r:id="rId42"/>
    <p:sldId id="299" r:id="rId43"/>
    <p:sldId id="300" r:id="rId44"/>
    <p:sldId id="301" r:id="rId45"/>
    <p:sldId id="302"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FB39D95-A8E3-4F2B-8350-6F3539E35908}" type="datetimeFigureOut">
              <a:rPr lang="en-IN" smtClean="0"/>
              <a:t>10-06-2021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4102315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B39D95-A8E3-4F2B-8350-6F3539E35908}" type="datetimeFigureOut">
              <a:rPr lang="en-IN" smtClean="0"/>
              <a:t>10-06-2021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262754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B39D95-A8E3-4F2B-8350-6F3539E35908}" type="datetimeFigureOut">
              <a:rPr lang="en-IN" smtClean="0"/>
              <a:t>10-06-2021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3297487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FB39D95-A8E3-4F2B-8350-6F3539E35908}" type="datetimeFigureOut">
              <a:rPr lang="en-IN" smtClean="0"/>
              <a:t>10-06-2021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406982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B39D95-A8E3-4F2B-8350-6F3539E35908}" type="datetimeFigureOut">
              <a:rPr lang="en-IN" smtClean="0"/>
              <a:t>10-06-2021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424998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FB39D95-A8E3-4F2B-8350-6F3539E35908}" type="datetimeFigureOut">
              <a:rPr lang="en-IN" smtClean="0"/>
              <a:t>10-06-2021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297557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FB39D95-A8E3-4F2B-8350-6F3539E35908}" type="datetimeFigureOut">
              <a:rPr lang="en-IN" smtClean="0"/>
              <a:t>10-06-2021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3612374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FB39D95-A8E3-4F2B-8350-6F3539E35908}" type="datetimeFigureOut">
              <a:rPr lang="en-IN" smtClean="0"/>
              <a:t>10-06-2021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427236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39D95-A8E3-4F2B-8350-6F3539E35908}" type="datetimeFigureOut">
              <a:rPr lang="en-IN" smtClean="0"/>
              <a:t>10-06-2021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109472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39D95-A8E3-4F2B-8350-6F3539E35908}" type="datetimeFigureOut">
              <a:rPr lang="en-IN" smtClean="0"/>
              <a:t>10-06-2021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423088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39D95-A8E3-4F2B-8350-6F3539E35908}" type="datetimeFigureOut">
              <a:rPr lang="en-IN" smtClean="0"/>
              <a:t>10-06-2021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30D15A-C640-4132-842F-495D8C3A4C85}" type="slidenum">
              <a:rPr lang="en-IN" smtClean="0"/>
              <a:t>‹#›</a:t>
            </a:fld>
            <a:endParaRPr lang="en-IN"/>
          </a:p>
        </p:txBody>
      </p:sp>
    </p:spTree>
    <p:extLst>
      <p:ext uri="{BB962C8B-B14F-4D97-AF65-F5344CB8AC3E}">
        <p14:creationId xmlns:p14="http://schemas.microsoft.com/office/powerpoint/2010/main" val="325409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39D95-A8E3-4F2B-8350-6F3539E35908}" type="datetimeFigureOut">
              <a:rPr lang="en-IN" smtClean="0"/>
              <a:t>10-06-2021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0D15A-C640-4132-842F-495D8C3A4C85}" type="slidenum">
              <a:rPr lang="en-IN" smtClean="0"/>
              <a:t>‹#›</a:t>
            </a:fld>
            <a:endParaRPr lang="en-IN"/>
          </a:p>
        </p:txBody>
      </p:sp>
    </p:spTree>
    <p:extLst>
      <p:ext uri="{BB962C8B-B14F-4D97-AF65-F5344CB8AC3E}">
        <p14:creationId xmlns:p14="http://schemas.microsoft.com/office/powerpoint/2010/main" val="4040905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080119"/>
          </a:xfrm>
        </p:spPr>
        <p:txBody>
          <a:bodyPr>
            <a:normAutofit fontScale="90000"/>
          </a:bodyPr>
          <a:lstStyle/>
          <a:p>
            <a:r>
              <a:rPr lang="en-IN" dirty="0" smtClean="0"/>
              <a:t>Lee Shulman( 1938, Chicago, U.S.)</a:t>
            </a:r>
            <a:endParaRPr lang="en-IN" dirty="0"/>
          </a:p>
        </p:txBody>
      </p:sp>
      <p:sp>
        <p:nvSpPr>
          <p:cNvPr id="3" name="Subtitle 2"/>
          <p:cNvSpPr>
            <a:spLocks noGrp="1"/>
          </p:cNvSpPr>
          <p:nvPr>
            <p:ph type="subTitle" idx="1"/>
          </p:nvPr>
        </p:nvSpPr>
        <p:spPr>
          <a:xfrm>
            <a:off x="323528" y="2276872"/>
            <a:ext cx="8208912" cy="3744416"/>
          </a:xfrm>
        </p:spPr>
        <p:txBody>
          <a:bodyPr/>
          <a:lstStyle/>
          <a:p>
            <a:pPr algn="just"/>
            <a:r>
              <a:rPr lang="en-IN" dirty="0" smtClean="0"/>
              <a:t>American educational psychologist, educator, and reformer whose work focused on teaching and teacher education</a:t>
            </a:r>
          </a:p>
          <a:p>
            <a:pPr algn="just"/>
            <a:r>
              <a:rPr lang="en-IN" dirty="0" smtClean="0"/>
              <a:t> Shulman attended the University of Chicago as an undergraduate student (B.A., 1959) and then studied educational psychology there from 1959 to 1963, receiving a M.A. and a </a:t>
            </a:r>
            <a:r>
              <a:rPr lang="en-IN" dirty="0" err="1" smtClean="0"/>
              <a:t>Ph.D</a:t>
            </a:r>
            <a:endParaRPr lang="en-IN" dirty="0"/>
          </a:p>
        </p:txBody>
      </p:sp>
    </p:spTree>
    <p:extLst>
      <p:ext uri="{BB962C8B-B14F-4D97-AF65-F5344CB8AC3E}">
        <p14:creationId xmlns:p14="http://schemas.microsoft.com/office/powerpoint/2010/main" val="59496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How PCK is Developed</a:t>
            </a:r>
            <a:br>
              <a:rPr lang="en-IN" dirty="0" smtClean="0"/>
            </a:br>
            <a:endParaRPr lang="en-IN" dirty="0"/>
          </a:p>
        </p:txBody>
      </p:sp>
      <p:sp>
        <p:nvSpPr>
          <p:cNvPr id="3" name="Content Placeholder 2"/>
          <p:cNvSpPr>
            <a:spLocks noGrp="1"/>
          </p:cNvSpPr>
          <p:nvPr>
            <p:ph idx="1"/>
          </p:nvPr>
        </p:nvSpPr>
        <p:spPr>
          <a:xfrm>
            <a:off x="539552" y="1556792"/>
            <a:ext cx="8229600" cy="4525963"/>
          </a:xfrm>
        </p:spPr>
        <p:txBody>
          <a:bodyPr>
            <a:normAutofit lnSpcReduction="10000"/>
          </a:bodyPr>
          <a:lstStyle/>
          <a:p>
            <a:r>
              <a:rPr lang="en-IN" dirty="0" smtClean="0"/>
              <a:t>Pedagogical content knowledge is deeply rooted in a teacher’s everyday work. </a:t>
            </a:r>
          </a:p>
          <a:p>
            <a:r>
              <a:rPr lang="en-IN" dirty="0"/>
              <a:t>D</a:t>
            </a:r>
            <a:r>
              <a:rPr lang="en-IN" dirty="0" smtClean="0"/>
              <a:t>uring teacher preparation as well as experiences gained from on-going schooling activities.</a:t>
            </a:r>
          </a:p>
          <a:p>
            <a:r>
              <a:rPr lang="en-IN" dirty="0" smtClean="0"/>
              <a:t>Teacher’s personal background and by the context in which he or she works.</a:t>
            </a:r>
          </a:p>
          <a:p>
            <a:r>
              <a:rPr lang="en-IN" dirty="0"/>
              <a:t>T</a:t>
            </a:r>
            <a:r>
              <a:rPr lang="en-IN" dirty="0" smtClean="0"/>
              <a:t>he experiences and assets of students, their families and communities.</a:t>
            </a:r>
          </a:p>
          <a:p>
            <a:endParaRPr lang="en-IN" dirty="0"/>
          </a:p>
        </p:txBody>
      </p:sp>
    </p:spTree>
    <p:extLst>
      <p:ext uri="{BB962C8B-B14F-4D97-AF65-F5344CB8AC3E}">
        <p14:creationId xmlns:p14="http://schemas.microsoft.com/office/powerpoint/2010/main" val="3552123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Impact of PCK</a:t>
            </a:r>
            <a:br>
              <a:rPr lang="en-IN" dirty="0" smtClean="0"/>
            </a:b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When teaching subject matter, teachers’ actions will be determined to a large extent by the depth of their pedagogical content knowledge, making this an essential component of their on-going learning.</a:t>
            </a:r>
          </a:p>
          <a:p>
            <a:pPr algn="just"/>
            <a:r>
              <a:rPr lang="en-IN" dirty="0" smtClean="0"/>
              <a:t>Pedagogical content knowledge research links knowledge on teaching with knowledge about learning, a powerful knowledge base on which to build teaching expertise.</a:t>
            </a:r>
            <a:endParaRPr lang="en-IN" dirty="0"/>
          </a:p>
        </p:txBody>
      </p:sp>
    </p:spTree>
    <p:extLst>
      <p:ext uri="{BB962C8B-B14F-4D97-AF65-F5344CB8AC3E}">
        <p14:creationId xmlns:p14="http://schemas.microsoft.com/office/powerpoint/2010/main" val="2863353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a:t>
            </a:r>
            <a:r>
              <a:rPr lang="en-IN" dirty="0" smtClean="0"/>
              <a:t>en characteristics of effective teaching:</a:t>
            </a:r>
            <a:endParaRPr lang="en-IN" dirty="0"/>
          </a:p>
        </p:txBody>
      </p:sp>
      <p:sp>
        <p:nvSpPr>
          <p:cNvPr id="3" name="Content Placeholder 2"/>
          <p:cNvSpPr>
            <a:spLocks noGrp="1"/>
          </p:cNvSpPr>
          <p:nvPr>
            <p:ph idx="1"/>
          </p:nvPr>
        </p:nvSpPr>
        <p:spPr/>
        <p:txBody>
          <a:bodyPr/>
          <a:lstStyle/>
          <a:p>
            <a:pPr algn="just"/>
            <a:r>
              <a:rPr lang="en-IN" dirty="0" smtClean="0"/>
              <a:t>• Clarity of the teachers‟ explanations and directions</a:t>
            </a:r>
          </a:p>
          <a:p>
            <a:pPr algn="just"/>
            <a:r>
              <a:rPr lang="en-IN" dirty="0" smtClean="0"/>
              <a:t>• Establishing a task-orientated classroom environment</a:t>
            </a:r>
          </a:p>
          <a:p>
            <a:pPr algn="just"/>
            <a:r>
              <a:rPr lang="en-IN" dirty="0" smtClean="0"/>
              <a:t>• Making use of a variety of learning activities</a:t>
            </a:r>
          </a:p>
          <a:p>
            <a:pPr algn="just"/>
            <a:r>
              <a:rPr lang="en-IN" dirty="0" smtClean="0"/>
              <a:t>• Establishing and maintaining momentum and pace for the lesson</a:t>
            </a:r>
          </a:p>
          <a:p>
            <a:endParaRPr lang="en-IN" dirty="0"/>
          </a:p>
        </p:txBody>
      </p:sp>
    </p:spTree>
    <p:extLst>
      <p:ext uri="{BB962C8B-B14F-4D97-AF65-F5344CB8AC3E}">
        <p14:creationId xmlns:p14="http://schemas.microsoft.com/office/powerpoint/2010/main" val="2702830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r>
              <a:rPr lang="en-IN" dirty="0" smtClean="0"/>
              <a:t>• Encouraging pupils‟ participation and getting all pupils involved</a:t>
            </a:r>
          </a:p>
          <a:p>
            <a:pPr algn="just"/>
            <a:r>
              <a:rPr lang="en-IN" dirty="0" smtClean="0"/>
              <a:t>• Monitoring pupils‟ progress and attending quickly to pupils‟ needs</a:t>
            </a:r>
          </a:p>
          <a:p>
            <a:pPr algn="just"/>
            <a:r>
              <a:rPr lang="en-IN" dirty="0" smtClean="0"/>
              <a:t>• Delivering a well-structured and well-organised lesson</a:t>
            </a:r>
          </a:p>
          <a:p>
            <a:pPr algn="just"/>
            <a:r>
              <a:rPr lang="en-IN" dirty="0" smtClean="0"/>
              <a:t>• Providing pupils with positive and constructive feedback</a:t>
            </a:r>
          </a:p>
          <a:p>
            <a:pPr algn="just"/>
            <a:r>
              <a:rPr lang="en-IN" dirty="0" smtClean="0"/>
              <a:t>• Ensuring coverage of the learning objectives</a:t>
            </a:r>
          </a:p>
          <a:p>
            <a:pPr algn="just"/>
            <a:r>
              <a:rPr lang="en-IN" dirty="0" smtClean="0"/>
              <a:t>• Making good use of questioning techniques</a:t>
            </a:r>
          </a:p>
          <a:p>
            <a:endParaRPr lang="en-IN" dirty="0"/>
          </a:p>
        </p:txBody>
      </p:sp>
    </p:spTree>
    <p:extLst>
      <p:ext uri="{BB962C8B-B14F-4D97-AF65-F5344CB8AC3E}">
        <p14:creationId xmlns:p14="http://schemas.microsoft.com/office/powerpoint/2010/main" val="434018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Knowledge for teaching</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a:t>T</a:t>
            </a:r>
            <a:r>
              <a:rPr lang="en-IN" dirty="0" smtClean="0"/>
              <a:t>he pedagogical skills of the teacher can</a:t>
            </a:r>
          </a:p>
          <a:p>
            <a:pPr marL="0" indent="0" algn="just">
              <a:buNone/>
            </a:pPr>
            <a:r>
              <a:rPr lang="en-IN" dirty="0" smtClean="0"/>
              <a:t>    actively promote better learning.</a:t>
            </a:r>
          </a:p>
          <a:p>
            <a:pPr algn="just"/>
            <a:r>
              <a:rPr lang="en-IN" dirty="0"/>
              <a:t>C</a:t>
            </a:r>
            <a:r>
              <a:rPr lang="en-IN" dirty="0" smtClean="0"/>
              <a:t>onceptualisation of teaching requires</a:t>
            </a:r>
          </a:p>
          <a:p>
            <a:pPr marL="0" indent="0" algn="just">
              <a:buNone/>
            </a:pPr>
            <a:r>
              <a:rPr lang="en-IN" dirty="0" smtClean="0"/>
              <a:t>     learners to be independent thinkers and to   critically examine the procedure of knowledge construction.</a:t>
            </a:r>
          </a:p>
          <a:p>
            <a:pPr algn="just"/>
            <a:r>
              <a:rPr lang="en-IN" dirty="0" smtClean="0"/>
              <a:t>social-constructivist conceptualisation of teaching require students‟ reasoning, discovery learning, problem-solving, data gathering, applying and communicating ideas.</a:t>
            </a:r>
          </a:p>
          <a:p>
            <a:pPr marL="0" indent="0">
              <a:buNone/>
            </a:pPr>
            <a:endParaRPr lang="en-IN" dirty="0"/>
          </a:p>
        </p:txBody>
      </p:sp>
    </p:spTree>
    <p:extLst>
      <p:ext uri="{BB962C8B-B14F-4D97-AF65-F5344CB8AC3E}">
        <p14:creationId xmlns:p14="http://schemas.microsoft.com/office/powerpoint/2010/main" val="3161257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Knowledge bases for teachers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Subject content knowledge is concerned with the subject matter to be </a:t>
            </a:r>
            <a:r>
              <a:rPr lang="en-IN" dirty="0" err="1" smtClean="0"/>
              <a:t>taught,and</a:t>
            </a:r>
            <a:r>
              <a:rPr lang="en-IN" dirty="0" smtClean="0"/>
              <a:t> structure of knowledge: the theories, principles and concepts of a particular discipline. </a:t>
            </a:r>
          </a:p>
          <a:p>
            <a:pPr algn="just"/>
            <a:r>
              <a:rPr lang="en-IN" dirty="0" smtClean="0"/>
              <a:t>Teachers must be able not only to define and explain the subject content but also to explain why a particular proposition is deemed warranted and worth knowing (Shulman, 1986)</a:t>
            </a:r>
            <a:endParaRPr lang="en-IN" dirty="0"/>
          </a:p>
        </p:txBody>
      </p:sp>
    </p:spTree>
    <p:extLst>
      <p:ext uri="{BB962C8B-B14F-4D97-AF65-F5344CB8AC3E}">
        <p14:creationId xmlns:p14="http://schemas.microsoft.com/office/powerpoint/2010/main" val="24215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n-IN" dirty="0" smtClean="0"/>
              <a:t>General pedagogical knowledge is the generic knowledge about teaching gained from practice. </a:t>
            </a:r>
          </a:p>
          <a:p>
            <a:pPr algn="just"/>
            <a:r>
              <a:rPr lang="en-IN" dirty="0" smtClean="0"/>
              <a:t>The sort of knowledge to which Shulman is referring is knowledge of, for example, how to settle a class, how to attract and hold the</a:t>
            </a:r>
          </a:p>
          <a:p>
            <a:pPr marL="0" indent="0" algn="just">
              <a:buNone/>
            </a:pPr>
            <a:r>
              <a:rPr lang="en-IN" dirty="0" smtClean="0"/>
              <a:t>    attention of the class and how to manage   educational resources. </a:t>
            </a:r>
          </a:p>
          <a:p>
            <a:endParaRPr lang="en-IN" dirty="0"/>
          </a:p>
        </p:txBody>
      </p:sp>
    </p:spTree>
    <p:extLst>
      <p:ext uri="{BB962C8B-B14F-4D97-AF65-F5344CB8AC3E}">
        <p14:creationId xmlns:p14="http://schemas.microsoft.com/office/powerpoint/2010/main" val="4016046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Pedagogical content knowledge is knowledge that is constructed from knowledge of environmental contexts, knowledge of students, knowledge of pedagogy and of subject matter. </a:t>
            </a:r>
          </a:p>
          <a:p>
            <a:r>
              <a:rPr lang="en-IN" dirty="0" smtClean="0"/>
              <a:t>Teaching contexts may have a significant impact on teaching performance, and there are a range of contextual factors that affect teachers‟ development and classroom performance</a:t>
            </a:r>
          </a:p>
          <a:p>
            <a:endParaRPr lang="en-IN" dirty="0"/>
          </a:p>
        </p:txBody>
      </p:sp>
    </p:spTree>
    <p:extLst>
      <p:ext uri="{BB962C8B-B14F-4D97-AF65-F5344CB8AC3E}">
        <p14:creationId xmlns:p14="http://schemas.microsoft.com/office/powerpoint/2010/main" val="1485688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These include the socio-economic level of the catchment area; the type and size of school; the class size; the amount and quality of support teachers and other colleagues give to each other; the feedback teachers receive on their performance; the quality of relationships in the school; and the expectations and attitudes of the head teacher.</a:t>
            </a:r>
          </a:p>
          <a:p>
            <a:endParaRPr lang="en-IN" dirty="0"/>
          </a:p>
        </p:txBody>
      </p:sp>
    </p:spTree>
    <p:extLst>
      <p:ext uri="{BB962C8B-B14F-4D97-AF65-F5344CB8AC3E}">
        <p14:creationId xmlns:p14="http://schemas.microsoft.com/office/powerpoint/2010/main" val="2697020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REFLECTIVE TEACHING</a:t>
            </a:r>
            <a:endParaRPr lang="en-IN" dirty="0"/>
          </a:p>
        </p:txBody>
      </p:sp>
      <p:sp>
        <p:nvSpPr>
          <p:cNvPr id="3" name="Content Placeholder 2"/>
          <p:cNvSpPr>
            <a:spLocks noGrp="1"/>
          </p:cNvSpPr>
          <p:nvPr>
            <p:ph idx="1"/>
          </p:nvPr>
        </p:nvSpPr>
        <p:spPr/>
        <p:txBody>
          <a:bodyPr>
            <a:normAutofit/>
          </a:bodyPr>
          <a:lstStyle/>
          <a:p>
            <a:pPr algn="just"/>
            <a:r>
              <a:rPr lang="en-IN" dirty="0" smtClean="0"/>
              <a:t>Shulman (2004) argue that critical reflections are at the heart of learning and that reflection is the key to teacher learning and development. </a:t>
            </a:r>
          </a:p>
          <a:p>
            <a:pPr algn="just"/>
            <a:r>
              <a:rPr lang="en-IN" dirty="0" smtClean="0"/>
              <a:t>Reflection on teaching focuses on what happens in a lesson and why it happens in that way.</a:t>
            </a:r>
            <a:endParaRPr lang="en-IN" dirty="0"/>
          </a:p>
        </p:txBody>
      </p:sp>
    </p:spTree>
    <p:extLst>
      <p:ext uri="{BB962C8B-B14F-4D97-AF65-F5344CB8AC3E}">
        <p14:creationId xmlns:p14="http://schemas.microsoft.com/office/powerpoint/2010/main" val="275112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smtClean="0"/>
              <a:t>He joined the faculty of Michigan State University in 1963, where he was the founder and co-director (1976–81) of the Institute for Research on Teaching. </a:t>
            </a:r>
          </a:p>
          <a:p>
            <a:r>
              <a:rPr lang="en-IN" dirty="0" smtClean="0"/>
              <a:t>In 1982 he moved to Stanford University, and he served as Professor of Education from 1989 to 1998, when he retired with emeritus status. </a:t>
            </a:r>
          </a:p>
          <a:p>
            <a:r>
              <a:rPr lang="en-IN" dirty="0" smtClean="0"/>
              <a:t>He also was president (1997–2008) of the Carnegie Foundation for the Advancement of Teaching</a:t>
            </a:r>
          </a:p>
          <a:p>
            <a:endParaRPr lang="en-IN" dirty="0"/>
          </a:p>
        </p:txBody>
      </p:sp>
    </p:spTree>
    <p:extLst>
      <p:ext uri="{BB962C8B-B14F-4D97-AF65-F5344CB8AC3E}">
        <p14:creationId xmlns:p14="http://schemas.microsoft.com/office/powerpoint/2010/main" val="1162488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Qualified teacher status</a:t>
            </a:r>
            <a:endParaRPr lang="en-IN" dirty="0"/>
          </a:p>
        </p:txBody>
      </p:sp>
      <p:sp>
        <p:nvSpPr>
          <p:cNvPr id="3" name="Content Placeholder 2"/>
          <p:cNvSpPr>
            <a:spLocks noGrp="1"/>
          </p:cNvSpPr>
          <p:nvPr>
            <p:ph idx="1"/>
          </p:nvPr>
        </p:nvSpPr>
        <p:spPr/>
        <p:txBody>
          <a:bodyPr>
            <a:normAutofit lnSpcReduction="10000"/>
          </a:bodyPr>
          <a:lstStyle/>
          <a:p>
            <a:r>
              <a:rPr lang="en-IN" dirty="0"/>
              <a:t>T</a:t>
            </a:r>
            <a:r>
              <a:rPr lang="en-IN" dirty="0" smtClean="0"/>
              <a:t>each clearly structured lessons or sequences of work which interest and motivate pupils and which make learning objectives clear to pupils</a:t>
            </a:r>
          </a:p>
          <a:p>
            <a:r>
              <a:rPr lang="en-IN" dirty="0" smtClean="0"/>
              <a:t>• employ interactive teaching methods and collaborative group work</a:t>
            </a:r>
          </a:p>
          <a:p>
            <a:r>
              <a:rPr lang="en-IN" dirty="0" smtClean="0"/>
              <a:t>• promote active and independent learning that enables pupils to think for themselves, and to plan and manage their own learning.</a:t>
            </a:r>
          </a:p>
          <a:p>
            <a:endParaRPr lang="en-IN" dirty="0"/>
          </a:p>
        </p:txBody>
      </p:sp>
    </p:spTree>
    <p:extLst>
      <p:ext uri="{BB962C8B-B14F-4D97-AF65-F5344CB8AC3E}">
        <p14:creationId xmlns:p14="http://schemas.microsoft.com/office/powerpoint/2010/main" val="2154556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RECOMMENDATIONS FOR TEACHERS</a:t>
            </a:r>
            <a:endParaRPr lang="en-IN" dirty="0"/>
          </a:p>
        </p:txBody>
      </p:sp>
      <p:sp>
        <p:nvSpPr>
          <p:cNvPr id="3" name="Content Placeholder 2"/>
          <p:cNvSpPr>
            <a:spLocks noGrp="1"/>
          </p:cNvSpPr>
          <p:nvPr>
            <p:ph idx="1"/>
          </p:nvPr>
        </p:nvSpPr>
        <p:spPr/>
        <p:txBody>
          <a:bodyPr>
            <a:normAutofit lnSpcReduction="10000"/>
          </a:bodyPr>
          <a:lstStyle/>
          <a:p>
            <a:r>
              <a:rPr lang="en-IN" dirty="0" smtClean="0"/>
              <a:t>1.The first recommendation that can be made for teachers is for them to begin to more often reflect on or think about why they teach specific ideas the way they do. </a:t>
            </a:r>
          </a:p>
          <a:p>
            <a:r>
              <a:rPr lang="en-IN" dirty="0" smtClean="0"/>
              <a:t>Teachers know much more about teaching subject matter concepts to students than they are aware. This is pedagogical content knowledge; and many teachers don't think about this knowledge as important</a:t>
            </a:r>
            <a:endParaRPr lang="en-IN" dirty="0"/>
          </a:p>
        </p:txBody>
      </p:sp>
    </p:spTree>
    <p:extLst>
      <p:ext uri="{BB962C8B-B14F-4D97-AF65-F5344CB8AC3E}">
        <p14:creationId xmlns:p14="http://schemas.microsoft.com/office/powerpoint/2010/main" val="1612205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2.Teachers can try new ways of exploring how the students are thinking about the concepts being taught. </a:t>
            </a:r>
          </a:p>
          <a:p>
            <a:r>
              <a:rPr lang="en-IN" dirty="0" smtClean="0"/>
              <a:t>Ask students about how and what they understand (not in the sense of a test, but in the sense of an interview). Ask students what "real life" personal situations they think science relates to. </a:t>
            </a:r>
          </a:p>
          <a:p>
            <a:r>
              <a:rPr lang="en-IN" dirty="0" smtClean="0"/>
              <a:t>Try to get inside their heads and see the ideas from their point of view.</a:t>
            </a:r>
            <a:endParaRPr lang="en-IN" dirty="0"/>
          </a:p>
        </p:txBody>
      </p:sp>
    </p:spTree>
    <p:extLst>
      <p:ext uri="{BB962C8B-B14F-4D97-AF65-F5344CB8AC3E}">
        <p14:creationId xmlns:p14="http://schemas.microsoft.com/office/powerpoint/2010/main" val="3010101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3..Start discussions with other teachers about teaching. Take the time to find someone you can share ideas with and take the time to learn to trust each other. </a:t>
            </a:r>
          </a:p>
          <a:p>
            <a:r>
              <a:rPr lang="en-IN" dirty="0" smtClean="0"/>
              <a:t>Exchange strategies for teaching difficult concepts or dealing with specific types of students. Get involved in a peer coaching project in your school or district.</a:t>
            </a:r>
            <a:endParaRPr lang="en-IN" dirty="0"/>
          </a:p>
        </p:txBody>
      </p:sp>
    </p:spTree>
    <p:extLst>
      <p:ext uri="{BB962C8B-B14F-4D97-AF65-F5344CB8AC3E}">
        <p14:creationId xmlns:p14="http://schemas.microsoft.com/office/powerpoint/2010/main" val="298526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Get involved in action research projects.. Take a class at your nearest university and find out what is going on. Get involved with a mentor teacher program or a teacher on special assignment program.</a:t>
            </a:r>
            <a:endParaRPr lang="en-IN" dirty="0"/>
          </a:p>
        </p:txBody>
      </p:sp>
    </p:spTree>
    <p:extLst>
      <p:ext uri="{BB962C8B-B14F-4D97-AF65-F5344CB8AC3E}">
        <p14:creationId xmlns:p14="http://schemas.microsoft.com/office/powerpoint/2010/main" val="3594978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Teacher as a reflective practitioner </a:t>
            </a:r>
            <a:endParaRPr lang="en-IN" dirty="0"/>
          </a:p>
        </p:txBody>
      </p:sp>
      <p:sp>
        <p:nvSpPr>
          <p:cNvPr id="3" name="Content Placeholder 2"/>
          <p:cNvSpPr>
            <a:spLocks noGrp="1"/>
          </p:cNvSpPr>
          <p:nvPr>
            <p:ph idx="1"/>
          </p:nvPr>
        </p:nvSpPr>
        <p:spPr/>
        <p:txBody>
          <a:bodyPr>
            <a:normAutofit fontScale="92500" lnSpcReduction="20000"/>
          </a:bodyPr>
          <a:lstStyle/>
          <a:p>
            <a:r>
              <a:rPr lang="en-IN" dirty="0"/>
              <a:t>T</a:t>
            </a:r>
            <a:r>
              <a:rPr lang="en-IN" dirty="0" smtClean="0"/>
              <a:t>o become a reflective practitioner, the individual needs to acquire the skills of reflective practice, which is: </a:t>
            </a:r>
          </a:p>
          <a:p>
            <a:r>
              <a:rPr lang="en-IN" dirty="0" smtClean="0"/>
              <a:t> Self awareness -An essential component of reflection is self awareness or the ability to analyse own feelings.</a:t>
            </a:r>
          </a:p>
          <a:p>
            <a:r>
              <a:rPr lang="en-IN" dirty="0" smtClean="0"/>
              <a:t>Self-reflection is the key to self-awareness: it allows us to look neutrally at our thoughts, feelings, emotions, and actions. </a:t>
            </a:r>
          </a:p>
          <a:p>
            <a:r>
              <a:rPr lang="en-IN" dirty="0" smtClean="0"/>
              <a:t>Through this practice, we are able to look at ourselves with interest and curiosity.</a:t>
            </a:r>
            <a:endParaRPr lang="en-IN" dirty="0"/>
          </a:p>
        </p:txBody>
      </p:sp>
    </p:spTree>
    <p:extLst>
      <p:ext uri="{BB962C8B-B14F-4D97-AF65-F5344CB8AC3E}">
        <p14:creationId xmlns:p14="http://schemas.microsoft.com/office/powerpoint/2010/main" val="1006326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Reflection</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Reflection is a  process in which an experience is recalled, considered and evaluated in relation to some broad purpose. </a:t>
            </a:r>
          </a:p>
          <a:p>
            <a:r>
              <a:rPr lang="en-IN" dirty="0" smtClean="0"/>
              <a:t>It is a response to past experience and includes examination of past experiences for evaluation and decision making in search of new meaning and interpretation.</a:t>
            </a:r>
          </a:p>
          <a:p>
            <a:r>
              <a:rPr lang="en-IN" dirty="0" smtClean="0"/>
              <a:t>Dewey can be said to be </a:t>
            </a:r>
            <a:r>
              <a:rPr lang="en-IN" dirty="0"/>
              <a:t>t</a:t>
            </a:r>
            <a:r>
              <a:rPr lang="en-IN" dirty="0" smtClean="0"/>
              <a:t>he originator of this term in the 20</a:t>
            </a:r>
            <a:r>
              <a:rPr lang="en-IN" baseline="30000" dirty="0" smtClean="0"/>
              <a:t>th</a:t>
            </a:r>
            <a:r>
              <a:rPr lang="en-IN" dirty="0" smtClean="0"/>
              <a:t> century. It is a process of thinking whereby we consciously think about something to clarify our</a:t>
            </a:r>
          </a:p>
          <a:p>
            <a:pPr marL="0" indent="0">
              <a:buNone/>
            </a:pPr>
            <a:r>
              <a:rPr lang="en-IN" dirty="0" smtClean="0"/>
              <a:t>understanding about it. </a:t>
            </a:r>
          </a:p>
          <a:p>
            <a:endParaRPr lang="en-IN" dirty="0"/>
          </a:p>
        </p:txBody>
      </p:sp>
    </p:spTree>
    <p:extLst>
      <p:ext uri="{BB962C8B-B14F-4D97-AF65-F5344CB8AC3E}">
        <p14:creationId xmlns:p14="http://schemas.microsoft.com/office/powerpoint/2010/main" val="1815750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r>
              <a:rPr lang="en-IN" dirty="0" smtClean="0"/>
              <a:t>Reflective practice encourages teachers to understand their learners and their abilities and needs. </a:t>
            </a:r>
          </a:p>
          <a:p>
            <a:r>
              <a:rPr lang="en-IN" dirty="0" smtClean="0"/>
              <a:t>Some characteristics of a reflective teacher include the ability to self-</a:t>
            </a:r>
            <a:r>
              <a:rPr lang="en-IN" dirty="0" err="1" smtClean="0"/>
              <a:t>analyze</a:t>
            </a:r>
            <a:r>
              <a:rPr lang="en-IN" dirty="0" smtClean="0"/>
              <a:t>, identify their own strengths, weaknesses, objectives and threats, as well as good time-management skills, organisation, patience, self-acceptance, and the well for, and implementation of self-improvement of self and teaching practices.</a:t>
            </a:r>
            <a:endParaRPr lang="en-IN" dirty="0"/>
          </a:p>
        </p:txBody>
      </p:sp>
    </p:spTree>
    <p:extLst>
      <p:ext uri="{BB962C8B-B14F-4D97-AF65-F5344CB8AC3E}">
        <p14:creationId xmlns:p14="http://schemas.microsoft.com/office/powerpoint/2010/main" val="57934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0" indent="0">
              <a:buNone/>
            </a:pPr>
            <a:endParaRPr lang="en-IN" dirty="0" smtClean="0"/>
          </a:p>
          <a:p>
            <a:pPr marL="0" indent="0">
              <a:buNone/>
            </a:pPr>
            <a:r>
              <a:rPr lang="en-IN" dirty="0" smtClean="0"/>
              <a:t>We all try to evaluate our teaching, especially, when faced with a dilemma related to a particular session and try to work out on the changes required for the next session.</a:t>
            </a:r>
          </a:p>
          <a:p>
            <a:pPr marL="0" indent="0">
              <a:buNone/>
            </a:pPr>
            <a:r>
              <a:rPr lang="en-IN" dirty="0" smtClean="0"/>
              <a:t> </a:t>
            </a:r>
          </a:p>
          <a:p>
            <a:pPr marL="0" indent="0">
              <a:buNone/>
            </a:pPr>
            <a:r>
              <a:rPr lang="en-IN" dirty="0" smtClean="0"/>
              <a:t>Reflection is gradually becoming a basic necessity in teacher education programme throughout the world</a:t>
            </a:r>
            <a:endParaRPr lang="en-IN" dirty="0"/>
          </a:p>
        </p:txBody>
      </p:sp>
    </p:spTree>
    <p:extLst>
      <p:ext uri="{BB962C8B-B14F-4D97-AF65-F5344CB8AC3E}">
        <p14:creationId xmlns:p14="http://schemas.microsoft.com/office/powerpoint/2010/main" val="774388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IN" dirty="0" smtClean="0"/>
              <a:t> Dewey’s four</a:t>
            </a:r>
            <a:br>
              <a:rPr lang="en-IN" dirty="0" smtClean="0"/>
            </a:br>
            <a:r>
              <a:rPr lang="en-IN" dirty="0" smtClean="0"/>
              <a:t>criteria of reflection</a:t>
            </a:r>
            <a:endParaRPr lang="en-IN" dirty="0"/>
          </a:p>
        </p:txBody>
      </p:sp>
      <p:sp>
        <p:nvSpPr>
          <p:cNvPr id="3" name="Content Placeholder 2"/>
          <p:cNvSpPr>
            <a:spLocks noGrp="1"/>
          </p:cNvSpPr>
          <p:nvPr>
            <p:ph idx="1"/>
          </p:nvPr>
        </p:nvSpPr>
        <p:spPr>
          <a:xfrm>
            <a:off x="457200" y="1268760"/>
            <a:ext cx="8229600" cy="5256584"/>
          </a:xfrm>
        </p:spPr>
        <p:txBody>
          <a:bodyPr>
            <a:normAutofit fontScale="70000" lnSpcReduction="20000"/>
          </a:bodyPr>
          <a:lstStyle/>
          <a:p>
            <a:endParaRPr lang="en-IN" dirty="0" smtClean="0"/>
          </a:p>
          <a:p>
            <a:r>
              <a:rPr lang="en-IN" dirty="0" smtClean="0"/>
              <a:t>• </a:t>
            </a:r>
            <a:r>
              <a:rPr lang="en-IN" sz="4600" dirty="0" smtClean="0"/>
              <a:t>Reflection is a meaning making process that moves the learner from one experience into the next with deeper understanding of its relationship and connections with other experiences and ideas.</a:t>
            </a:r>
          </a:p>
          <a:p>
            <a:r>
              <a:rPr lang="en-IN" sz="4600" dirty="0" smtClean="0"/>
              <a:t>• It is systematic, rigorous and disciplined way of thinking with its roots in scientific inquiry.</a:t>
            </a:r>
          </a:p>
          <a:p>
            <a:r>
              <a:rPr lang="en-IN" sz="4600" dirty="0" smtClean="0"/>
              <a:t>• It needs to happen in community, in interaction with others.</a:t>
            </a:r>
          </a:p>
          <a:p>
            <a:r>
              <a:rPr lang="en-IN" sz="4600" dirty="0" smtClean="0"/>
              <a:t>• Requires attitude that values personal and intellectual growth of oneself and others.</a:t>
            </a:r>
            <a:endParaRPr lang="en-IN" sz="4600" dirty="0"/>
          </a:p>
        </p:txBody>
      </p:sp>
    </p:spTree>
    <p:extLst>
      <p:ext uri="{BB962C8B-B14F-4D97-AF65-F5344CB8AC3E}">
        <p14:creationId xmlns:p14="http://schemas.microsoft.com/office/powerpoint/2010/main" val="195575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Shulman was credited with coining the phrase </a:t>
            </a:r>
            <a:r>
              <a:rPr lang="en-IN" dirty="0" smtClean="0">
                <a:solidFill>
                  <a:srgbClr val="FF0000"/>
                </a:solidFill>
              </a:rPr>
              <a:t>“pedagogical content knowledge,” </a:t>
            </a:r>
            <a:r>
              <a:rPr lang="en-IN" dirty="0" smtClean="0"/>
              <a:t>which he used to emphasize the need for teachers to integrate their knowledge of subject matter with content-specific pedagogical strategies so as to produce successful teaching outcomes. </a:t>
            </a:r>
          </a:p>
          <a:p>
            <a:r>
              <a:rPr lang="en-IN" dirty="0" smtClean="0"/>
              <a:t>From his research a model of </a:t>
            </a:r>
            <a:r>
              <a:rPr lang="en-IN" dirty="0" smtClean="0">
                <a:solidFill>
                  <a:srgbClr val="FF0000"/>
                </a:solidFill>
              </a:rPr>
              <a:t>pedagogical reasoning</a:t>
            </a:r>
            <a:r>
              <a:rPr lang="en-IN" dirty="0" smtClean="0"/>
              <a:t> was developed that details activities that engage the teacher in developing good teaching practice. </a:t>
            </a:r>
            <a:endParaRPr lang="en-IN" dirty="0"/>
          </a:p>
        </p:txBody>
      </p:sp>
    </p:spTree>
    <p:extLst>
      <p:ext uri="{BB962C8B-B14F-4D97-AF65-F5344CB8AC3E}">
        <p14:creationId xmlns:p14="http://schemas.microsoft.com/office/powerpoint/2010/main" val="2937015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Reflection as Three Level Progression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Van </a:t>
            </a:r>
            <a:r>
              <a:rPr lang="en-IN" dirty="0" err="1" smtClean="0"/>
              <a:t>Manen</a:t>
            </a:r>
            <a:r>
              <a:rPr lang="en-IN" dirty="0" smtClean="0"/>
              <a:t> (1977) has described the concept of reflection as ‘a progression involving three different levels- </a:t>
            </a:r>
            <a:r>
              <a:rPr lang="en-IN" dirty="0" smtClean="0">
                <a:solidFill>
                  <a:srgbClr val="FF0000"/>
                </a:solidFill>
              </a:rPr>
              <a:t>technical, practical and critical’. </a:t>
            </a:r>
          </a:p>
          <a:p>
            <a:r>
              <a:rPr lang="en-IN" dirty="0" smtClean="0"/>
              <a:t>The technical level concerns with the efficiency and </a:t>
            </a:r>
            <a:r>
              <a:rPr lang="en-IN" dirty="0" smtClean="0">
                <a:solidFill>
                  <a:srgbClr val="FF0000"/>
                </a:solidFill>
              </a:rPr>
              <a:t>effectiveness of the means </a:t>
            </a:r>
            <a:r>
              <a:rPr lang="en-IN" dirty="0" smtClean="0"/>
              <a:t>used to achieve the objectives,</a:t>
            </a:r>
          </a:p>
          <a:p>
            <a:r>
              <a:rPr lang="en-IN" dirty="0" smtClean="0"/>
              <a:t>It relates to effective application of skills and technical knowledge in the classroom setting.</a:t>
            </a:r>
          </a:p>
          <a:p>
            <a:r>
              <a:rPr lang="en-IN" dirty="0" smtClean="0"/>
              <a:t> Here reflection is confined to </a:t>
            </a:r>
            <a:r>
              <a:rPr lang="en-IN" dirty="0" err="1" smtClean="0"/>
              <a:t>analyzing</a:t>
            </a:r>
            <a:r>
              <a:rPr lang="en-IN" dirty="0" smtClean="0"/>
              <a:t> the effect of strategies used.</a:t>
            </a:r>
            <a:endParaRPr lang="en-IN" dirty="0"/>
          </a:p>
        </p:txBody>
      </p:sp>
    </p:spTree>
    <p:extLst>
      <p:ext uri="{BB962C8B-B14F-4D97-AF65-F5344CB8AC3E}">
        <p14:creationId xmlns:p14="http://schemas.microsoft.com/office/powerpoint/2010/main" val="26236770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IN" dirty="0" smtClean="0">
                <a:solidFill>
                  <a:srgbClr val="C00000"/>
                </a:solidFill>
              </a:rPr>
              <a:t>Practical reflection </a:t>
            </a:r>
            <a:r>
              <a:rPr lang="en-IN" dirty="0" smtClean="0"/>
              <a:t>is concerned with the assessment of educational goals and how they are achieved by the learners. </a:t>
            </a:r>
          </a:p>
          <a:p>
            <a:r>
              <a:rPr lang="en-IN" dirty="0" smtClean="0">
                <a:solidFill>
                  <a:srgbClr val="C00000"/>
                </a:solidFill>
              </a:rPr>
              <a:t>Critical reflection </a:t>
            </a:r>
            <a:r>
              <a:rPr lang="en-IN" dirty="0" smtClean="0"/>
              <a:t>concerns with the worth of the educational goals. </a:t>
            </a:r>
          </a:p>
          <a:p>
            <a:pPr algn="just"/>
            <a:r>
              <a:rPr lang="en-IN" dirty="0" smtClean="0"/>
              <a:t>It also relates to the assessment that how well these goals are achieved and who is being benefitted from the successful accomplishment of those goals. </a:t>
            </a:r>
          </a:p>
        </p:txBody>
      </p:sp>
    </p:spTree>
    <p:extLst>
      <p:ext uri="{BB962C8B-B14F-4D97-AF65-F5344CB8AC3E}">
        <p14:creationId xmlns:p14="http://schemas.microsoft.com/office/powerpoint/2010/main" val="607835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err="1" smtClean="0"/>
              <a:t>Schon’s</a:t>
            </a:r>
            <a:r>
              <a:rPr lang="en-IN" dirty="0" smtClean="0"/>
              <a:t> (1987) notion of reflection encompasses three different modes of reflection not necessarily developmental in</a:t>
            </a:r>
          </a:p>
          <a:p>
            <a:pPr marL="0" indent="0">
              <a:buNone/>
            </a:pPr>
            <a:r>
              <a:rPr lang="en-IN" dirty="0" smtClean="0"/>
              <a:t>nature.</a:t>
            </a:r>
          </a:p>
          <a:p>
            <a:r>
              <a:rPr lang="en-IN" dirty="0" smtClean="0"/>
              <a:t> These modes are </a:t>
            </a:r>
            <a:r>
              <a:rPr lang="en-IN" dirty="0" smtClean="0">
                <a:solidFill>
                  <a:srgbClr val="FF0000"/>
                </a:solidFill>
              </a:rPr>
              <a:t>reflection- on- action; reflection –in-action; and reflection for action</a:t>
            </a:r>
            <a:r>
              <a:rPr lang="en-IN" dirty="0" smtClean="0"/>
              <a:t>.</a:t>
            </a:r>
          </a:p>
          <a:p>
            <a:r>
              <a:rPr lang="en-IN" dirty="0" smtClean="0"/>
              <a:t> According to </a:t>
            </a:r>
            <a:r>
              <a:rPr lang="en-IN" dirty="0" err="1" smtClean="0"/>
              <a:t>Schon</a:t>
            </a:r>
            <a:r>
              <a:rPr lang="en-IN" dirty="0" smtClean="0"/>
              <a:t> (1983.1987) reflective </a:t>
            </a:r>
            <a:r>
              <a:rPr lang="en-IN" dirty="0" err="1" smtClean="0"/>
              <a:t>practioners</a:t>
            </a:r>
            <a:r>
              <a:rPr lang="en-IN" dirty="0" smtClean="0"/>
              <a:t> reflect in and reflect on action.</a:t>
            </a:r>
            <a:endParaRPr lang="en-IN" dirty="0"/>
          </a:p>
        </p:txBody>
      </p:sp>
    </p:spTree>
    <p:extLst>
      <p:ext uri="{BB962C8B-B14F-4D97-AF65-F5344CB8AC3E}">
        <p14:creationId xmlns:p14="http://schemas.microsoft.com/office/powerpoint/2010/main" val="1430719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20000"/>
          </a:bodyPr>
          <a:lstStyle/>
          <a:p>
            <a:r>
              <a:rPr lang="en-IN" dirty="0" smtClean="0"/>
              <a:t>Reflection-in-action,   the teacher uses his/her accumulated experience and knowledge to seek alternatives in the classroom in response to the needs of learners.</a:t>
            </a:r>
          </a:p>
          <a:p>
            <a:r>
              <a:rPr lang="en-IN" dirty="0" smtClean="0"/>
              <a:t>-It focuses on identification and rapid solution of immediate problem. It is about thinking again in a new way about the problem we have encountered.</a:t>
            </a:r>
          </a:p>
          <a:p>
            <a:r>
              <a:rPr lang="en-IN" dirty="0" smtClean="0"/>
              <a:t>Reflection-on-action the learner/ teacher may decide to modify an action or go ahead with the predetermined set of action.</a:t>
            </a:r>
          </a:p>
          <a:p>
            <a:r>
              <a:rPr lang="en-IN" dirty="0" smtClean="0"/>
              <a:t> It, therefore, refers to both cognitive and meta cognitive thinking about the task once it has been accomplished</a:t>
            </a:r>
            <a:endParaRPr lang="en-IN" dirty="0"/>
          </a:p>
        </p:txBody>
      </p:sp>
    </p:spTree>
    <p:extLst>
      <p:ext uri="{BB962C8B-B14F-4D97-AF65-F5344CB8AC3E}">
        <p14:creationId xmlns:p14="http://schemas.microsoft.com/office/powerpoint/2010/main" val="3487697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r>
              <a:rPr lang="en-IN" dirty="0" smtClean="0"/>
              <a:t>Reflection-for-action, on the other hand is the desired outcome for the first two types of reflection.</a:t>
            </a:r>
          </a:p>
          <a:p>
            <a:r>
              <a:rPr lang="en-IN" dirty="0" smtClean="0"/>
              <a:t>It ensures responsibility and accountability for the decisions that teacher makes.</a:t>
            </a:r>
            <a:endParaRPr lang="en-IN" dirty="0"/>
          </a:p>
        </p:txBody>
      </p:sp>
    </p:spTree>
    <p:extLst>
      <p:ext uri="{BB962C8B-B14F-4D97-AF65-F5344CB8AC3E}">
        <p14:creationId xmlns:p14="http://schemas.microsoft.com/office/powerpoint/2010/main" val="4211124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TECHNIQUES OF PROMOTING REFLECTION</a:t>
            </a:r>
            <a:endParaRPr lang="en-IN" dirty="0"/>
          </a:p>
        </p:txBody>
      </p:sp>
      <p:sp>
        <p:nvSpPr>
          <p:cNvPr id="3" name="Content Placeholder 2"/>
          <p:cNvSpPr>
            <a:spLocks noGrp="1"/>
          </p:cNvSpPr>
          <p:nvPr>
            <p:ph idx="1"/>
          </p:nvPr>
        </p:nvSpPr>
        <p:spPr/>
        <p:txBody>
          <a:bodyPr>
            <a:normAutofit fontScale="92500"/>
          </a:bodyPr>
          <a:lstStyle/>
          <a:p>
            <a:r>
              <a:rPr lang="en-IN" dirty="0" smtClean="0"/>
              <a:t>Pollard et.al (2005) have described that ‘ reflective teaching implies an active concern with aims and consequences as well as means and technical competence’(2005:15). </a:t>
            </a:r>
          </a:p>
          <a:p>
            <a:r>
              <a:rPr lang="en-IN" dirty="0" smtClean="0"/>
              <a:t>The central objective of reflective teacher education is to develop reasoning among student teachers on why a particular teaching method should be employed and how they can improve their teaching to have positive impact on learners</a:t>
            </a:r>
            <a:endParaRPr lang="en-IN" dirty="0"/>
          </a:p>
        </p:txBody>
      </p:sp>
    </p:spTree>
    <p:extLst>
      <p:ext uri="{BB962C8B-B14F-4D97-AF65-F5344CB8AC3E}">
        <p14:creationId xmlns:p14="http://schemas.microsoft.com/office/powerpoint/2010/main" val="14868049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IN" dirty="0" smtClean="0"/>
              <a:t>In </a:t>
            </a:r>
            <a:r>
              <a:rPr lang="en-IN" dirty="0" smtClean="0"/>
              <a:t>order to promote reflection the teacher educator should:</a:t>
            </a:r>
          </a:p>
          <a:p>
            <a:r>
              <a:rPr lang="en-IN" dirty="0" smtClean="0"/>
              <a:t>1) Help student teacher to become aware of his/her learning needs.</a:t>
            </a:r>
          </a:p>
          <a:p>
            <a:r>
              <a:rPr lang="en-IN" dirty="0" smtClean="0"/>
              <a:t>2) Offer student teachers multiple perspectives of issue under consideration;</a:t>
            </a:r>
          </a:p>
          <a:p>
            <a:r>
              <a:rPr lang="en-IN" dirty="0" smtClean="0"/>
              <a:t>3) Facilitate student teachers in finding useful experiences;</a:t>
            </a:r>
          </a:p>
          <a:p>
            <a:r>
              <a:rPr lang="en-IN" dirty="0" smtClean="0"/>
              <a:t>4) Help student teachers to reflect on these experiences in detail</a:t>
            </a:r>
            <a:endParaRPr lang="en-IN" dirty="0"/>
          </a:p>
        </p:txBody>
      </p:sp>
    </p:spTree>
    <p:extLst>
      <p:ext uri="{BB962C8B-B14F-4D97-AF65-F5344CB8AC3E}">
        <p14:creationId xmlns:p14="http://schemas.microsoft.com/office/powerpoint/2010/main" val="2067873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r>
              <a:rPr lang="en-IN" dirty="0" smtClean="0"/>
              <a:t>Discussions with mentor or supervisor after practice teaching may be crucial source to enable trainee teachers reflect on their own experiences. </a:t>
            </a:r>
          </a:p>
          <a:p>
            <a:r>
              <a:rPr lang="en-IN" dirty="0" smtClean="0"/>
              <a:t>Here technology could play important role and</a:t>
            </a:r>
          </a:p>
          <a:p>
            <a:pPr marL="0" indent="0">
              <a:buNone/>
            </a:pPr>
            <a:r>
              <a:rPr lang="en-IN" dirty="0" smtClean="0"/>
              <a:t>audio or video recording of at least few lessons of trainee teachers may serve as mirror of reflection for them. Such recording offers an opportunity to replay certain important events of classroom practice and facilitate trainee teacher to </a:t>
            </a:r>
            <a:r>
              <a:rPr lang="en-IN" dirty="0" err="1" smtClean="0"/>
              <a:t>analyze</a:t>
            </a:r>
            <a:r>
              <a:rPr lang="en-IN" dirty="0" smtClean="0"/>
              <a:t> problems and achievements of his/her classroom practice.</a:t>
            </a:r>
            <a:endParaRPr lang="en-IN" dirty="0"/>
          </a:p>
        </p:txBody>
      </p:sp>
    </p:spTree>
    <p:extLst>
      <p:ext uri="{BB962C8B-B14F-4D97-AF65-F5344CB8AC3E}">
        <p14:creationId xmlns:p14="http://schemas.microsoft.com/office/powerpoint/2010/main" val="1494556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IN" dirty="0" smtClean="0"/>
              <a:t>Reflective thinking may be promoted among teachers in many different ways, such as teacher narratives, maintaining reflective journals, thinking aloud, discussions, collaborative group works, action research, role play, brainstorming, buzz groups, and questioning etc.</a:t>
            </a:r>
            <a:endParaRPr lang="en-IN" dirty="0"/>
          </a:p>
        </p:txBody>
      </p:sp>
    </p:spTree>
    <p:extLst>
      <p:ext uri="{BB962C8B-B14F-4D97-AF65-F5344CB8AC3E}">
        <p14:creationId xmlns:p14="http://schemas.microsoft.com/office/powerpoint/2010/main" val="25796346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APPROACHES TO REFLECTIVE THINKING</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Literature on reflective thinking describes three general approaches in the context of teachers’ reflective thinking- </a:t>
            </a:r>
            <a:r>
              <a:rPr lang="en-IN" dirty="0" smtClean="0">
                <a:solidFill>
                  <a:srgbClr val="FF0000"/>
                </a:solidFill>
              </a:rPr>
              <a:t>Cognitive, Critical and Narrative approach. </a:t>
            </a:r>
          </a:p>
          <a:p>
            <a:r>
              <a:rPr lang="en-IN" dirty="0" smtClean="0"/>
              <a:t>The cognitive approach relates to teachers’ information processing and decision making; while the critical approach has its roots in ethical and moral reasoning. </a:t>
            </a:r>
          </a:p>
          <a:p>
            <a:r>
              <a:rPr lang="en-IN" dirty="0" smtClean="0"/>
              <a:t>Narrative approach refers teachers telling their own stories (narratives) through problem framing, case</a:t>
            </a:r>
          </a:p>
          <a:p>
            <a:pPr marL="0" indent="0">
              <a:buNone/>
            </a:pPr>
            <a:r>
              <a:rPr lang="en-IN" dirty="0" smtClean="0"/>
              <a:t>studies and naturalistic inquiry etc.</a:t>
            </a:r>
            <a:endParaRPr lang="en-IN" dirty="0"/>
          </a:p>
        </p:txBody>
      </p:sp>
    </p:spTree>
    <p:extLst>
      <p:ext uri="{BB962C8B-B14F-4D97-AF65-F5344CB8AC3E}">
        <p14:creationId xmlns:p14="http://schemas.microsoft.com/office/powerpoint/2010/main" val="119766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Shulman was the recipient of numerous awards, including the American Psychological Association’s E.L. Thorndike Award for Career Achievement in Educational Psychology (1995) and the University of Louisville </a:t>
            </a:r>
            <a:r>
              <a:rPr lang="en-IN" dirty="0" err="1" smtClean="0"/>
              <a:t>Grawemeyer</a:t>
            </a:r>
            <a:r>
              <a:rPr lang="en-IN" dirty="0" smtClean="0"/>
              <a:t> Award in Education (2006) from the University of Louisville.</a:t>
            </a:r>
            <a:endParaRPr lang="en-IN" dirty="0"/>
          </a:p>
        </p:txBody>
      </p:sp>
    </p:spTree>
    <p:extLst>
      <p:ext uri="{BB962C8B-B14F-4D97-AF65-F5344CB8AC3E}">
        <p14:creationId xmlns:p14="http://schemas.microsoft.com/office/powerpoint/2010/main" val="26360283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Trends in Educational Research</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Looking </a:t>
            </a:r>
            <a:r>
              <a:rPr lang="en-IN" dirty="0"/>
              <a:t>at current trends in educational research provides an eye-opening view of </a:t>
            </a:r>
            <a:r>
              <a:rPr lang="en-IN" dirty="0" smtClean="0"/>
              <a:t>the modern </a:t>
            </a:r>
            <a:r>
              <a:rPr lang="en-IN" dirty="0"/>
              <a:t>classroom. </a:t>
            </a:r>
            <a:endParaRPr lang="en-IN" dirty="0" smtClean="0"/>
          </a:p>
          <a:p>
            <a:r>
              <a:rPr lang="en-IN" dirty="0" smtClean="0"/>
              <a:t>Pre-service </a:t>
            </a:r>
            <a:r>
              <a:rPr lang="en-IN" dirty="0"/>
              <a:t>teachers who are pursuing careers in education must keep current </a:t>
            </a:r>
            <a:r>
              <a:rPr lang="en-IN" dirty="0" smtClean="0"/>
              <a:t> with </a:t>
            </a:r>
            <a:r>
              <a:rPr lang="en-IN" dirty="0"/>
              <a:t>changing instructional styles that prepare them to enter the field with the tools they need </a:t>
            </a:r>
            <a:r>
              <a:rPr lang="en-IN" dirty="0" smtClean="0"/>
              <a:t>to best </a:t>
            </a:r>
            <a:r>
              <a:rPr lang="en-IN" dirty="0"/>
              <a:t>serve today’s students</a:t>
            </a:r>
          </a:p>
        </p:txBody>
      </p:sp>
    </p:spTree>
    <p:extLst>
      <p:ext uri="{BB962C8B-B14F-4D97-AF65-F5344CB8AC3E}">
        <p14:creationId xmlns:p14="http://schemas.microsoft.com/office/powerpoint/2010/main" val="2614982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Team teaching</a:t>
            </a:r>
          </a:p>
        </p:txBody>
      </p:sp>
      <p:sp>
        <p:nvSpPr>
          <p:cNvPr id="3" name="Content Placeholder 2"/>
          <p:cNvSpPr>
            <a:spLocks noGrp="1"/>
          </p:cNvSpPr>
          <p:nvPr>
            <p:ph idx="1"/>
          </p:nvPr>
        </p:nvSpPr>
        <p:spPr/>
        <p:txBody>
          <a:bodyPr>
            <a:normAutofit fontScale="70000" lnSpcReduction="20000"/>
          </a:bodyPr>
          <a:lstStyle/>
          <a:p>
            <a:endParaRPr lang="en-IN" dirty="0"/>
          </a:p>
          <a:p>
            <a:r>
              <a:rPr lang="en-IN" dirty="0"/>
              <a:t>Putting two instructors in one classroom is known as team teaching, collaborative </a:t>
            </a:r>
            <a:r>
              <a:rPr lang="en-IN" dirty="0" smtClean="0"/>
              <a:t>team teaching </a:t>
            </a:r>
            <a:r>
              <a:rPr lang="en-IN" dirty="0"/>
              <a:t>or co-teaching. </a:t>
            </a:r>
            <a:endParaRPr lang="en-IN" dirty="0" smtClean="0"/>
          </a:p>
          <a:p>
            <a:r>
              <a:rPr lang="en-IN" dirty="0" smtClean="0"/>
              <a:t>This </a:t>
            </a:r>
            <a:r>
              <a:rPr lang="en-IN" dirty="0"/>
              <a:t>model provides benefits and presents challenges to both </a:t>
            </a:r>
            <a:r>
              <a:rPr lang="en-IN" dirty="0" smtClean="0"/>
              <a:t>teachers and </a:t>
            </a:r>
            <a:r>
              <a:rPr lang="en-IN" dirty="0"/>
              <a:t>students. Students in co-teaching classrooms observe teamwork in action and learn to </a:t>
            </a:r>
            <a:r>
              <a:rPr lang="en-IN" dirty="0" smtClean="0"/>
              <a:t>see concepts </a:t>
            </a:r>
            <a:r>
              <a:rPr lang="en-IN" dirty="0"/>
              <a:t>from more than one perspective. </a:t>
            </a:r>
            <a:endParaRPr lang="en-IN" dirty="0" smtClean="0"/>
          </a:p>
          <a:p>
            <a:r>
              <a:rPr lang="en-IN" dirty="0"/>
              <a:t>T</a:t>
            </a:r>
            <a:r>
              <a:rPr lang="en-IN" dirty="0" smtClean="0"/>
              <a:t>he </a:t>
            </a:r>
            <a:r>
              <a:rPr lang="en-IN" dirty="0"/>
              <a:t>chance to learn from teachers </a:t>
            </a:r>
            <a:r>
              <a:rPr lang="en-IN" dirty="0" smtClean="0"/>
              <a:t>with diverse </a:t>
            </a:r>
            <a:r>
              <a:rPr lang="en-IN" dirty="0"/>
              <a:t>backgrounds and can delve deeper into subjects thanks to the opportunity for more </a:t>
            </a:r>
            <a:r>
              <a:rPr lang="en-IN" dirty="0" smtClean="0"/>
              <a:t>one on-one </a:t>
            </a:r>
            <a:r>
              <a:rPr lang="en-IN" dirty="0"/>
              <a:t>instructional opportunities. </a:t>
            </a:r>
            <a:endParaRPr lang="en-IN" dirty="0" smtClean="0"/>
          </a:p>
          <a:p>
            <a:r>
              <a:rPr lang="en-IN" dirty="0" smtClean="0"/>
              <a:t>conflicting </a:t>
            </a:r>
            <a:r>
              <a:rPr lang="en-IN" dirty="0"/>
              <a:t>personalities and the tendency </a:t>
            </a:r>
            <a:r>
              <a:rPr lang="en-IN" dirty="0" smtClean="0"/>
              <a:t>of students </a:t>
            </a:r>
            <a:r>
              <a:rPr lang="en-IN" dirty="0"/>
              <a:t>to </a:t>
            </a:r>
            <a:r>
              <a:rPr lang="en-IN" dirty="0" smtClean="0"/>
              <a:t>favour </a:t>
            </a:r>
            <a:r>
              <a:rPr lang="en-IN" dirty="0"/>
              <a:t>one teacher over the other can threaten the stability of this model.</a:t>
            </a:r>
          </a:p>
        </p:txBody>
      </p:sp>
    </p:spTree>
    <p:extLst>
      <p:ext uri="{BB962C8B-B14F-4D97-AF65-F5344CB8AC3E}">
        <p14:creationId xmlns:p14="http://schemas.microsoft.com/office/powerpoint/2010/main" val="5885456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Individualized instruction.</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A </a:t>
            </a:r>
            <a:r>
              <a:rPr lang="en-IN" dirty="0"/>
              <a:t>great deal of research is being done on </a:t>
            </a:r>
            <a:r>
              <a:rPr lang="en-IN" dirty="0" smtClean="0"/>
              <a:t>how diversification </a:t>
            </a:r>
            <a:r>
              <a:rPr lang="en-IN" dirty="0"/>
              <a:t>of instruction to meet </a:t>
            </a:r>
            <a:r>
              <a:rPr lang="en-IN" dirty="0" smtClean="0"/>
              <a:t>the unique </a:t>
            </a:r>
            <a:r>
              <a:rPr lang="en-IN" dirty="0"/>
              <a:t>needs of students may help them to better grasp core subjects. This type of </a:t>
            </a:r>
            <a:r>
              <a:rPr lang="en-IN" dirty="0" smtClean="0"/>
              <a:t>instruction </a:t>
            </a:r>
            <a:r>
              <a:rPr lang="en-IN" dirty="0" smtClean="0"/>
              <a:t>offers </a:t>
            </a:r>
            <a:r>
              <a:rPr lang="en-IN" dirty="0"/>
              <a:t>students a way to learn </a:t>
            </a:r>
            <a:r>
              <a:rPr lang="en-IN" dirty="0" smtClean="0"/>
              <a:t>at their </a:t>
            </a:r>
            <a:r>
              <a:rPr lang="en-IN" dirty="0"/>
              <a:t>own pace. </a:t>
            </a:r>
            <a:endParaRPr lang="en-IN" dirty="0" smtClean="0"/>
          </a:p>
          <a:p>
            <a:r>
              <a:rPr lang="en-IN" dirty="0" smtClean="0"/>
              <a:t>Slower </a:t>
            </a:r>
            <a:r>
              <a:rPr lang="en-IN" dirty="0"/>
              <a:t>learners can take the time they need to develop a solid understanding </a:t>
            </a:r>
            <a:r>
              <a:rPr lang="en-IN" dirty="0" smtClean="0"/>
              <a:t>of material </a:t>
            </a:r>
            <a:r>
              <a:rPr lang="en-IN" dirty="0"/>
              <a:t>while more advanced students don’t have to wait to move on to the next concept. </a:t>
            </a:r>
            <a:endParaRPr lang="en-IN" dirty="0" smtClean="0"/>
          </a:p>
          <a:p>
            <a:r>
              <a:rPr lang="en-IN" dirty="0" smtClean="0"/>
              <a:t>This better </a:t>
            </a:r>
            <a:r>
              <a:rPr lang="en-IN" dirty="0"/>
              <a:t>addresses individual learning styles and allows teachers to utilize diverse platforms </a:t>
            </a:r>
            <a:r>
              <a:rPr lang="en-IN" dirty="0" smtClean="0"/>
              <a:t>to provide </a:t>
            </a:r>
            <a:r>
              <a:rPr lang="en-IN" dirty="0"/>
              <a:t>instruction.</a:t>
            </a:r>
          </a:p>
        </p:txBody>
      </p:sp>
    </p:spTree>
    <p:extLst>
      <p:ext uri="{BB962C8B-B14F-4D97-AF65-F5344CB8AC3E}">
        <p14:creationId xmlns:p14="http://schemas.microsoft.com/office/powerpoint/2010/main" val="196479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Mixed-age teaching</a:t>
            </a:r>
          </a:p>
        </p:txBody>
      </p:sp>
      <p:sp>
        <p:nvSpPr>
          <p:cNvPr id="3" name="Content Placeholder 2"/>
          <p:cNvSpPr>
            <a:spLocks noGrp="1"/>
          </p:cNvSpPr>
          <p:nvPr>
            <p:ph idx="1"/>
          </p:nvPr>
        </p:nvSpPr>
        <p:spPr/>
        <p:txBody>
          <a:bodyPr>
            <a:normAutofit fontScale="70000" lnSpcReduction="20000"/>
          </a:bodyPr>
          <a:lstStyle/>
          <a:p>
            <a:endParaRPr lang="en-IN" dirty="0"/>
          </a:p>
          <a:p>
            <a:r>
              <a:rPr lang="en-IN" dirty="0"/>
              <a:t>The potential benefits of putting students of different ages together in the same </a:t>
            </a:r>
            <a:r>
              <a:rPr lang="en-IN" dirty="0" smtClean="0"/>
              <a:t>classroom are </a:t>
            </a:r>
            <a:r>
              <a:rPr lang="en-IN" dirty="0"/>
              <a:t>still being researched, but many schools have been using this teaching method for years </a:t>
            </a:r>
            <a:r>
              <a:rPr lang="en-IN" dirty="0" smtClean="0"/>
              <a:t>with good </a:t>
            </a:r>
            <a:r>
              <a:rPr lang="en-IN" dirty="0"/>
              <a:t>results</a:t>
            </a:r>
            <a:r>
              <a:rPr lang="en-IN" dirty="0" smtClean="0"/>
              <a:t>.</a:t>
            </a:r>
          </a:p>
          <a:p>
            <a:r>
              <a:rPr lang="en-IN" dirty="0" smtClean="0"/>
              <a:t> </a:t>
            </a:r>
            <a:r>
              <a:rPr lang="en-IN" dirty="0"/>
              <a:t>In a mixed-age classroom, younger students learn how to interact with older </a:t>
            </a:r>
            <a:r>
              <a:rPr lang="en-IN" dirty="0" smtClean="0"/>
              <a:t>ones and </a:t>
            </a:r>
            <a:r>
              <a:rPr lang="en-IN" dirty="0"/>
              <a:t>benefit from observing their academic abilities. </a:t>
            </a:r>
            <a:endParaRPr lang="en-IN" dirty="0" smtClean="0"/>
          </a:p>
          <a:p>
            <a:r>
              <a:rPr lang="en-IN" dirty="0" smtClean="0"/>
              <a:t>Collaboration </a:t>
            </a:r>
            <a:r>
              <a:rPr lang="en-IN" dirty="0"/>
              <a:t>between age groups </a:t>
            </a:r>
            <a:r>
              <a:rPr lang="en-IN" dirty="0" smtClean="0"/>
              <a:t>facilitates further </a:t>
            </a:r>
            <a:r>
              <a:rPr lang="en-IN" dirty="0"/>
              <a:t>development. Achieving advanced competencies at a young age increases confidence. </a:t>
            </a:r>
          </a:p>
          <a:p>
            <a:endParaRPr lang="en-IN" dirty="0" smtClean="0"/>
          </a:p>
          <a:p>
            <a:r>
              <a:rPr lang="en-IN" dirty="0" smtClean="0"/>
              <a:t>Teachers </a:t>
            </a:r>
            <a:r>
              <a:rPr lang="en-IN" dirty="0"/>
              <a:t>also benefit from mixed-age classrooms in that they’re able to track their </a:t>
            </a:r>
            <a:r>
              <a:rPr lang="en-IN" dirty="0" smtClean="0"/>
              <a:t>students through </a:t>
            </a:r>
            <a:r>
              <a:rPr lang="en-IN" dirty="0"/>
              <a:t>more than one grade to get a clearer picture of academic growth.</a:t>
            </a:r>
          </a:p>
        </p:txBody>
      </p:sp>
    </p:spTree>
    <p:extLst>
      <p:ext uri="{BB962C8B-B14F-4D97-AF65-F5344CB8AC3E}">
        <p14:creationId xmlns:p14="http://schemas.microsoft.com/office/powerpoint/2010/main" val="34641119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Brain-based teaching.</a:t>
            </a:r>
            <a:br>
              <a:rPr lang="en-IN" dirty="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Based </a:t>
            </a:r>
            <a:r>
              <a:rPr lang="en-IN" dirty="0"/>
              <a:t>on neuroscience research that shows consistent practice of a concept creates </a:t>
            </a:r>
            <a:r>
              <a:rPr lang="en-IN" dirty="0" smtClean="0"/>
              <a:t>strong pathways </a:t>
            </a:r>
            <a:r>
              <a:rPr lang="en-IN" dirty="0"/>
              <a:t>between neurons, brain-based teaching takes advantage of the power of the </a:t>
            </a:r>
            <a:r>
              <a:rPr lang="en-IN" dirty="0" smtClean="0"/>
              <a:t>developing mind </a:t>
            </a:r>
            <a:r>
              <a:rPr lang="en-IN" dirty="0"/>
              <a:t>to create the greatest amount of positive changes during the short period that students are </a:t>
            </a:r>
            <a:r>
              <a:rPr lang="en-IN" dirty="0" smtClean="0"/>
              <a:t>in school</a:t>
            </a:r>
            <a:r>
              <a:rPr lang="en-IN" dirty="0"/>
              <a:t>. </a:t>
            </a:r>
            <a:endParaRPr lang="en-IN" dirty="0" smtClean="0"/>
          </a:p>
          <a:p>
            <a:r>
              <a:rPr lang="en-IN" dirty="0" smtClean="0"/>
              <a:t>Students </a:t>
            </a:r>
            <a:r>
              <a:rPr lang="en-IN" dirty="0"/>
              <a:t>work in groups, participate in games that address specific concepts, and </a:t>
            </a:r>
            <a:r>
              <a:rPr lang="en-IN" dirty="0" smtClean="0"/>
              <a:t>engage in </a:t>
            </a:r>
            <a:r>
              <a:rPr lang="en-IN" dirty="0"/>
              <a:t>lessons built around central themes; all with the goal of improving their understanding </a:t>
            </a:r>
            <a:r>
              <a:rPr lang="en-IN" dirty="0" smtClean="0"/>
              <a:t>of important </a:t>
            </a:r>
            <a:r>
              <a:rPr lang="en-IN" dirty="0"/>
              <a:t>academic skills and ideas. </a:t>
            </a:r>
            <a:endParaRPr lang="en-IN" dirty="0" smtClean="0"/>
          </a:p>
          <a:p>
            <a:r>
              <a:rPr lang="en-IN" dirty="0" smtClean="0"/>
              <a:t>Physical </a:t>
            </a:r>
            <a:r>
              <a:rPr lang="en-IN" dirty="0"/>
              <a:t>education is included to facilitate the growth and</a:t>
            </a:r>
          </a:p>
          <a:p>
            <a:pPr marL="0" indent="0">
              <a:buNone/>
            </a:pPr>
            <a:r>
              <a:rPr lang="en-IN" dirty="0" smtClean="0"/>
              <a:t>     development </a:t>
            </a:r>
            <a:r>
              <a:rPr lang="en-IN" dirty="0"/>
              <a:t>of new neural pathways</a:t>
            </a:r>
          </a:p>
        </p:txBody>
      </p:sp>
    </p:spTree>
    <p:extLst>
      <p:ext uri="{BB962C8B-B14F-4D97-AF65-F5344CB8AC3E}">
        <p14:creationId xmlns:p14="http://schemas.microsoft.com/office/powerpoint/2010/main" val="3628586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Critical thinking skills.</a:t>
            </a:r>
            <a:br>
              <a:rPr lang="en-IN" dirty="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Although </a:t>
            </a:r>
            <a:r>
              <a:rPr lang="en-IN" dirty="0"/>
              <a:t>memorization of fundamental facts is critical to building a foundation </a:t>
            </a:r>
            <a:r>
              <a:rPr lang="en-IN" dirty="0" smtClean="0"/>
              <a:t>of knowledge </a:t>
            </a:r>
            <a:r>
              <a:rPr lang="en-IN" dirty="0"/>
              <a:t>in the early grades, students also need to be able to apply those facts in a multitude </a:t>
            </a:r>
            <a:r>
              <a:rPr lang="en-IN" dirty="0" smtClean="0"/>
              <a:t>of situations.</a:t>
            </a:r>
          </a:p>
          <a:p>
            <a:r>
              <a:rPr lang="en-IN" dirty="0" smtClean="0"/>
              <a:t> </a:t>
            </a:r>
            <a:r>
              <a:rPr lang="en-IN" dirty="0"/>
              <a:t>Research into critical thinking skills is driving new ways of teaching that </a:t>
            </a:r>
            <a:r>
              <a:rPr lang="en-IN" dirty="0" smtClean="0"/>
              <a:t>include encouraging </a:t>
            </a:r>
            <a:r>
              <a:rPr lang="en-IN" dirty="0"/>
              <a:t>students to ask questions, develop problem-solving skills by working in groups, </a:t>
            </a:r>
            <a:r>
              <a:rPr lang="en-IN" dirty="0" smtClean="0"/>
              <a:t>and  discuss </a:t>
            </a:r>
            <a:r>
              <a:rPr lang="en-IN" dirty="0"/>
              <a:t>the outcomes of their experiments. </a:t>
            </a:r>
            <a:endParaRPr lang="en-IN" dirty="0" smtClean="0"/>
          </a:p>
          <a:p>
            <a:r>
              <a:rPr lang="en-IN" dirty="0" smtClean="0"/>
              <a:t>These </a:t>
            </a:r>
            <a:r>
              <a:rPr lang="en-IN" dirty="0"/>
              <a:t>methods of discovery give students a </a:t>
            </a:r>
            <a:r>
              <a:rPr lang="en-IN" dirty="0" smtClean="0"/>
              <a:t>more active </a:t>
            </a:r>
            <a:r>
              <a:rPr lang="en-IN" dirty="0"/>
              <a:t>role in their education and teach them how to make decisions by applying the facts </a:t>
            </a:r>
            <a:r>
              <a:rPr lang="en-IN" dirty="0" smtClean="0"/>
              <a:t>they’ve learned </a:t>
            </a:r>
            <a:r>
              <a:rPr lang="en-IN" dirty="0"/>
              <a:t>to the problem at </a:t>
            </a:r>
            <a:r>
              <a:rPr lang="en-IN" dirty="0" smtClean="0"/>
              <a:t>hand.</a:t>
            </a:r>
            <a:endParaRPr lang="en-IN" dirty="0"/>
          </a:p>
        </p:txBody>
      </p:sp>
    </p:spTree>
    <p:extLst>
      <p:ext uri="{BB962C8B-B14F-4D97-AF65-F5344CB8AC3E}">
        <p14:creationId xmlns:p14="http://schemas.microsoft.com/office/powerpoint/2010/main" val="779139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err="1"/>
              <a:t>Preservice</a:t>
            </a:r>
            <a:r>
              <a:rPr lang="en-IN" dirty="0"/>
              <a:t> teachers should be aware of these and other research trends as they study </a:t>
            </a:r>
            <a:r>
              <a:rPr lang="en-IN" dirty="0" smtClean="0"/>
              <a:t>to become </a:t>
            </a:r>
            <a:r>
              <a:rPr lang="en-IN" dirty="0"/>
              <a:t>educators so that they know what is expected of them when they are in charge of </a:t>
            </a:r>
            <a:r>
              <a:rPr lang="en-IN" dirty="0" smtClean="0"/>
              <a:t>a classroom</a:t>
            </a:r>
            <a:r>
              <a:rPr lang="en-IN" dirty="0"/>
              <a:t>. </a:t>
            </a:r>
            <a:endParaRPr lang="en-IN" dirty="0" smtClean="0"/>
          </a:p>
          <a:p>
            <a:r>
              <a:rPr lang="en-IN" dirty="0" err="1" smtClean="0"/>
              <a:t>Preservice</a:t>
            </a:r>
            <a:r>
              <a:rPr lang="en-IN" dirty="0" smtClean="0"/>
              <a:t> </a:t>
            </a:r>
            <a:r>
              <a:rPr lang="en-IN" dirty="0"/>
              <a:t>teachers are encouraged to make what they learn an integral part of </a:t>
            </a:r>
            <a:r>
              <a:rPr lang="en-IN" dirty="0" smtClean="0"/>
              <a:t>their teaching </a:t>
            </a:r>
            <a:r>
              <a:rPr lang="en-IN" dirty="0"/>
              <a:t>methods, discover what works best for their students and continue to modify </a:t>
            </a:r>
            <a:r>
              <a:rPr lang="en-IN" dirty="0" smtClean="0"/>
              <a:t>their methods </a:t>
            </a:r>
            <a:r>
              <a:rPr lang="en-IN" dirty="0"/>
              <a:t>to create the best possible learning environment.</a:t>
            </a:r>
          </a:p>
        </p:txBody>
      </p:sp>
    </p:spTree>
    <p:extLst>
      <p:ext uri="{BB962C8B-B14F-4D97-AF65-F5344CB8AC3E}">
        <p14:creationId xmlns:p14="http://schemas.microsoft.com/office/powerpoint/2010/main" val="50551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IN" dirty="0" smtClean="0"/>
              <a:t>Pedagogical content knowledge (PCK)</a:t>
            </a:r>
            <a:endParaRPr lang="en-IN" dirty="0"/>
          </a:p>
        </p:txBody>
      </p:sp>
      <p:sp>
        <p:nvSpPr>
          <p:cNvPr id="3" name="Content Placeholder 2"/>
          <p:cNvSpPr>
            <a:spLocks noGrp="1"/>
          </p:cNvSpPr>
          <p:nvPr>
            <p:ph idx="1"/>
          </p:nvPr>
        </p:nvSpPr>
        <p:spPr/>
        <p:txBody>
          <a:bodyPr>
            <a:normAutofit lnSpcReduction="10000"/>
          </a:bodyPr>
          <a:lstStyle/>
          <a:p>
            <a:r>
              <a:rPr lang="en-IN" dirty="0" smtClean="0"/>
              <a:t>Shulman was credited with coining the phrase “pedagogical content knowledge,” which he used to emphasize the need for teachers to integrate their knowledge of subject matter with content-specific pedagogical strategies so as to produce successful teaching outcomes.</a:t>
            </a:r>
          </a:p>
          <a:p>
            <a:endParaRPr lang="en-IN" dirty="0" smtClean="0"/>
          </a:p>
          <a:p>
            <a:r>
              <a:rPr lang="en-IN" dirty="0" smtClean="0"/>
              <a:t>He believed that teacher education programs should combine the two knowledge fields. </a:t>
            </a:r>
          </a:p>
          <a:p>
            <a:endParaRPr lang="en-IN" dirty="0"/>
          </a:p>
        </p:txBody>
      </p:sp>
    </p:spTree>
    <p:extLst>
      <p:ext uri="{BB962C8B-B14F-4D97-AF65-F5344CB8AC3E}">
        <p14:creationId xmlns:p14="http://schemas.microsoft.com/office/powerpoint/2010/main" val="540561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a:r>
              <a:rPr lang="en-IN" dirty="0" smtClean="0"/>
              <a:t>Pedagogical knowledge refers to the specialised knowledge of teachers for creating effective teaching and learning environments for all students.</a:t>
            </a:r>
          </a:p>
          <a:p>
            <a:pPr algn="just"/>
            <a:r>
              <a:rPr lang="en-IN" dirty="0" smtClean="0"/>
              <a:t>Content knowledge generally refers to the facts, concepts, theories, and principles that are taught and learned in specific academic courses, rather than to related skills—such as reading, writing, or researching—that students also learn in school.</a:t>
            </a:r>
          </a:p>
          <a:p>
            <a:endParaRPr lang="en-IN" dirty="0"/>
          </a:p>
        </p:txBody>
      </p:sp>
    </p:spTree>
    <p:extLst>
      <p:ext uri="{BB962C8B-B14F-4D97-AF65-F5344CB8AC3E}">
        <p14:creationId xmlns:p14="http://schemas.microsoft.com/office/powerpoint/2010/main" val="1021038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Definitions</a:t>
            </a:r>
            <a:endParaRPr lang="en-IN" dirty="0"/>
          </a:p>
        </p:txBody>
      </p:sp>
      <p:sp>
        <p:nvSpPr>
          <p:cNvPr id="3" name="Content Placeholder 2"/>
          <p:cNvSpPr>
            <a:spLocks noGrp="1"/>
          </p:cNvSpPr>
          <p:nvPr>
            <p:ph idx="1"/>
          </p:nvPr>
        </p:nvSpPr>
        <p:spPr/>
        <p:txBody>
          <a:bodyPr/>
          <a:lstStyle/>
          <a:p>
            <a:pPr algn="just"/>
            <a:r>
              <a:rPr lang="en-IN" dirty="0" smtClean="0"/>
              <a:t>Pedagogical content knowledge also is known as craft knowledge. It comprises integrated knowledge representing teachers’ accumulated wisdom with respect to their teaching practice: pedagogy, students, subject matter, and the curriculum.</a:t>
            </a:r>
            <a:endParaRPr lang="en-IN" dirty="0"/>
          </a:p>
        </p:txBody>
      </p:sp>
    </p:spTree>
    <p:extLst>
      <p:ext uri="{BB962C8B-B14F-4D97-AF65-F5344CB8AC3E}">
        <p14:creationId xmlns:p14="http://schemas.microsoft.com/office/powerpoint/2010/main" val="62195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IMPORTANCE</a:t>
            </a:r>
            <a:endParaRPr lang="en-IN" dirty="0"/>
          </a:p>
        </p:txBody>
      </p:sp>
      <p:sp>
        <p:nvSpPr>
          <p:cNvPr id="3" name="Content Placeholder 2"/>
          <p:cNvSpPr>
            <a:spLocks noGrp="1"/>
          </p:cNvSpPr>
          <p:nvPr>
            <p:ph idx="1"/>
          </p:nvPr>
        </p:nvSpPr>
        <p:spPr/>
        <p:txBody>
          <a:bodyPr/>
          <a:lstStyle/>
          <a:p>
            <a:pPr algn="just"/>
            <a:r>
              <a:rPr lang="en-IN" dirty="0" smtClean="0"/>
              <a:t>With sufficient content and pedagogical knowledge, teachers </a:t>
            </a:r>
            <a:r>
              <a:rPr lang="en-IN" dirty="0" smtClean="0">
                <a:solidFill>
                  <a:srgbClr val="C00000"/>
                </a:solidFill>
              </a:rPr>
              <a:t>can respond to students productively.</a:t>
            </a:r>
            <a:r>
              <a:rPr lang="en-IN" dirty="0" smtClean="0"/>
              <a:t> ...</a:t>
            </a:r>
          </a:p>
          <a:p>
            <a:pPr algn="just"/>
            <a:r>
              <a:rPr lang="en-IN" dirty="0" smtClean="0"/>
              <a:t> Teachers' understanding of the nature and purpose of the discipline strongly influences their personal pedagogical content knowledge, i.e. what they highlight as important.</a:t>
            </a:r>
            <a:endParaRPr lang="en-IN" dirty="0"/>
          </a:p>
        </p:txBody>
      </p:sp>
    </p:spTree>
    <p:extLst>
      <p:ext uri="{BB962C8B-B14F-4D97-AF65-F5344CB8AC3E}">
        <p14:creationId xmlns:p14="http://schemas.microsoft.com/office/powerpoint/2010/main" val="2036864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a:t>
            </a:r>
            <a:r>
              <a:rPr lang="en-IN" dirty="0" smtClean="0"/>
              <a:t>lements of pedagogical content knowledge</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 (1) knowledge of representations of subject matter (content knowledge); (2) understanding of students’ conceptions of the subject and the learning and teaching implications that were associated with the specific subject matter; and (3) general pedagogical knowledge (or teaching strategies). (4) curriculum knowledge; (5) knowledge of educational contexts; and (6) knowledge of the purposes of education 7,knowledge of learners and their characteristics (Shulman, 1987). </a:t>
            </a:r>
            <a:endParaRPr lang="en-IN" dirty="0"/>
          </a:p>
        </p:txBody>
      </p:sp>
    </p:spTree>
    <p:extLst>
      <p:ext uri="{BB962C8B-B14F-4D97-AF65-F5344CB8AC3E}">
        <p14:creationId xmlns:p14="http://schemas.microsoft.com/office/powerpoint/2010/main" val="27375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2992</Words>
  <Application>Microsoft Office PowerPoint</Application>
  <PresentationFormat>On-screen Show (4:3)</PresentationFormat>
  <Paragraphs>160</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Lee Shulman( 1938, Chicago, U.S.)</vt:lpstr>
      <vt:lpstr>PowerPoint Presentation</vt:lpstr>
      <vt:lpstr>PowerPoint Presentation</vt:lpstr>
      <vt:lpstr>PowerPoint Presentation</vt:lpstr>
      <vt:lpstr>Pedagogical content knowledge (PCK)</vt:lpstr>
      <vt:lpstr>PowerPoint Presentation</vt:lpstr>
      <vt:lpstr>Definitions</vt:lpstr>
      <vt:lpstr>IMPORTANCE</vt:lpstr>
      <vt:lpstr>Elements of pedagogical content knowledge</vt:lpstr>
      <vt:lpstr>How PCK is Developed </vt:lpstr>
      <vt:lpstr>Impact of PCK </vt:lpstr>
      <vt:lpstr>Ten characteristics of effective teaching:</vt:lpstr>
      <vt:lpstr>PowerPoint Presentation</vt:lpstr>
      <vt:lpstr>Knowledge for teaching</vt:lpstr>
      <vt:lpstr>Knowledge bases for teachers</vt:lpstr>
      <vt:lpstr>PowerPoint Presentation</vt:lpstr>
      <vt:lpstr>PowerPoint Presentation</vt:lpstr>
      <vt:lpstr>PowerPoint Presentation</vt:lpstr>
      <vt:lpstr>REFLECTIVE TEACHING</vt:lpstr>
      <vt:lpstr>Qualified teacher status</vt:lpstr>
      <vt:lpstr>RECOMMENDATIONS FOR TEACHERS</vt:lpstr>
      <vt:lpstr>PowerPoint Presentation</vt:lpstr>
      <vt:lpstr>PowerPoint Presentation</vt:lpstr>
      <vt:lpstr>PowerPoint Presentation</vt:lpstr>
      <vt:lpstr>Teacher as a reflective practitioner </vt:lpstr>
      <vt:lpstr>Reflection</vt:lpstr>
      <vt:lpstr>PowerPoint Presentation</vt:lpstr>
      <vt:lpstr>PowerPoint Presentation</vt:lpstr>
      <vt:lpstr> Dewey’s four criteria of reflection</vt:lpstr>
      <vt:lpstr>Reflection as Three Level Progression</vt:lpstr>
      <vt:lpstr>PowerPoint Presentation</vt:lpstr>
      <vt:lpstr>PowerPoint Presentation</vt:lpstr>
      <vt:lpstr>PowerPoint Presentation</vt:lpstr>
      <vt:lpstr>PowerPoint Presentation</vt:lpstr>
      <vt:lpstr>TECHNIQUES OF PROMOTING REFLECTION</vt:lpstr>
      <vt:lpstr>PowerPoint Presentation</vt:lpstr>
      <vt:lpstr>PowerPoint Presentation</vt:lpstr>
      <vt:lpstr>PowerPoint Presentation</vt:lpstr>
      <vt:lpstr>APPROACHES TO REFLECTIVE THINKING </vt:lpstr>
      <vt:lpstr>Trends in Educational Research </vt:lpstr>
      <vt:lpstr>Team teaching</vt:lpstr>
      <vt:lpstr>Individualized instruction. </vt:lpstr>
      <vt:lpstr>Mixed-age teaching</vt:lpstr>
      <vt:lpstr>Brain-based teaching. </vt:lpstr>
      <vt:lpstr>Critical thinking skills.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 S. Shulman, (born 1938, Chicago, Illinois, U.S.)</dc:title>
  <dc:creator>user</dc:creator>
  <cp:lastModifiedBy>user</cp:lastModifiedBy>
  <cp:revision>112</cp:revision>
  <dcterms:created xsi:type="dcterms:W3CDTF">2021-05-22T08:29:25Z</dcterms:created>
  <dcterms:modified xsi:type="dcterms:W3CDTF">2021-06-10T12:08:55Z</dcterms:modified>
</cp:coreProperties>
</file>