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58" r:id="rId5"/>
    <p:sldId id="259" r:id="rId6"/>
    <p:sldId id="262" r:id="rId7"/>
    <p:sldId id="263" r:id="rId8"/>
    <p:sldId id="283"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8" d="100"/>
          <a:sy n="48" d="100"/>
        </p:scale>
        <p:origin x="-16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ACFFB44B-2E18-468E-8EA1-8A11B2F39146}" type="datetimeFigureOut">
              <a:rPr lang="en-IN" smtClean="0"/>
              <a:t>24-05-2021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C915161-8A5B-4B07-8923-E59E289351FF}" type="slidenum">
              <a:rPr lang="en-IN" smtClean="0"/>
              <a:t>‹#›</a:t>
            </a:fld>
            <a:endParaRPr lang="en-IN"/>
          </a:p>
        </p:txBody>
      </p:sp>
    </p:spTree>
    <p:extLst>
      <p:ext uri="{BB962C8B-B14F-4D97-AF65-F5344CB8AC3E}">
        <p14:creationId xmlns:p14="http://schemas.microsoft.com/office/powerpoint/2010/main" val="1227059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CFFB44B-2E18-468E-8EA1-8A11B2F39146}" type="datetimeFigureOut">
              <a:rPr lang="en-IN" smtClean="0"/>
              <a:t>24-05-2021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C915161-8A5B-4B07-8923-E59E289351FF}" type="slidenum">
              <a:rPr lang="en-IN" smtClean="0"/>
              <a:t>‹#›</a:t>
            </a:fld>
            <a:endParaRPr lang="en-IN"/>
          </a:p>
        </p:txBody>
      </p:sp>
    </p:spTree>
    <p:extLst>
      <p:ext uri="{BB962C8B-B14F-4D97-AF65-F5344CB8AC3E}">
        <p14:creationId xmlns:p14="http://schemas.microsoft.com/office/powerpoint/2010/main" val="3762443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CFFB44B-2E18-468E-8EA1-8A11B2F39146}" type="datetimeFigureOut">
              <a:rPr lang="en-IN" smtClean="0"/>
              <a:t>24-05-2021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C915161-8A5B-4B07-8923-E59E289351FF}" type="slidenum">
              <a:rPr lang="en-IN" smtClean="0"/>
              <a:t>‹#›</a:t>
            </a:fld>
            <a:endParaRPr lang="en-IN"/>
          </a:p>
        </p:txBody>
      </p:sp>
    </p:spTree>
    <p:extLst>
      <p:ext uri="{BB962C8B-B14F-4D97-AF65-F5344CB8AC3E}">
        <p14:creationId xmlns:p14="http://schemas.microsoft.com/office/powerpoint/2010/main" val="4069820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CFFB44B-2E18-468E-8EA1-8A11B2F39146}" type="datetimeFigureOut">
              <a:rPr lang="en-IN" smtClean="0"/>
              <a:t>24-05-2021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C915161-8A5B-4B07-8923-E59E289351FF}" type="slidenum">
              <a:rPr lang="en-IN" smtClean="0"/>
              <a:t>‹#›</a:t>
            </a:fld>
            <a:endParaRPr lang="en-IN"/>
          </a:p>
        </p:txBody>
      </p:sp>
    </p:spTree>
    <p:extLst>
      <p:ext uri="{BB962C8B-B14F-4D97-AF65-F5344CB8AC3E}">
        <p14:creationId xmlns:p14="http://schemas.microsoft.com/office/powerpoint/2010/main" val="2279062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CFFB44B-2E18-468E-8EA1-8A11B2F39146}" type="datetimeFigureOut">
              <a:rPr lang="en-IN" smtClean="0"/>
              <a:t>24-05-2021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C915161-8A5B-4B07-8923-E59E289351FF}" type="slidenum">
              <a:rPr lang="en-IN" smtClean="0"/>
              <a:t>‹#›</a:t>
            </a:fld>
            <a:endParaRPr lang="en-IN"/>
          </a:p>
        </p:txBody>
      </p:sp>
    </p:spTree>
    <p:extLst>
      <p:ext uri="{BB962C8B-B14F-4D97-AF65-F5344CB8AC3E}">
        <p14:creationId xmlns:p14="http://schemas.microsoft.com/office/powerpoint/2010/main" val="2618332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ACFFB44B-2E18-468E-8EA1-8A11B2F39146}" type="datetimeFigureOut">
              <a:rPr lang="en-IN" smtClean="0"/>
              <a:t>24-05-2021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C915161-8A5B-4B07-8923-E59E289351FF}" type="slidenum">
              <a:rPr lang="en-IN" smtClean="0"/>
              <a:t>‹#›</a:t>
            </a:fld>
            <a:endParaRPr lang="en-IN"/>
          </a:p>
        </p:txBody>
      </p:sp>
    </p:spTree>
    <p:extLst>
      <p:ext uri="{BB962C8B-B14F-4D97-AF65-F5344CB8AC3E}">
        <p14:creationId xmlns:p14="http://schemas.microsoft.com/office/powerpoint/2010/main" val="3085706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ACFFB44B-2E18-468E-8EA1-8A11B2F39146}" type="datetimeFigureOut">
              <a:rPr lang="en-IN" smtClean="0"/>
              <a:t>24-05-2021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C915161-8A5B-4B07-8923-E59E289351FF}" type="slidenum">
              <a:rPr lang="en-IN" smtClean="0"/>
              <a:t>‹#›</a:t>
            </a:fld>
            <a:endParaRPr lang="en-IN"/>
          </a:p>
        </p:txBody>
      </p:sp>
    </p:spTree>
    <p:extLst>
      <p:ext uri="{BB962C8B-B14F-4D97-AF65-F5344CB8AC3E}">
        <p14:creationId xmlns:p14="http://schemas.microsoft.com/office/powerpoint/2010/main" val="3394006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ACFFB44B-2E18-468E-8EA1-8A11B2F39146}" type="datetimeFigureOut">
              <a:rPr lang="en-IN" smtClean="0"/>
              <a:t>24-05-2021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C915161-8A5B-4B07-8923-E59E289351FF}" type="slidenum">
              <a:rPr lang="en-IN" smtClean="0"/>
              <a:t>‹#›</a:t>
            </a:fld>
            <a:endParaRPr lang="en-IN"/>
          </a:p>
        </p:txBody>
      </p:sp>
    </p:spTree>
    <p:extLst>
      <p:ext uri="{BB962C8B-B14F-4D97-AF65-F5344CB8AC3E}">
        <p14:creationId xmlns:p14="http://schemas.microsoft.com/office/powerpoint/2010/main" val="3833247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FFB44B-2E18-468E-8EA1-8A11B2F39146}" type="datetimeFigureOut">
              <a:rPr lang="en-IN" smtClean="0"/>
              <a:t>24-05-2021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C915161-8A5B-4B07-8923-E59E289351FF}" type="slidenum">
              <a:rPr lang="en-IN" smtClean="0"/>
              <a:t>‹#›</a:t>
            </a:fld>
            <a:endParaRPr lang="en-IN"/>
          </a:p>
        </p:txBody>
      </p:sp>
    </p:spTree>
    <p:extLst>
      <p:ext uri="{BB962C8B-B14F-4D97-AF65-F5344CB8AC3E}">
        <p14:creationId xmlns:p14="http://schemas.microsoft.com/office/powerpoint/2010/main" val="3136573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FFB44B-2E18-468E-8EA1-8A11B2F39146}" type="datetimeFigureOut">
              <a:rPr lang="en-IN" smtClean="0"/>
              <a:t>24-05-2021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C915161-8A5B-4B07-8923-E59E289351FF}" type="slidenum">
              <a:rPr lang="en-IN" smtClean="0"/>
              <a:t>‹#›</a:t>
            </a:fld>
            <a:endParaRPr lang="en-IN"/>
          </a:p>
        </p:txBody>
      </p:sp>
    </p:spTree>
    <p:extLst>
      <p:ext uri="{BB962C8B-B14F-4D97-AF65-F5344CB8AC3E}">
        <p14:creationId xmlns:p14="http://schemas.microsoft.com/office/powerpoint/2010/main" val="2108363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FFB44B-2E18-468E-8EA1-8A11B2F39146}" type="datetimeFigureOut">
              <a:rPr lang="en-IN" smtClean="0"/>
              <a:t>24-05-2021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C915161-8A5B-4B07-8923-E59E289351FF}" type="slidenum">
              <a:rPr lang="en-IN" smtClean="0"/>
              <a:t>‹#›</a:t>
            </a:fld>
            <a:endParaRPr lang="en-IN"/>
          </a:p>
        </p:txBody>
      </p:sp>
    </p:spTree>
    <p:extLst>
      <p:ext uri="{BB962C8B-B14F-4D97-AF65-F5344CB8AC3E}">
        <p14:creationId xmlns:p14="http://schemas.microsoft.com/office/powerpoint/2010/main" val="4142769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FFB44B-2E18-468E-8EA1-8A11B2F39146}" type="datetimeFigureOut">
              <a:rPr lang="en-IN" smtClean="0"/>
              <a:t>24-05-2021</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915161-8A5B-4B07-8923-E59E289351FF}" type="slidenum">
              <a:rPr lang="en-IN" smtClean="0"/>
              <a:t>‹#›</a:t>
            </a:fld>
            <a:endParaRPr lang="en-IN"/>
          </a:p>
        </p:txBody>
      </p:sp>
    </p:spTree>
    <p:extLst>
      <p:ext uri="{BB962C8B-B14F-4D97-AF65-F5344CB8AC3E}">
        <p14:creationId xmlns:p14="http://schemas.microsoft.com/office/powerpoint/2010/main" val="35912184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764704"/>
            <a:ext cx="7772400" cy="1611610"/>
          </a:xfrm>
        </p:spPr>
        <p:txBody>
          <a:bodyPr/>
          <a:lstStyle/>
          <a:p>
            <a:r>
              <a:rPr lang="en-IN" dirty="0"/>
              <a:t>Modes of teacher education - face to face, distance and online. </a:t>
            </a:r>
          </a:p>
        </p:txBody>
      </p:sp>
      <p:sp>
        <p:nvSpPr>
          <p:cNvPr id="3" name="Subtitle 2"/>
          <p:cNvSpPr>
            <a:spLocks noGrp="1"/>
          </p:cNvSpPr>
          <p:nvPr>
            <p:ph type="subTitle" idx="1"/>
          </p:nvPr>
        </p:nvSpPr>
        <p:spPr>
          <a:xfrm>
            <a:off x="683568" y="2780928"/>
            <a:ext cx="7632848" cy="3240360"/>
          </a:xfrm>
        </p:spPr>
        <p:txBody>
          <a:bodyPr/>
          <a:lstStyle/>
          <a:p>
            <a:pPr algn="just"/>
            <a:r>
              <a:rPr lang="en-IN" dirty="0" smtClean="0">
                <a:solidFill>
                  <a:schemeClr val="tx1"/>
                </a:solidFill>
              </a:rPr>
              <a:t>Face to face  and distance learning has been used for the initial training of teachers who enter programmes with primary, secondary or tertiary qualifications</a:t>
            </a:r>
            <a:r>
              <a:rPr lang="en-IN" dirty="0" smtClean="0"/>
              <a:t>.</a:t>
            </a:r>
          </a:p>
          <a:p>
            <a:pPr algn="just"/>
            <a:r>
              <a:rPr lang="en-IN" dirty="0" smtClean="0">
                <a:solidFill>
                  <a:srgbClr val="C00000"/>
                </a:solidFill>
              </a:rPr>
              <a:t>FACE TO FACE  MODEL</a:t>
            </a:r>
          </a:p>
          <a:p>
            <a:pPr algn="just"/>
            <a:endParaRPr lang="en-IN" dirty="0"/>
          </a:p>
        </p:txBody>
      </p:sp>
    </p:spTree>
    <p:extLst>
      <p:ext uri="{BB962C8B-B14F-4D97-AF65-F5344CB8AC3E}">
        <p14:creationId xmlns:p14="http://schemas.microsoft.com/office/powerpoint/2010/main" val="42418400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lstStyle/>
          <a:p>
            <a:r>
              <a:rPr lang="en-IN" dirty="0" smtClean="0"/>
              <a:t>Distance learning is often desirable to those who have set lives with schedules and responsibilities toward work and family. </a:t>
            </a:r>
          </a:p>
          <a:p>
            <a:r>
              <a:rPr lang="en-IN" dirty="0" smtClean="0"/>
              <a:t>Instructors like to extend their reach beyond the local boundaries </a:t>
            </a:r>
          </a:p>
          <a:p>
            <a:r>
              <a:rPr lang="en-IN" dirty="0" smtClean="0"/>
              <a:t>Not only they come in contact with those with different background and culture, but in learning how to teach at a distance they become better instructors themselves.</a:t>
            </a:r>
          </a:p>
        </p:txBody>
      </p:sp>
    </p:spTree>
    <p:extLst>
      <p:ext uri="{BB962C8B-B14F-4D97-AF65-F5344CB8AC3E}">
        <p14:creationId xmlns:p14="http://schemas.microsoft.com/office/powerpoint/2010/main" val="33878598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Advantages of Distance Learning</a:t>
            </a:r>
            <a:br>
              <a:rPr lang="en-IN" dirty="0" smtClean="0"/>
            </a:br>
            <a:endParaRPr lang="en-IN" dirty="0"/>
          </a:p>
        </p:txBody>
      </p:sp>
      <p:sp>
        <p:nvSpPr>
          <p:cNvPr id="3" name="Content Placeholder 2"/>
          <p:cNvSpPr>
            <a:spLocks noGrp="1"/>
          </p:cNvSpPr>
          <p:nvPr>
            <p:ph idx="1"/>
          </p:nvPr>
        </p:nvSpPr>
        <p:spPr/>
        <p:txBody>
          <a:bodyPr/>
          <a:lstStyle/>
          <a:p>
            <a:r>
              <a:rPr lang="en-IN" dirty="0" smtClean="0"/>
              <a:t>Benefits for  distance learning, includes; convenience, flexibility, effectiveness, and efficiency, </a:t>
            </a:r>
            <a:r>
              <a:rPr lang="en-IN" dirty="0"/>
              <a:t>Multi-sensory, Interactivity</a:t>
            </a:r>
            <a:br>
              <a:rPr lang="en-IN" dirty="0"/>
            </a:br>
            <a:endParaRPr lang="en-IN" dirty="0"/>
          </a:p>
        </p:txBody>
      </p:sp>
    </p:spTree>
    <p:extLst>
      <p:ext uri="{BB962C8B-B14F-4D97-AF65-F5344CB8AC3E}">
        <p14:creationId xmlns:p14="http://schemas.microsoft.com/office/powerpoint/2010/main" val="25880907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Convenience</a:t>
            </a:r>
            <a:br>
              <a:rPr lang="en-IN" dirty="0" smtClean="0"/>
            </a:b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provide convenient locations for both students and instructors. </a:t>
            </a:r>
          </a:p>
          <a:p>
            <a:r>
              <a:rPr lang="en-IN" dirty="0" smtClean="0"/>
              <a:t>The Internet and telephone, are easily accessed at home. </a:t>
            </a:r>
          </a:p>
          <a:p>
            <a:r>
              <a:rPr lang="en-IN" dirty="0" smtClean="0"/>
              <a:t>videoconferencing, can be distributed from a single point(such as a university) to multiple remote sites (such as schools). </a:t>
            </a:r>
          </a:p>
          <a:p>
            <a:r>
              <a:rPr lang="en-IN" dirty="0" smtClean="0"/>
              <a:t>Satellite transmissions can be viewed at specified sites, or the transmissions can be recorded for later viewing at home or school.</a:t>
            </a:r>
            <a:endParaRPr lang="en-IN" dirty="0"/>
          </a:p>
        </p:txBody>
      </p:sp>
    </p:spTree>
    <p:extLst>
      <p:ext uri="{BB962C8B-B14F-4D97-AF65-F5344CB8AC3E}">
        <p14:creationId xmlns:p14="http://schemas.microsoft.com/office/powerpoint/2010/main" val="42688873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Flexibility</a:t>
            </a:r>
            <a:br>
              <a:rPr lang="en-IN" dirty="0" smtClean="0"/>
            </a:br>
            <a:endParaRPr lang="en-IN" dirty="0"/>
          </a:p>
        </p:txBody>
      </p:sp>
      <p:sp>
        <p:nvSpPr>
          <p:cNvPr id="3" name="Content Placeholder 2"/>
          <p:cNvSpPr>
            <a:spLocks noGrp="1"/>
          </p:cNvSpPr>
          <p:nvPr>
            <p:ph idx="1"/>
          </p:nvPr>
        </p:nvSpPr>
        <p:spPr/>
        <p:txBody>
          <a:bodyPr>
            <a:normAutofit fontScale="92500"/>
          </a:bodyPr>
          <a:lstStyle/>
          <a:p>
            <a:r>
              <a:rPr lang="en-IN" dirty="0"/>
              <a:t>P</a:t>
            </a:r>
            <a:r>
              <a:rPr lang="en-IN" dirty="0" smtClean="0"/>
              <a:t>rovide students the option to participate whenever they wish on an individualized basis.</a:t>
            </a:r>
          </a:p>
          <a:p>
            <a:r>
              <a:rPr lang="en-IN" dirty="0" smtClean="0"/>
              <a:t> For example, some students may want to review a podcast in the middle of the night or read their e-mail during early morning hours. </a:t>
            </a:r>
          </a:p>
          <a:p>
            <a:r>
              <a:rPr lang="en-IN" dirty="0" smtClean="0"/>
              <a:t>In addition, a student may wish to spend thirty minutes reviewing a website, while another spends an hour. </a:t>
            </a:r>
          </a:p>
          <a:p>
            <a:r>
              <a:rPr lang="en-IN" dirty="0" smtClean="0"/>
              <a:t>Learners learn at a suitable pace and time.</a:t>
            </a:r>
            <a:endParaRPr lang="en-IN" dirty="0"/>
          </a:p>
        </p:txBody>
      </p:sp>
    </p:spTree>
    <p:extLst>
      <p:ext uri="{BB962C8B-B14F-4D97-AF65-F5344CB8AC3E}">
        <p14:creationId xmlns:p14="http://schemas.microsoft.com/office/powerpoint/2010/main" val="7095058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Effectiveness</a:t>
            </a:r>
            <a:br>
              <a:rPr lang="en-IN" dirty="0" smtClean="0"/>
            </a:br>
            <a:endParaRPr lang="en-IN" dirty="0"/>
          </a:p>
        </p:txBody>
      </p:sp>
      <p:sp>
        <p:nvSpPr>
          <p:cNvPr id="3" name="Content Placeholder 2"/>
          <p:cNvSpPr>
            <a:spLocks noGrp="1"/>
          </p:cNvSpPr>
          <p:nvPr>
            <p:ph idx="1"/>
          </p:nvPr>
        </p:nvSpPr>
        <p:spPr/>
        <p:txBody>
          <a:bodyPr>
            <a:normAutofit fontScale="92500" lnSpcReduction="10000"/>
          </a:bodyPr>
          <a:lstStyle/>
          <a:p>
            <a:r>
              <a:rPr lang="en-IN" dirty="0"/>
              <a:t>T</a:t>
            </a:r>
            <a:r>
              <a:rPr lang="en-IN" dirty="0" smtClean="0"/>
              <a:t>he method and technologies used are appropriate to the instructional tasks, when there is student-to-student interaction and when there is timely teacher-to-student feedback.</a:t>
            </a:r>
          </a:p>
          <a:p>
            <a:r>
              <a:rPr lang="en-IN" dirty="0" smtClean="0"/>
              <a:t> How effective it is depends largely on the methods and technology used and their appropriateness in relation to the instructional tasks or objectives.</a:t>
            </a:r>
          </a:p>
          <a:p>
            <a:r>
              <a:rPr lang="en-IN" dirty="0" smtClean="0"/>
              <a:t> Effectiveness is also affected by student-to-student and student-to-instructor interactions. </a:t>
            </a:r>
            <a:endParaRPr lang="en-IN" dirty="0"/>
          </a:p>
        </p:txBody>
      </p:sp>
    </p:spTree>
    <p:extLst>
      <p:ext uri="{BB962C8B-B14F-4D97-AF65-F5344CB8AC3E}">
        <p14:creationId xmlns:p14="http://schemas.microsoft.com/office/powerpoint/2010/main" val="21393598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Affordability</a:t>
            </a:r>
            <a:br>
              <a:rPr lang="en-IN" dirty="0" smtClean="0"/>
            </a:br>
            <a:endParaRPr lang="en-IN" dirty="0"/>
          </a:p>
        </p:txBody>
      </p:sp>
      <p:sp>
        <p:nvSpPr>
          <p:cNvPr id="3" name="Content Placeholder 2"/>
          <p:cNvSpPr>
            <a:spLocks noGrp="1"/>
          </p:cNvSpPr>
          <p:nvPr>
            <p:ph idx="1"/>
          </p:nvPr>
        </p:nvSpPr>
        <p:spPr/>
        <p:txBody>
          <a:bodyPr>
            <a:normAutofit/>
          </a:bodyPr>
          <a:lstStyle/>
          <a:p>
            <a:r>
              <a:rPr lang="en-IN" dirty="0" smtClean="0"/>
              <a:t>Many forms of distance learning involve little or no cost. For example, almost all of the homes in the States have televisions and many are connected to a cable-TV service, and most students use smart phones which they can use to access information on the internet.</a:t>
            </a:r>
          </a:p>
          <a:p>
            <a:r>
              <a:rPr lang="en-IN" dirty="0" smtClean="0"/>
              <a:t>At the comfort of your room, one can access education</a:t>
            </a:r>
            <a:endParaRPr lang="en-IN" dirty="0"/>
          </a:p>
        </p:txBody>
      </p:sp>
    </p:spTree>
    <p:extLst>
      <p:ext uri="{BB962C8B-B14F-4D97-AF65-F5344CB8AC3E}">
        <p14:creationId xmlns:p14="http://schemas.microsoft.com/office/powerpoint/2010/main" val="41136660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Multi-sensory</a:t>
            </a:r>
            <a:endParaRPr lang="en-IN" dirty="0"/>
          </a:p>
        </p:txBody>
      </p:sp>
      <p:sp>
        <p:nvSpPr>
          <p:cNvPr id="3" name="Content Placeholder 2"/>
          <p:cNvSpPr>
            <a:spLocks noGrp="1"/>
          </p:cNvSpPr>
          <p:nvPr>
            <p:ph idx="1"/>
          </p:nvPr>
        </p:nvSpPr>
        <p:spPr/>
        <p:txBody>
          <a:bodyPr>
            <a:normAutofit fontScale="92500" lnSpcReduction="20000"/>
          </a:bodyPr>
          <a:lstStyle/>
          <a:p>
            <a:r>
              <a:rPr lang="en-IN" dirty="0" smtClean="0"/>
              <a:t>One of the benefits of distance learning is that there is a wide variety of materials that can meet everyone's learning preference, at least part of the time. For example, some students learn from visual stimuli, such as video, and others learn best by listening or interacting with a computer program.</a:t>
            </a:r>
          </a:p>
          <a:p>
            <a:r>
              <a:rPr lang="en-IN" dirty="0" smtClean="0"/>
              <a:t> If distance learning courses are well designed, they will likely offer learners a wide range of choices, thereby providing the optimal combinations of interaction and media.</a:t>
            </a:r>
            <a:endParaRPr lang="en-IN" dirty="0"/>
          </a:p>
        </p:txBody>
      </p:sp>
    </p:spTree>
    <p:extLst>
      <p:ext uri="{BB962C8B-B14F-4D97-AF65-F5344CB8AC3E}">
        <p14:creationId xmlns:p14="http://schemas.microsoft.com/office/powerpoint/2010/main" val="12150639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Interactivity</a:t>
            </a:r>
            <a:br>
              <a:rPr lang="en-IN" dirty="0" smtClean="0"/>
            </a:br>
            <a:endParaRPr lang="en-IN" dirty="0"/>
          </a:p>
        </p:txBody>
      </p:sp>
      <p:sp>
        <p:nvSpPr>
          <p:cNvPr id="3" name="Content Placeholder 2"/>
          <p:cNvSpPr>
            <a:spLocks noGrp="1"/>
          </p:cNvSpPr>
          <p:nvPr>
            <p:ph idx="1"/>
          </p:nvPr>
        </p:nvSpPr>
        <p:spPr/>
        <p:txBody>
          <a:bodyPr>
            <a:normAutofit/>
          </a:bodyPr>
          <a:lstStyle/>
          <a:p>
            <a:r>
              <a:rPr lang="en-IN" dirty="0"/>
              <a:t>D</a:t>
            </a:r>
            <a:r>
              <a:rPr lang="en-IN" dirty="0" smtClean="0"/>
              <a:t>istance learning courses can offer increased interactions with students.</a:t>
            </a:r>
          </a:p>
          <a:p>
            <a:r>
              <a:rPr lang="en-IN" dirty="0"/>
              <a:t>I</a:t>
            </a:r>
            <a:r>
              <a:rPr lang="en-IN" dirty="0" smtClean="0"/>
              <a:t>ntroverted students who are too shy to ask questions in class will often "open up" when provided the opportunity to interact via e-mail or other individualized means.</a:t>
            </a:r>
            <a:endParaRPr lang="en-IN" dirty="0"/>
          </a:p>
        </p:txBody>
      </p:sp>
    </p:spTree>
    <p:extLst>
      <p:ext uri="{BB962C8B-B14F-4D97-AF65-F5344CB8AC3E}">
        <p14:creationId xmlns:p14="http://schemas.microsoft.com/office/powerpoint/2010/main" val="5125820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Equity</a:t>
            </a:r>
            <a:br>
              <a:rPr lang="en-IN" dirty="0" smtClean="0"/>
            </a:b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Educational inequity is a major issue </a:t>
            </a:r>
          </a:p>
          <a:p>
            <a:r>
              <a:rPr lang="en-IN" dirty="0" smtClean="0"/>
              <a:t>Rural schools often have less contact with educational trends, fewer qualified teachers, and more need for technology.</a:t>
            </a:r>
          </a:p>
          <a:p>
            <a:r>
              <a:rPr lang="en-IN" dirty="0" smtClean="0"/>
              <a:t>Distance learning offers great potential and opportunity to students in villages and other distance places to have education.</a:t>
            </a:r>
          </a:p>
          <a:p>
            <a:r>
              <a:rPr lang="en-IN" dirty="0" smtClean="0"/>
              <a:t> Teachers and other workers in small towns and villages also get an equal opportunity to upgrade themselves professionally.</a:t>
            </a:r>
            <a:endParaRPr lang="en-IN" dirty="0"/>
          </a:p>
        </p:txBody>
      </p:sp>
    </p:spTree>
    <p:extLst>
      <p:ext uri="{BB962C8B-B14F-4D97-AF65-F5344CB8AC3E}">
        <p14:creationId xmlns:p14="http://schemas.microsoft.com/office/powerpoint/2010/main" val="42642174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Online Learning</a:t>
            </a:r>
            <a:br>
              <a:rPr lang="en-IN" dirty="0" smtClean="0"/>
            </a:br>
            <a:endParaRPr lang="en-IN" dirty="0"/>
          </a:p>
        </p:txBody>
      </p:sp>
      <p:sp>
        <p:nvSpPr>
          <p:cNvPr id="3" name="Content Placeholder 2"/>
          <p:cNvSpPr>
            <a:spLocks noGrp="1"/>
          </p:cNvSpPr>
          <p:nvPr>
            <p:ph idx="1"/>
          </p:nvPr>
        </p:nvSpPr>
        <p:spPr/>
        <p:txBody>
          <a:bodyPr>
            <a:normAutofit lnSpcReduction="10000"/>
          </a:bodyPr>
          <a:lstStyle/>
          <a:p>
            <a:r>
              <a:rPr lang="en-IN" dirty="0" smtClean="0"/>
              <a:t>Online learning can be any type of learning that takes place over the internet. </a:t>
            </a:r>
          </a:p>
          <a:p>
            <a:r>
              <a:rPr lang="en-IN" dirty="0" smtClean="0"/>
              <a:t>online learning is asynchronous, as students do not have to learn at the same time and place as their instructors are teaching.</a:t>
            </a:r>
          </a:p>
          <a:p>
            <a:r>
              <a:rPr lang="en-IN" dirty="0" smtClean="0"/>
              <a:t>online learning, where instructors are seen more as facilitators of learning — helping their students understand the material through provided online materials.</a:t>
            </a:r>
            <a:endParaRPr lang="en-IN" dirty="0"/>
          </a:p>
        </p:txBody>
      </p:sp>
    </p:spTree>
    <p:extLst>
      <p:ext uri="{BB962C8B-B14F-4D97-AF65-F5344CB8AC3E}">
        <p14:creationId xmlns:p14="http://schemas.microsoft.com/office/powerpoint/2010/main" val="3168447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a:bodyPr>
          <a:lstStyle/>
          <a:p>
            <a:r>
              <a:rPr lang="en-IN" dirty="0"/>
              <a:t>A</a:t>
            </a:r>
            <a:r>
              <a:rPr lang="en-IN" dirty="0" smtClean="0"/>
              <a:t>n instructional method where course content and learning material are taught in person to a group of students. </a:t>
            </a:r>
          </a:p>
          <a:p>
            <a:r>
              <a:rPr lang="en-IN" dirty="0"/>
              <a:t>A</a:t>
            </a:r>
            <a:r>
              <a:rPr lang="en-IN" dirty="0" smtClean="0"/>
              <a:t> live interaction between  learner and an instructor. </a:t>
            </a:r>
          </a:p>
          <a:p>
            <a:r>
              <a:rPr lang="en-IN" dirty="0"/>
              <a:t>T</a:t>
            </a:r>
            <a:r>
              <a:rPr lang="en-IN" dirty="0" smtClean="0"/>
              <a:t>raditional type of learning instruction. </a:t>
            </a:r>
          </a:p>
          <a:p>
            <a:r>
              <a:rPr lang="en-IN" dirty="0" smtClean="0"/>
              <a:t>Ensures a better understanding and recollection of lesson content and gives class members a chance to bond with one another.</a:t>
            </a:r>
            <a:endParaRPr lang="en-IN" dirty="0"/>
          </a:p>
        </p:txBody>
      </p:sp>
    </p:spTree>
    <p:extLst>
      <p:ext uri="{BB962C8B-B14F-4D97-AF65-F5344CB8AC3E}">
        <p14:creationId xmlns:p14="http://schemas.microsoft.com/office/powerpoint/2010/main" val="24691679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fontScale="92500" lnSpcReduction="10000"/>
          </a:bodyPr>
          <a:lstStyle/>
          <a:p>
            <a:r>
              <a:rPr lang="en-IN" dirty="0" smtClean="0"/>
              <a:t>Students can decide for themselves what they want to dig deeper on, and spend more time learning.</a:t>
            </a:r>
          </a:p>
          <a:p>
            <a:r>
              <a:rPr lang="en-IN" dirty="0" smtClean="0"/>
              <a:t>In online learning, no one is keeping you on track — you must be your own motivator, time keeper, and disciplinarian.</a:t>
            </a:r>
          </a:p>
          <a:p>
            <a:r>
              <a:rPr lang="en-IN" dirty="0"/>
              <a:t>I</a:t>
            </a:r>
            <a:r>
              <a:rPr lang="en-IN" dirty="0" smtClean="0"/>
              <a:t>nstructors must have a way to measure performance</a:t>
            </a:r>
            <a:r>
              <a:rPr lang="en-IN" dirty="0"/>
              <a:t> </a:t>
            </a:r>
            <a:r>
              <a:rPr lang="en-IN" dirty="0" smtClean="0"/>
              <a:t> by way of submitting assignments, administering tests, exams and quizzes, and creating points for participation. </a:t>
            </a:r>
          </a:p>
          <a:p>
            <a:r>
              <a:rPr lang="en-IN" dirty="0" smtClean="0"/>
              <a:t>Participation and class ‘attendance’ is harder to measure in an online learning environment.</a:t>
            </a:r>
            <a:endParaRPr lang="en-IN" dirty="0"/>
          </a:p>
        </p:txBody>
      </p:sp>
    </p:spTree>
    <p:extLst>
      <p:ext uri="{BB962C8B-B14F-4D97-AF65-F5344CB8AC3E}">
        <p14:creationId xmlns:p14="http://schemas.microsoft.com/office/powerpoint/2010/main" val="3758574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ADVANTAGES</a:t>
            </a:r>
            <a:endParaRPr lang="en-IN" dirty="0"/>
          </a:p>
        </p:txBody>
      </p:sp>
      <p:sp>
        <p:nvSpPr>
          <p:cNvPr id="3" name="Content Placeholder 2"/>
          <p:cNvSpPr>
            <a:spLocks noGrp="1"/>
          </p:cNvSpPr>
          <p:nvPr>
            <p:ph idx="1"/>
          </p:nvPr>
        </p:nvSpPr>
        <p:spPr/>
        <p:txBody>
          <a:bodyPr/>
          <a:lstStyle/>
          <a:p>
            <a:r>
              <a:rPr lang="en-IN" dirty="0" smtClean="0"/>
              <a:t>1. Students Learn More</a:t>
            </a:r>
          </a:p>
          <a:p>
            <a:pPr marL="0" indent="0">
              <a:buNone/>
            </a:pPr>
            <a:r>
              <a:rPr lang="en-IN" dirty="0" smtClean="0"/>
              <a:t> Online courses give students full control over what they are learning, so students are able to work at their own speed. </a:t>
            </a:r>
          </a:p>
          <a:p>
            <a:pPr marL="0" indent="0">
              <a:buNone/>
            </a:pPr>
            <a:r>
              <a:rPr lang="en-IN" dirty="0" smtClean="0"/>
              <a:t>They are able to work quickly through areas they understand, and spend more time on areas they do not.</a:t>
            </a:r>
            <a:endParaRPr lang="en-IN" dirty="0"/>
          </a:p>
        </p:txBody>
      </p:sp>
    </p:spTree>
    <p:extLst>
      <p:ext uri="{BB962C8B-B14F-4D97-AF65-F5344CB8AC3E}">
        <p14:creationId xmlns:p14="http://schemas.microsoft.com/office/powerpoint/2010/main" val="38088280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IN" dirty="0" smtClean="0"/>
              <a:t>2. Higher Retention Rate </a:t>
            </a:r>
          </a:p>
          <a:p>
            <a:endParaRPr lang="en-IN" dirty="0" smtClean="0"/>
          </a:p>
          <a:p>
            <a:r>
              <a:rPr lang="en-IN" dirty="0" smtClean="0"/>
              <a:t>Many studies have shown that retention rates for online students are much higher than for traditional, in-person students. Online learning increases access and makes it more likely that a student can finish a course or program when physical limitations are removed.</a:t>
            </a:r>
            <a:endParaRPr lang="en-IN" dirty="0"/>
          </a:p>
        </p:txBody>
      </p:sp>
    </p:spTree>
    <p:extLst>
      <p:ext uri="{BB962C8B-B14F-4D97-AF65-F5344CB8AC3E}">
        <p14:creationId xmlns:p14="http://schemas.microsoft.com/office/powerpoint/2010/main" val="19694314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dirty="0" smtClean="0"/>
              <a:t>3. Lower Time Investment </a:t>
            </a:r>
          </a:p>
          <a:p>
            <a:endParaRPr lang="en-IN" dirty="0" smtClean="0"/>
          </a:p>
          <a:p>
            <a:r>
              <a:rPr lang="en-IN" dirty="0"/>
              <a:t>S</a:t>
            </a:r>
            <a:r>
              <a:rPr lang="en-IN" dirty="0" smtClean="0"/>
              <a:t>tudents save a ton of time by not having to commute to class. </a:t>
            </a:r>
          </a:p>
          <a:p>
            <a:r>
              <a:rPr lang="en-IN" dirty="0"/>
              <a:t>S</a:t>
            </a:r>
            <a:r>
              <a:rPr lang="en-IN" dirty="0" smtClean="0"/>
              <a:t>tudents are spending less time overall, and making that time towards their education count.</a:t>
            </a:r>
            <a:endParaRPr lang="en-IN" dirty="0"/>
          </a:p>
        </p:txBody>
      </p:sp>
    </p:spTree>
    <p:extLst>
      <p:ext uri="{BB962C8B-B14F-4D97-AF65-F5344CB8AC3E}">
        <p14:creationId xmlns:p14="http://schemas.microsoft.com/office/powerpoint/2010/main" val="5267426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IN" dirty="0" smtClean="0"/>
              <a:t>4. Frequent Assessments Reduce Distractions </a:t>
            </a:r>
          </a:p>
          <a:p>
            <a:endParaRPr lang="en-IN" dirty="0" smtClean="0"/>
          </a:p>
          <a:p>
            <a:r>
              <a:rPr lang="en-IN" dirty="0" smtClean="0"/>
              <a:t>In a classroom setting there are many distractions, but at home, those same distractions are removed. </a:t>
            </a:r>
          </a:p>
          <a:p>
            <a:r>
              <a:rPr lang="en-IN" dirty="0" smtClean="0"/>
              <a:t>Online, students’ disruptive behaviour is no longer a factor in classroom culture, and there is no need to hold up the lesson for just one student. </a:t>
            </a:r>
          </a:p>
          <a:p>
            <a:r>
              <a:rPr lang="en-IN" dirty="0"/>
              <a:t>M</a:t>
            </a:r>
            <a:r>
              <a:rPr lang="en-IN" dirty="0" smtClean="0"/>
              <a:t>any online courses make use of more frequent ‘knowledge checks’ or mini quizzes which can keep students on track.</a:t>
            </a:r>
            <a:endParaRPr lang="en-IN" dirty="0"/>
          </a:p>
        </p:txBody>
      </p:sp>
    </p:spTree>
    <p:extLst>
      <p:ext uri="{BB962C8B-B14F-4D97-AF65-F5344CB8AC3E}">
        <p14:creationId xmlns:p14="http://schemas.microsoft.com/office/powerpoint/2010/main" val="785439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dirty="0" smtClean="0"/>
              <a:t>5. It’s the Green Way to Study </a:t>
            </a:r>
          </a:p>
          <a:p>
            <a:endParaRPr lang="en-IN" dirty="0" smtClean="0"/>
          </a:p>
          <a:p>
            <a:r>
              <a:rPr lang="en-IN" dirty="0" smtClean="0"/>
              <a:t>Online learning not only cuts back on paper and electricity use, but also on carbon emissions commuting to a campus.</a:t>
            </a:r>
          </a:p>
          <a:p>
            <a:r>
              <a:rPr lang="en-IN" dirty="0" smtClean="0"/>
              <a:t> Online courses use 90% less energy and have 85% fewer carbon emissions than traditional, face-to-face classes.</a:t>
            </a:r>
            <a:endParaRPr lang="en-IN" dirty="0"/>
          </a:p>
        </p:txBody>
      </p:sp>
    </p:spTree>
    <p:extLst>
      <p:ext uri="{BB962C8B-B14F-4D97-AF65-F5344CB8AC3E}">
        <p14:creationId xmlns:p14="http://schemas.microsoft.com/office/powerpoint/2010/main" val="34949939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a:bodyPr>
          <a:lstStyle/>
          <a:p>
            <a:r>
              <a:rPr lang="en-IN" dirty="0" smtClean="0"/>
              <a:t>6. Tracking Learning Patterns </a:t>
            </a:r>
          </a:p>
          <a:p>
            <a:endParaRPr lang="en-IN" dirty="0" smtClean="0"/>
          </a:p>
          <a:p>
            <a:r>
              <a:rPr lang="en-IN" dirty="0" smtClean="0"/>
              <a:t>Online learning helps educators and instructional designers track learning in ways that face-to-face learning cannot do. </a:t>
            </a:r>
          </a:p>
        </p:txBody>
      </p:sp>
    </p:spTree>
    <p:extLst>
      <p:ext uri="{BB962C8B-B14F-4D97-AF65-F5344CB8AC3E}">
        <p14:creationId xmlns:p14="http://schemas.microsoft.com/office/powerpoint/2010/main" val="1250411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dirty="0" smtClean="0"/>
              <a:t> Face-to-face interaction can help to break down barriers and provide real cross-cultural experiences and networking opportunities, thereby assisting in sustaining relationships and encouraging the sharing of knowledge. </a:t>
            </a:r>
          </a:p>
          <a:p>
            <a:r>
              <a:rPr lang="en-IN" dirty="0" smtClean="0"/>
              <a:t>Classes, seminars, workshops, and conferences, in which all participants meet together in same facility.</a:t>
            </a:r>
            <a:endParaRPr lang="en-IN" dirty="0"/>
          </a:p>
        </p:txBody>
      </p:sp>
    </p:spTree>
    <p:extLst>
      <p:ext uri="{BB962C8B-B14F-4D97-AF65-F5344CB8AC3E}">
        <p14:creationId xmlns:p14="http://schemas.microsoft.com/office/powerpoint/2010/main" val="4486663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Advantages of face-to-face model</a:t>
            </a:r>
            <a:br>
              <a:rPr lang="en-IN" dirty="0" smtClean="0"/>
            </a:br>
            <a:endParaRPr lang="en-IN" dirty="0"/>
          </a:p>
        </p:txBody>
      </p:sp>
      <p:sp>
        <p:nvSpPr>
          <p:cNvPr id="3" name="Content Placeholder 2"/>
          <p:cNvSpPr>
            <a:spLocks noGrp="1"/>
          </p:cNvSpPr>
          <p:nvPr>
            <p:ph idx="1"/>
          </p:nvPr>
        </p:nvSpPr>
        <p:spPr/>
        <p:txBody>
          <a:bodyPr>
            <a:normAutofit lnSpcReduction="10000"/>
          </a:bodyPr>
          <a:lstStyle/>
          <a:p>
            <a:r>
              <a:rPr lang="en-IN" dirty="0" smtClean="0"/>
              <a:t>The lecturer supplies study notes in class, and additional notes </a:t>
            </a:r>
          </a:p>
          <a:p>
            <a:r>
              <a:rPr lang="en-IN" dirty="0"/>
              <a:t>S</a:t>
            </a:r>
            <a:r>
              <a:rPr lang="en-IN" dirty="0" smtClean="0"/>
              <a:t>hare and compare notes with your classmates.</a:t>
            </a:r>
          </a:p>
          <a:p>
            <a:r>
              <a:rPr lang="en-IN" dirty="0" smtClean="0"/>
              <a:t>Your questions get answered in real time</a:t>
            </a:r>
            <a:r>
              <a:rPr lang="en-IN" dirty="0"/>
              <a:t>.</a:t>
            </a:r>
            <a:r>
              <a:rPr lang="en-IN" dirty="0" smtClean="0"/>
              <a:t> </a:t>
            </a:r>
          </a:p>
          <a:p>
            <a:r>
              <a:rPr lang="en-IN" dirty="0" smtClean="0"/>
              <a:t>The lecturer may point out important sections in the textbook.</a:t>
            </a:r>
          </a:p>
          <a:p>
            <a:r>
              <a:rPr lang="en-IN" dirty="0" smtClean="0"/>
              <a:t>Attending classes and speaking to a lecturer, would feel like you get your money’s worth.</a:t>
            </a:r>
            <a:endParaRPr lang="en-IN" dirty="0"/>
          </a:p>
        </p:txBody>
      </p:sp>
    </p:spTree>
    <p:extLst>
      <p:ext uri="{BB962C8B-B14F-4D97-AF65-F5344CB8AC3E}">
        <p14:creationId xmlns:p14="http://schemas.microsoft.com/office/powerpoint/2010/main" val="205165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a:bodyPr>
          <a:lstStyle/>
          <a:p>
            <a:endParaRPr lang="en-IN" dirty="0" smtClean="0"/>
          </a:p>
          <a:p>
            <a:r>
              <a:rPr lang="en-IN" dirty="0" smtClean="0"/>
              <a:t>The institute will give you a timetable with your class dates and times.</a:t>
            </a:r>
          </a:p>
          <a:p>
            <a:r>
              <a:rPr lang="en-IN" dirty="0" smtClean="0"/>
              <a:t>Assignments are handed in personally, which means you do not have to worry about your work getting lost or not handed in.</a:t>
            </a:r>
          </a:p>
          <a:p>
            <a:r>
              <a:rPr lang="en-IN" dirty="0" smtClean="0"/>
              <a:t>Get feedback on your assignments and exams in real-time. No long waiting periods.</a:t>
            </a:r>
          </a:p>
          <a:p>
            <a:pPr marL="0" indent="0">
              <a:buNone/>
            </a:pPr>
            <a:endParaRPr lang="en-IN" dirty="0"/>
          </a:p>
        </p:txBody>
      </p:sp>
    </p:spTree>
    <p:extLst>
      <p:ext uri="{BB962C8B-B14F-4D97-AF65-F5344CB8AC3E}">
        <p14:creationId xmlns:p14="http://schemas.microsoft.com/office/powerpoint/2010/main" val="22603063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Disadvantages of face-to-face education</a:t>
            </a:r>
            <a:br>
              <a:rPr lang="en-IN" dirty="0" smtClean="0"/>
            </a:br>
            <a:endParaRPr lang="en-IN" dirty="0"/>
          </a:p>
        </p:txBody>
      </p:sp>
      <p:sp>
        <p:nvSpPr>
          <p:cNvPr id="3" name="Content Placeholder 2"/>
          <p:cNvSpPr>
            <a:spLocks noGrp="1"/>
          </p:cNvSpPr>
          <p:nvPr>
            <p:ph idx="1"/>
          </p:nvPr>
        </p:nvSpPr>
        <p:spPr/>
        <p:txBody>
          <a:bodyPr>
            <a:normAutofit fontScale="85000" lnSpcReduction="10000"/>
          </a:bodyPr>
          <a:lstStyle/>
          <a:p>
            <a:r>
              <a:rPr lang="en-IN" dirty="0" smtClean="0"/>
              <a:t>The lecturer only has a certain amount of time to get through subjects. If you cannot keep up with the rest of the class, you will have to schedule extra classes, which could cost you extra money.</a:t>
            </a:r>
          </a:p>
          <a:p>
            <a:r>
              <a:rPr lang="en-IN" dirty="0" smtClean="0"/>
              <a:t>Due to time constraints in class, the lecturer cannot answer each and every student’s questions. </a:t>
            </a:r>
          </a:p>
          <a:p>
            <a:r>
              <a:rPr lang="en-IN" dirty="0" smtClean="0"/>
              <a:t>You will have to carry your textbooks to class every day. They tend to be heavy.</a:t>
            </a:r>
          </a:p>
          <a:p>
            <a:r>
              <a:rPr lang="en-IN" dirty="0" smtClean="0"/>
              <a:t>If you forget a textbook or your class notes at home, you will either have to get along without it, or ask a fellow student to share his/her books with you</a:t>
            </a:r>
            <a:endParaRPr lang="en-IN" dirty="0"/>
          </a:p>
        </p:txBody>
      </p:sp>
    </p:spTree>
    <p:extLst>
      <p:ext uri="{BB962C8B-B14F-4D97-AF65-F5344CB8AC3E}">
        <p14:creationId xmlns:p14="http://schemas.microsoft.com/office/powerpoint/2010/main" val="1739228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Distance Learning </a:t>
            </a:r>
            <a:endParaRPr lang="en-IN" dirty="0"/>
          </a:p>
        </p:txBody>
      </p:sp>
      <p:sp>
        <p:nvSpPr>
          <p:cNvPr id="3" name="Content Placeholder 2"/>
          <p:cNvSpPr>
            <a:spLocks noGrp="1"/>
          </p:cNvSpPr>
          <p:nvPr>
            <p:ph idx="1"/>
          </p:nvPr>
        </p:nvSpPr>
        <p:spPr/>
        <p:txBody>
          <a:bodyPr/>
          <a:lstStyle/>
          <a:p>
            <a:pPr algn="just"/>
            <a:r>
              <a:rPr lang="en-IN" dirty="0"/>
              <a:t>L</a:t>
            </a:r>
            <a:r>
              <a:rPr lang="en-IN" dirty="0" smtClean="0"/>
              <a:t>earning takes place when the instructor and the learner are not in the same physical location.</a:t>
            </a:r>
          </a:p>
          <a:p>
            <a:pPr algn="just"/>
            <a:r>
              <a:rPr lang="en-IN" dirty="0"/>
              <a:t>T</a:t>
            </a:r>
            <a:r>
              <a:rPr lang="en-IN" dirty="0" smtClean="0"/>
              <a:t>he instructor and the learner are in the same location but not at the same time. </a:t>
            </a:r>
          </a:p>
          <a:p>
            <a:pPr algn="just"/>
            <a:r>
              <a:rPr lang="en-IN" dirty="0" smtClean="0"/>
              <a:t>Today distance learning is carried out via a number of media ranging from postal mail to teleconferencing or the Internet.</a:t>
            </a:r>
            <a:endParaRPr lang="en-IN" dirty="0"/>
          </a:p>
        </p:txBody>
      </p:sp>
    </p:spTree>
    <p:extLst>
      <p:ext uri="{BB962C8B-B14F-4D97-AF65-F5344CB8AC3E}">
        <p14:creationId xmlns:p14="http://schemas.microsoft.com/office/powerpoint/2010/main" val="1245660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229600" cy="4929411"/>
          </a:xfrm>
        </p:spPr>
        <p:txBody>
          <a:bodyPr/>
          <a:lstStyle/>
          <a:p>
            <a:r>
              <a:rPr lang="en-IN" dirty="0"/>
              <a:t>C</a:t>
            </a:r>
            <a:r>
              <a:rPr lang="en-IN" dirty="0" smtClean="0"/>
              <a:t>orrespondence/distance </a:t>
            </a:r>
            <a:r>
              <a:rPr lang="en-IN" dirty="0"/>
              <a:t>education is not considered appropriate for </a:t>
            </a:r>
            <a:r>
              <a:rPr lang="en-IN" dirty="0" smtClean="0"/>
              <a:t>pre service </a:t>
            </a:r>
            <a:r>
              <a:rPr lang="en-IN" dirty="0"/>
              <a:t>teacher education, it can be effectively utilised for in-service education </a:t>
            </a:r>
            <a:r>
              <a:rPr lang="en-IN" dirty="0" smtClean="0"/>
              <a:t>of teachers </a:t>
            </a:r>
            <a:r>
              <a:rPr lang="en-IN" dirty="0"/>
              <a:t>for upgrading and up-dating their knowledge in any special subject </a:t>
            </a:r>
            <a:r>
              <a:rPr lang="en-IN" dirty="0" smtClean="0"/>
              <a:t>of teaching </a:t>
            </a:r>
            <a:r>
              <a:rPr lang="en-IN" dirty="0"/>
              <a:t>at the school or in any pedagogical subject. </a:t>
            </a:r>
          </a:p>
        </p:txBody>
      </p:sp>
    </p:spTree>
    <p:extLst>
      <p:ext uri="{BB962C8B-B14F-4D97-AF65-F5344CB8AC3E}">
        <p14:creationId xmlns:p14="http://schemas.microsoft.com/office/powerpoint/2010/main" val="8885423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a:bodyPr>
          <a:lstStyle/>
          <a:p>
            <a:r>
              <a:rPr lang="en-IN" dirty="0"/>
              <a:t>T</a:t>
            </a:r>
            <a:r>
              <a:rPr lang="en-IN" dirty="0" smtClean="0"/>
              <a:t>he teacher and students are separated by distance, where different classrooms in the same school or different locations thousands of miles apart.</a:t>
            </a:r>
          </a:p>
          <a:p>
            <a:r>
              <a:rPr lang="en-IN" dirty="0" smtClean="0"/>
              <a:t> The instruction is delivered via print, voice, video, or computer technologies. </a:t>
            </a:r>
          </a:p>
          <a:p>
            <a:r>
              <a:rPr lang="en-IN" dirty="0"/>
              <a:t>T</a:t>
            </a:r>
            <a:r>
              <a:rPr lang="en-IN" dirty="0" smtClean="0"/>
              <a:t>he communication is interactive in that the student receives support and feedback from the teacher.</a:t>
            </a:r>
          </a:p>
          <a:p>
            <a:r>
              <a:rPr lang="en-IN" dirty="0" smtClean="0"/>
              <a:t> The feedback may be immediate or delayed</a:t>
            </a:r>
            <a:endParaRPr lang="en-IN" dirty="0"/>
          </a:p>
        </p:txBody>
      </p:sp>
    </p:spTree>
    <p:extLst>
      <p:ext uri="{BB962C8B-B14F-4D97-AF65-F5344CB8AC3E}">
        <p14:creationId xmlns:p14="http://schemas.microsoft.com/office/powerpoint/2010/main" val="13544973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260</TotalTime>
  <Words>1512</Words>
  <Application>Microsoft Office PowerPoint</Application>
  <PresentationFormat>On-screen Show (4:3)</PresentationFormat>
  <Paragraphs>97</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Modes of teacher education - face to face, distance and online. </vt:lpstr>
      <vt:lpstr>PowerPoint Presentation</vt:lpstr>
      <vt:lpstr>PowerPoint Presentation</vt:lpstr>
      <vt:lpstr>Advantages of face-to-face model </vt:lpstr>
      <vt:lpstr>PowerPoint Presentation</vt:lpstr>
      <vt:lpstr>Disadvantages of face-to-face education </vt:lpstr>
      <vt:lpstr>Distance Learning </vt:lpstr>
      <vt:lpstr>PowerPoint Presentation</vt:lpstr>
      <vt:lpstr>PowerPoint Presentation</vt:lpstr>
      <vt:lpstr>PowerPoint Presentation</vt:lpstr>
      <vt:lpstr>Advantages of Distance Learning </vt:lpstr>
      <vt:lpstr>Convenience </vt:lpstr>
      <vt:lpstr>Flexibility </vt:lpstr>
      <vt:lpstr>Effectiveness </vt:lpstr>
      <vt:lpstr>Affordability </vt:lpstr>
      <vt:lpstr>Multi-sensory</vt:lpstr>
      <vt:lpstr>Interactivity </vt:lpstr>
      <vt:lpstr>Equity </vt:lpstr>
      <vt:lpstr>Online Learning </vt:lpstr>
      <vt:lpstr>PowerPoint Presentation</vt:lpstr>
      <vt:lpstr>ADVANTAGES</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 and distance learning for teachers</dc:title>
  <dc:creator>user</dc:creator>
  <cp:lastModifiedBy>user</cp:lastModifiedBy>
  <cp:revision>63</cp:revision>
  <dcterms:created xsi:type="dcterms:W3CDTF">2021-05-17T10:14:34Z</dcterms:created>
  <dcterms:modified xsi:type="dcterms:W3CDTF">2021-05-24T10:24:25Z</dcterms:modified>
</cp:coreProperties>
</file>