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63" r:id="rId3"/>
    <p:sldId id="280" r:id="rId4"/>
    <p:sldId id="257" r:id="rId5"/>
    <p:sldId id="258" r:id="rId6"/>
    <p:sldId id="259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9" r:id="rId18"/>
    <p:sldId id="272" r:id="rId19"/>
    <p:sldId id="273" r:id="rId20"/>
    <p:sldId id="278" r:id="rId21"/>
    <p:sldId id="274" r:id="rId22"/>
    <p:sldId id="275" r:id="rId23"/>
    <p:sldId id="277" r:id="rId24"/>
    <p:sldId id="281" r:id="rId25"/>
    <p:sldId id="282" r:id="rId26"/>
    <p:sldId id="283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8" r:id="rId38"/>
    <p:sldId id="299" r:id="rId39"/>
    <p:sldId id="295" r:id="rId40"/>
    <p:sldId id="296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BAC25-EF24-4FC7-88FB-FC5A9D1E1BF7}" type="datetimeFigureOut">
              <a:rPr lang="en-IN" smtClean="0"/>
              <a:t>03-06-2021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478B4C-3EBA-4948-8344-BB3103FF7D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682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78B4C-3EBA-4948-8344-BB3103FF7D89}" type="slidenum">
              <a:rPr lang="en-IN" smtClean="0"/>
              <a:t>27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635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2BB-CF90-4974-B9B3-FFCD13F10C80}" type="datetimeFigureOut">
              <a:rPr lang="en-IN" smtClean="0"/>
              <a:t>03-06-2021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255EC-C659-402B-829A-75D947AE7A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9757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2BB-CF90-4974-B9B3-FFCD13F10C80}" type="datetimeFigureOut">
              <a:rPr lang="en-IN" smtClean="0"/>
              <a:t>03-06-2021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255EC-C659-402B-829A-75D947AE7A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7355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2BB-CF90-4974-B9B3-FFCD13F10C80}" type="datetimeFigureOut">
              <a:rPr lang="en-IN" smtClean="0"/>
              <a:t>03-06-2021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255EC-C659-402B-829A-75D947AE7A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261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2BB-CF90-4974-B9B3-FFCD13F10C80}" type="datetimeFigureOut">
              <a:rPr lang="en-IN" smtClean="0"/>
              <a:t>03-06-2021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255EC-C659-402B-829A-75D947AE7A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1985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2BB-CF90-4974-B9B3-FFCD13F10C80}" type="datetimeFigureOut">
              <a:rPr lang="en-IN" smtClean="0"/>
              <a:t>03-06-2021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255EC-C659-402B-829A-75D947AE7A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637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2BB-CF90-4974-B9B3-FFCD13F10C80}" type="datetimeFigureOut">
              <a:rPr lang="en-IN" smtClean="0"/>
              <a:t>03-06-2021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255EC-C659-402B-829A-75D947AE7A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899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2BB-CF90-4974-B9B3-FFCD13F10C80}" type="datetimeFigureOut">
              <a:rPr lang="en-IN" smtClean="0"/>
              <a:t>03-06-2021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255EC-C659-402B-829A-75D947AE7A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56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2BB-CF90-4974-B9B3-FFCD13F10C80}" type="datetimeFigureOut">
              <a:rPr lang="en-IN" smtClean="0"/>
              <a:t>03-06-2021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255EC-C659-402B-829A-75D947AE7A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7151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2BB-CF90-4974-B9B3-FFCD13F10C80}" type="datetimeFigureOut">
              <a:rPr lang="en-IN" smtClean="0"/>
              <a:t>03-06-2021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255EC-C659-402B-829A-75D947AE7A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8569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2BB-CF90-4974-B9B3-FFCD13F10C80}" type="datetimeFigureOut">
              <a:rPr lang="en-IN" smtClean="0"/>
              <a:t>03-06-2021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255EC-C659-402B-829A-75D947AE7A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3453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2BB-CF90-4974-B9B3-FFCD13F10C80}" type="datetimeFigureOut">
              <a:rPr lang="en-IN" smtClean="0"/>
              <a:t>03-06-2021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255EC-C659-402B-829A-75D947AE7A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225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0E2BB-CF90-4974-B9B3-FFCD13F10C80}" type="datetimeFigureOut">
              <a:rPr lang="en-IN" smtClean="0"/>
              <a:t>03-06-2021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255EC-C659-402B-829A-75D947AE7A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8621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080119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SECI KM MODEL/The </a:t>
            </a:r>
            <a:r>
              <a:rPr lang="en-IN" dirty="0" err="1"/>
              <a:t>Nonaka</a:t>
            </a:r>
            <a:r>
              <a:rPr lang="en-IN" dirty="0"/>
              <a:t> and Takeuchi KM Model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060848"/>
            <a:ext cx="7776864" cy="357795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IN" dirty="0" smtClean="0"/>
              <a:t>The </a:t>
            </a:r>
            <a:r>
              <a:rPr lang="en-IN" dirty="0" err="1" smtClean="0"/>
              <a:t>Nonaka</a:t>
            </a:r>
            <a:r>
              <a:rPr lang="en-IN" dirty="0" smtClean="0"/>
              <a:t> and Takeuchi KM model focuses on </a:t>
            </a:r>
            <a:r>
              <a:rPr lang="en-IN" dirty="0" smtClean="0">
                <a:solidFill>
                  <a:srgbClr val="C00000"/>
                </a:solidFill>
              </a:rPr>
              <a:t>knowledge spirals </a:t>
            </a:r>
            <a:r>
              <a:rPr lang="en-IN" dirty="0" smtClean="0"/>
              <a:t>that transforms tacit knowledge into explicit knowledge and back again as the basis for individual, group and organizational innovation and learning.</a:t>
            </a:r>
          </a:p>
          <a:p>
            <a:pPr algn="just"/>
            <a:r>
              <a:rPr lang="en-IN" dirty="0" smtClean="0"/>
              <a:t>SECI </a:t>
            </a:r>
            <a:r>
              <a:rPr lang="en-IN" dirty="0"/>
              <a:t>model of knowledge dimensions (or the </a:t>
            </a:r>
            <a:r>
              <a:rPr lang="en-IN" dirty="0" err="1"/>
              <a:t>Nonaka</a:t>
            </a:r>
            <a:r>
              <a:rPr lang="en-IN" dirty="0"/>
              <a:t>-Takeuchi model) is a </a:t>
            </a:r>
            <a:r>
              <a:rPr lang="en-IN" dirty="0">
                <a:solidFill>
                  <a:srgbClr val="C00000"/>
                </a:solidFill>
              </a:rPr>
              <a:t>model of knowledge creation </a:t>
            </a:r>
            <a:r>
              <a:rPr lang="en-IN" dirty="0"/>
              <a:t>that explains </a:t>
            </a:r>
            <a:r>
              <a:rPr lang="en-IN" dirty="0">
                <a:solidFill>
                  <a:srgbClr val="C00000"/>
                </a:solidFill>
              </a:rPr>
              <a:t>how tacit and explicit knowledge are converted </a:t>
            </a:r>
            <a:r>
              <a:rPr lang="en-IN" dirty="0"/>
              <a:t>into organisational knowledge.</a:t>
            </a:r>
          </a:p>
        </p:txBody>
      </p:sp>
    </p:spTree>
    <p:extLst>
      <p:ext uri="{BB962C8B-B14F-4D97-AF65-F5344CB8AC3E}">
        <p14:creationId xmlns:p14="http://schemas.microsoft.com/office/powerpoint/2010/main" val="202273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en-IN" dirty="0" err="1"/>
              <a:t>Nonaka</a:t>
            </a:r>
            <a:r>
              <a:rPr lang="en-IN" dirty="0"/>
              <a:t> and Takeuchi start their cycle with social knowledge sharing to build tacit knowledge and move around to internalization of explicit knowledge to make it implicit, or tacit. </a:t>
            </a:r>
            <a:endParaRPr lang="en-IN" dirty="0" smtClean="0"/>
          </a:p>
          <a:p>
            <a:r>
              <a:rPr lang="en-IN" dirty="0" smtClean="0"/>
              <a:t>knowledge </a:t>
            </a:r>
            <a:r>
              <a:rPr lang="en-IN" dirty="0"/>
              <a:t>being shared, restarting the cycle (they originally drew it as a continuous </a:t>
            </a:r>
            <a:r>
              <a:rPr lang="en-IN" dirty="0" smtClean="0"/>
              <a:t>spiral. </a:t>
            </a:r>
          </a:p>
          <a:p>
            <a:r>
              <a:rPr lang="en-IN" dirty="0" smtClean="0"/>
              <a:t>At </a:t>
            </a:r>
            <a:r>
              <a:rPr lang="en-IN" dirty="0"/>
              <a:t>each stage, knowledge is converted, and made more useful.</a:t>
            </a:r>
          </a:p>
        </p:txBody>
      </p:sp>
    </p:spTree>
    <p:extLst>
      <p:ext uri="{BB962C8B-B14F-4D97-AF65-F5344CB8AC3E}">
        <p14:creationId xmlns:p14="http://schemas.microsoft.com/office/powerpoint/2010/main" val="443241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IN" dirty="0"/>
              <a:t>Socialization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/>
              <a:t>The process that transfers tacit knowledge in one person to tacit knowledge in another person is</a:t>
            </a:r>
          </a:p>
          <a:p>
            <a:pPr marL="0" indent="0">
              <a:buNone/>
            </a:pPr>
            <a:r>
              <a:rPr lang="en-IN" dirty="0"/>
              <a:t>socialization. 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It </a:t>
            </a:r>
            <a:r>
              <a:rPr lang="en-IN" dirty="0"/>
              <a:t>is experiential, active and a “living thing,” involving capturing knowledge by </a:t>
            </a:r>
            <a:r>
              <a:rPr lang="en-IN" dirty="0" smtClean="0"/>
              <a:t>walking around </a:t>
            </a:r>
            <a:r>
              <a:rPr lang="en-IN" dirty="0"/>
              <a:t>and through direct interaction with customers and suppliers outside the organization and </a:t>
            </a:r>
            <a:r>
              <a:rPr lang="en-IN" dirty="0" smtClean="0"/>
              <a:t>people inside </a:t>
            </a:r>
            <a:r>
              <a:rPr lang="en-IN" dirty="0"/>
              <a:t>the organization</a:t>
            </a:r>
            <a:r>
              <a:rPr lang="en-IN" dirty="0" smtClean="0"/>
              <a:t>.</a:t>
            </a:r>
          </a:p>
          <a:p>
            <a:pPr marL="0" indent="0">
              <a:buNone/>
            </a:pPr>
            <a:r>
              <a:rPr lang="en-IN" dirty="0" smtClean="0"/>
              <a:t>Socialization </a:t>
            </a:r>
            <a:r>
              <a:rPr lang="en-IN" dirty="0"/>
              <a:t>is primarily a process between individuals.</a:t>
            </a:r>
          </a:p>
        </p:txBody>
      </p:sp>
    </p:spTree>
    <p:extLst>
      <p:ext uri="{BB962C8B-B14F-4D97-AF65-F5344CB8AC3E}">
        <p14:creationId xmlns:p14="http://schemas.microsoft.com/office/powerpoint/2010/main" val="3020561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</a:t>
            </a:r>
            <a:r>
              <a:rPr lang="en-IN" dirty="0" smtClean="0"/>
              <a:t>xternalization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/>
              <a:t>The process for making tacit knowledge explicit is externalization. One case is the articulation of </a:t>
            </a:r>
            <a:r>
              <a:rPr lang="en-IN" dirty="0" smtClean="0"/>
              <a:t>one’s own </a:t>
            </a:r>
            <a:r>
              <a:rPr lang="en-IN" dirty="0"/>
              <a:t>tacit knowledge - ideas or images in words, metaphors, analogies. </a:t>
            </a:r>
            <a:endParaRPr lang="en-IN" dirty="0" smtClean="0"/>
          </a:p>
          <a:p>
            <a:r>
              <a:rPr lang="en-IN" dirty="0" smtClean="0"/>
              <a:t>A </a:t>
            </a:r>
            <a:r>
              <a:rPr lang="en-IN" dirty="0"/>
              <a:t>second case is eliciting </a:t>
            </a:r>
            <a:r>
              <a:rPr lang="en-IN" dirty="0" smtClean="0"/>
              <a:t>and translating </a:t>
            </a:r>
            <a:r>
              <a:rPr lang="en-IN" dirty="0"/>
              <a:t>the tacit knowledge of others - customer, experts for example - into a readily </a:t>
            </a:r>
            <a:r>
              <a:rPr lang="en-IN" dirty="0" smtClean="0"/>
              <a:t>understandable form</a:t>
            </a:r>
            <a:r>
              <a:rPr lang="en-IN" dirty="0"/>
              <a:t>, e.g., explicit knowledge. </a:t>
            </a:r>
            <a:endParaRPr lang="en-IN" dirty="0" smtClean="0"/>
          </a:p>
          <a:p>
            <a:r>
              <a:rPr lang="en-IN" dirty="0" smtClean="0"/>
              <a:t>Dialogue </a:t>
            </a:r>
            <a:r>
              <a:rPr lang="en-IN" dirty="0"/>
              <a:t>is an important means for both. </a:t>
            </a:r>
          </a:p>
        </p:txBody>
      </p:sp>
    </p:spTree>
    <p:extLst>
      <p:ext uri="{BB962C8B-B14F-4D97-AF65-F5344CB8AC3E}">
        <p14:creationId xmlns:p14="http://schemas.microsoft.com/office/powerpoint/2010/main" val="639996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combination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Once knowledge is explicit, it can be transferred as explicit knowledge through a process </a:t>
            </a:r>
            <a:r>
              <a:rPr lang="en-IN" dirty="0" err="1"/>
              <a:t>Nonaka</a:t>
            </a:r>
            <a:r>
              <a:rPr lang="en-IN" dirty="0"/>
              <a:t> </a:t>
            </a:r>
            <a:r>
              <a:rPr lang="en-IN" dirty="0" smtClean="0"/>
              <a:t>calls combination</a:t>
            </a:r>
            <a:r>
              <a:rPr lang="en-IN" dirty="0"/>
              <a:t>. </a:t>
            </a:r>
            <a:endParaRPr lang="en-IN" dirty="0" smtClean="0"/>
          </a:p>
          <a:p>
            <a:r>
              <a:rPr lang="en-IN" dirty="0"/>
              <a:t>I</a:t>
            </a:r>
            <a:r>
              <a:rPr lang="en-IN" dirty="0" smtClean="0"/>
              <a:t>nformation </a:t>
            </a:r>
            <a:r>
              <a:rPr lang="en-IN" dirty="0"/>
              <a:t>technology is most helpful, because explicit </a:t>
            </a:r>
            <a:r>
              <a:rPr lang="en-IN" dirty="0" smtClean="0"/>
              <a:t>knowledge can </a:t>
            </a:r>
            <a:r>
              <a:rPr lang="en-IN" dirty="0"/>
              <a:t>be conveyed in documents, email, data bases, as well as through meetings and briefings. </a:t>
            </a:r>
          </a:p>
        </p:txBody>
      </p:sp>
    </p:spTree>
    <p:extLst>
      <p:ext uri="{BB962C8B-B14F-4D97-AF65-F5344CB8AC3E}">
        <p14:creationId xmlns:p14="http://schemas.microsoft.com/office/powerpoint/2010/main" val="18950051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Internalization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Internalization is the process of understanding and absorbing explicit knowledge in to tacit </a:t>
            </a:r>
            <a:r>
              <a:rPr lang="en-IN" dirty="0" smtClean="0"/>
              <a:t>knowledge held </a:t>
            </a:r>
            <a:r>
              <a:rPr lang="en-IN" dirty="0"/>
              <a:t>by the individual. </a:t>
            </a:r>
            <a:endParaRPr lang="en-IN" dirty="0" smtClean="0"/>
          </a:p>
          <a:p>
            <a:r>
              <a:rPr lang="en-IN" dirty="0" smtClean="0"/>
              <a:t>Knowledge </a:t>
            </a:r>
            <a:r>
              <a:rPr lang="en-IN" dirty="0"/>
              <a:t>in the tacit form is actionable by the owner. Internalization is </a:t>
            </a:r>
            <a:r>
              <a:rPr lang="en-IN" dirty="0" smtClean="0"/>
              <a:t>largely experiential</a:t>
            </a:r>
            <a:r>
              <a:rPr lang="en-IN" dirty="0"/>
              <a:t>, in order to actualize concepts and methods, either through the actual doing or </a:t>
            </a:r>
            <a:r>
              <a:rPr lang="en-IN" dirty="0" smtClean="0"/>
              <a:t>through simulations</a:t>
            </a:r>
            <a:r>
              <a:rPr lang="en-IN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3761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Advantages of the </a:t>
            </a:r>
            <a:r>
              <a:rPr lang="en-IN" dirty="0" smtClean="0"/>
              <a:t>model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  <a:p>
            <a:r>
              <a:rPr lang="en-IN" dirty="0"/>
              <a:t>Appreciates the dynamic nature of knowledge and knowledge creation.</a:t>
            </a:r>
          </a:p>
          <a:p>
            <a:r>
              <a:rPr lang="en-IN" dirty="0"/>
              <a:t>Provides a framework for management of the relevant processes.</a:t>
            </a:r>
          </a:p>
        </p:txBody>
      </p:sp>
    </p:spTree>
    <p:extLst>
      <p:ext uri="{BB962C8B-B14F-4D97-AF65-F5344CB8AC3E}">
        <p14:creationId xmlns:p14="http://schemas.microsoft.com/office/powerpoint/2010/main" val="1716485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The </a:t>
            </a:r>
            <a:r>
              <a:rPr lang="en-IN" dirty="0" err="1"/>
              <a:t>Boisot</a:t>
            </a:r>
            <a:r>
              <a:rPr lang="en-IN" dirty="0"/>
              <a:t> </a:t>
            </a:r>
            <a:r>
              <a:rPr lang="en-IN" dirty="0" smtClean="0"/>
              <a:t>Information -Space </a:t>
            </a:r>
            <a:r>
              <a:rPr lang="en-IN" dirty="0"/>
              <a:t>KM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The </a:t>
            </a:r>
            <a:r>
              <a:rPr lang="en-IN" dirty="0" err="1"/>
              <a:t>Boisot</a:t>
            </a:r>
            <a:r>
              <a:rPr lang="en-IN" dirty="0"/>
              <a:t> KM model is based on the key concept of an </a:t>
            </a:r>
            <a:r>
              <a:rPr lang="en-IN" dirty="0">
                <a:solidFill>
                  <a:srgbClr val="FF0000"/>
                </a:solidFill>
              </a:rPr>
              <a:t>"information 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  <a:r>
              <a:rPr lang="en-IN" dirty="0">
                <a:solidFill>
                  <a:srgbClr val="FF0000"/>
                </a:solidFill>
              </a:rPr>
              <a:t>good“ </a:t>
            </a:r>
            <a:r>
              <a:rPr lang="en-IN" dirty="0"/>
              <a:t>that differs from a physical asset</a:t>
            </a:r>
            <a:r>
              <a:rPr lang="en-IN" dirty="0" smtClean="0"/>
              <a:t>.</a:t>
            </a:r>
          </a:p>
          <a:p>
            <a:r>
              <a:rPr lang="en-IN" dirty="0" smtClean="0"/>
              <a:t> </a:t>
            </a:r>
            <a:r>
              <a:rPr lang="en-IN" dirty="0" err="1"/>
              <a:t>Boisot</a:t>
            </a:r>
            <a:r>
              <a:rPr lang="en-IN" dirty="0"/>
              <a:t> distinguishes information from data by emphasizing that information is what an observer will extract from data as a function </a:t>
            </a:r>
          </a:p>
          <a:p>
            <a:pPr marL="0" indent="0">
              <a:buNone/>
            </a:pPr>
            <a:r>
              <a:rPr lang="en-IN" dirty="0"/>
              <a:t>of his or her expectations or prior knowledge. </a:t>
            </a:r>
            <a:r>
              <a:rPr lang="en-IN" dirty="0" smtClean="0"/>
              <a:t>: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74566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r>
              <a:rPr lang="en-IN" dirty="0"/>
              <a:t>Max Henri </a:t>
            </a:r>
            <a:r>
              <a:rPr lang="en-IN" dirty="0" err="1"/>
              <a:t>Boisot</a:t>
            </a:r>
            <a:r>
              <a:rPr lang="en-IN" dirty="0"/>
              <a:t> was born on November 11, 1943 and died on September 7, 2011. </a:t>
            </a:r>
            <a:endParaRPr lang="en-IN" dirty="0" smtClean="0"/>
          </a:p>
          <a:p>
            <a:r>
              <a:rPr lang="en-IN" dirty="0" smtClean="0"/>
              <a:t>He </a:t>
            </a:r>
            <a:r>
              <a:rPr lang="en-IN" dirty="0"/>
              <a:t>was a British architect and management consultant who was professor of Strategic Management at the ESADE business school in Barcelona. </a:t>
            </a:r>
            <a:endParaRPr lang="en-IN" dirty="0" smtClean="0"/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Max </a:t>
            </a:r>
            <a:r>
              <a:rPr lang="en-IN" dirty="0"/>
              <a:t>was known for his ideas about the information economy, the Information Space, social capital, and social learning theory.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225" y="2614613"/>
            <a:ext cx="1733550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55764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en-IN" dirty="0" err="1"/>
              <a:t>Boisot</a:t>
            </a:r>
            <a:r>
              <a:rPr lang="en-IN" dirty="0"/>
              <a:t> (1998) proposes the following two key </a:t>
            </a:r>
            <a:r>
              <a:rPr lang="en-IN" dirty="0" smtClean="0"/>
              <a:t>points:</a:t>
            </a:r>
          </a:p>
          <a:p>
            <a:r>
              <a:rPr lang="en-IN" dirty="0"/>
              <a:t>	</a:t>
            </a:r>
            <a:r>
              <a:rPr lang="en-IN" dirty="0" smtClean="0"/>
              <a:t>The more easily data </a:t>
            </a:r>
            <a:r>
              <a:rPr lang="en-IN" dirty="0"/>
              <a:t>can </a:t>
            </a:r>
            <a:r>
              <a:rPr lang="en-IN" dirty="0" smtClean="0"/>
              <a:t>be structured and </a:t>
            </a:r>
            <a:r>
              <a:rPr lang="en-IN" dirty="0"/>
              <a:t>converted into information, the more diffusible it becomes.</a:t>
            </a:r>
          </a:p>
          <a:p>
            <a:r>
              <a:rPr lang="en-IN"/>
              <a:t>	</a:t>
            </a:r>
            <a:r>
              <a:rPr lang="en-IN" smtClean="0"/>
              <a:t>The  less  </a:t>
            </a:r>
            <a:r>
              <a:rPr lang="en-IN" dirty="0"/>
              <a:t>data that has been </a:t>
            </a:r>
            <a:r>
              <a:rPr lang="en-IN" dirty="0" smtClean="0"/>
              <a:t>structured and </a:t>
            </a:r>
            <a:r>
              <a:rPr lang="en-IN" dirty="0"/>
              <a:t>converted into </a:t>
            </a:r>
            <a:r>
              <a:rPr lang="en-IN" dirty="0" smtClean="0"/>
              <a:t>information, </a:t>
            </a:r>
            <a:r>
              <a:rPr lang="en-IN" dirty="0"/>
              <a:t>requires a shared context  for its diffusion, the more diffusible it becomes (</a:t>
            </a:r>
            <a:r>
              <a:rPr lang="en-IN" dirty="0" err="1"/>
              <a:t>Dalkir</a:t>
            </a:r>
            <a:r>
              <a:rPr lang="en-IN" dirty="0"/>
              <a:t>, 2011, p.82).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528231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/>
              <a:t>Boisot's</a:t>
            </a:r>
            <a:r>
              <a:rPr lang="en-IN" dirty="0"/>
              <a:t> model can be visualized as three dimensional cube with the following dimensions:</a:t>
            </a:r>
          </a:p>
          <a:p>
            <a:r>
              <a:rPr lang="en-IN" dirty="0"/>
              <a:t>i.	from </a:t>
            </a:r>
            <a:r>
              <a:rPr lang="en-IN" dirty="0" err="1"/>
              <a:t>uncodified</a:t>
            </a:r>
            <a:r>
              <a:rPr lang="en-IN" dirty="0"/>
              <a:t> to codified,</a:t>
            </a:r>
          </a:p>
          <a:p>
            <a:r>
              <a:rPr lang="en-IN" dirty="0"/>
              <a:t>ii.	from concrete to abstract,</a:t>
            </a:r>
          </a:p>
          <a:p>
            <a:r>
              <a:rPr lang="en-IN" dirty="0"/>
              <a:t>iii.	from </a:t>
            </a:r>
            <a:r>
              <a:rPr lang="en-IN" dirty="0" err="1"/>
              <a:t>undiffused</a:t>
            </a:r>
            <a:r>
              <a:rPr lang="en-IN" dirty="0"/>
              <a:t> to diffused.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17296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en-IN" dirty="0" err="1"/>
              <a:t>Ikujiro</a:t>
            </a:r>
            <a:r>
              <a:rPr lang="en-IN" dirty="0"/>
              <a:t> </a:t>
            </a:r>
            <a:r>
              <a:rPr lang="en-IN" dirty="0" err="1"/>
              <a:t>Nonaka</a:t>
            </a:r>
            <a:r>
              <a:rPr lang="en-IN" dirty="0"/>
              <a:t> has been described as the ‘Father of Knowledge Management’. </a:t>
            </a:r>
          </a:p>
          <a:p>
            <a:r>
              <a:rPr lang="en-IN" dirty="0"/>
              <a:t>He takes a radical view –he goes to the route of how we acquire, create and share knowledge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924944"/>
            <a:ext cx="3528392" cy="3240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60622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 err="1"/>
              <a:t>Boisot</a:t>
            </a:r>
            <a:r>
              <a:rPr lang="en-IN" dirty="0"/>
              <a:t> posits four different types of knowledge, which are the four main corners of the I-Space .</a:t>
            </a:r>
          </a:p>
          <a:p>
            <a:endParaRPr lang="en-IN" dirty="0"/>
          </a:p>
          <a:p>
            <a:r>
              <a:rPr lang="en-IN" dirty="0"/>
              <a:t>1. Common sense (cultural) knowledge is that which ‘everybody knows’. It is concrete, </a:t>
            </a:r>
            <a:r>
              <a:rPr lang="en-IN" dirty="0" err="1"/>
              <a:t>uncodified</a:t>
            </a:r>
            <a:r>
              <a:rPr lang="en-IN" dirty="0"/>
              <a:t>, and widely diffused.</a:t>
            </a:r>
          </a:p>
          <a:p>
            <a:endParaRPr lang="en-IN" dirty="0"/>
          </a:p>
          <a:p>
            <a:r>
              <a:rPr lang="en-IN" dirty="0"/>
              <a:t>2. Personal knowledge, such as biographical knowledge, is concrete but neither codified nor diffused.</a:t>
            </a:r>
          </a:p>
          <a:p>
            <a:endParaRPr lang="en-IN" dirty="0"/>
          </a:p>
          <a:p>
            <a:r>
              <a:rPr lang="en-IN" dirty="0"/>
              <a:t>3. Proprietary knowledge, such as patents and official secrets, is abstract and codified. But, it is not diffused. Here barriers to diffusion have to be set up.</a:t>
            </a:r>
          </a:p>
          <a:p>
            <a:endParaRPr lang="en-IN" dirty="0"/>
          </a:p>
          <a:p>
            <a:r>
              <a:rPr lang="en-IN" dirty="0"/>
              <a:t>4. Textbook (or Public) knowledge is abstract, codified, and diffused.</a:t>
            </a:r>
          </a:p>
        </p:txBody>
      </p:sp>
    </p:spTree>
    <p:extLst>
      <p:ext uri="{BB962C8B-B14F-4D97-AF65-F5344CB8AC3E}">
        <p14:creationId xmlns:p14="http://schemas.microsoft.com/office/powerpoint/2010/main" val="20885511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5688632"/>
          </a:xfrm>
        </p:spPr>
        <p:txBody>
          <a:bodyPr>
            <a:normAutofit fontScale="85000" lnSpcReduction="20000"/>
          </a:bodyPr>
          <a:lstStyle/>
          <a:p>
            <a:endParaRPr lang="en-IN" dirty="0" smtClean="0"/>
          </a:p>
          <a:p>
            <a:r>
              <a:rPr lang="en-IN" dirty="0" smtClean="0"/>
              <a:t>He </a:t>
            </a:r>
            <a:r>
              <a:rPr lang="en-IN" dirty="0"/>
              <a:t>proposes a Social Learning Cycle (SLC) that uses the I-Space to model the dynamic flow of knowledge through a series of six phases:</a:t>
            </a:r>
          </a:p>
          <a:p>
            <a:r>
              <a:rPr lang="en-IN" dirty="0"/>
              <a:t>	Scanning: insights are gained from generally available (diffused) data</a:t>
            </a:r>
          </a:p>
          <a:p>
            <a:r>
              <a:rPr lang="en-IN" dirty="0"/>
              <a:t>	Problem-Solving: problems are solved giving structure and coherence to these insights (knowledge becomes 'codified')</a:t>
            </a:r>
          </a:p>
          <a:p>
            <a:r>
              <a:rPr lang="en-IN" dirty="0"/>
              <a:t>	Abstraction: the newly codified insights are generalized to a wide range of situations (knowledge becomes more 'abstract')</a:t>
            </a:r>
          </a:p>
          <a:p>
            <a:r>
              <a:rPr lang="en-IN" dirty="0"/>
              <a:t>	Diffusion: the new insights are shared with a target population in a codified and abstract form (knowledge becomes 'diffused'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903034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en-IN" dirty="0"/>
              <a:t>	Absorption: the newly codified insights are applied to a variety of situations producing new learning experiences (knowledge is absorbed and produces learnt behaviour and so becomes '</a:t>
            </a:r>
            <a:r>
              <a:rPr lang="en-IN" dirty="0" err="1"/>
              <a:t>uncodified</a:t>
            </a:r>
            <a:r>
              <a:rPr lang="en-IN" dirty="0"/>
              <a:t>', or 'tacit')</a:t>
            </a:r>
          </a:p>
          <a:p>
            <a:r>
              <a:rPr lang="en-IN" dirty="0"/>
              <a:t>	Impacting: abstract knowledge becomes embedded in concrete practices, for example in </a:t>
            </a:r>
            <a:r>
              <a:rPr lang="en-IN" dirty="0" err="1"/>
              <a:t>artifacts</a:t>
            </a:r>
            <a:r>
              <a:rPr lang="en-IN" dirty="0"/>
              <a:t>, rules or behaviour patterns (knowledge becomes 'concrete</a:t>
            </a:r>
            <a:r>
              <a:rPr lang="en-IN" dirty="0" smtClean="0"/>
              <a:t>')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135395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Knowledge is an essential item in our daily activities to perform the works efficiently. It is considered as the most important asset for every organization. Knowledge management is a system of acquiring, capturing, sharing, storing, developing, capitalizing, disseminating, and utilizing knowledge efficiently in organizations.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176117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NATHANIEL LEE </a:t>
            </a:r>
            <a:r>
              <a:rPr lang="en-IN" dirty="0" smtClean="0"/>
              <a:t>GAGE(1917-2008</a:t>
            </a:r>
            <a:r>
              <a:rPr lang="en-IN" dirty="0"/>
              <a:t>) 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Gage </a:t>
            </a:r>
            <a:r>
              <a:rPr lang="en-IN" dirty="0"/>
              <a:t>was an American educational psychologist who made significant contributions to a </a:t>
            </a:r>
            <a:r>
              <a:rPr lang="en-IN" dirty="0">
                <a:solidFill>
                  <a:srgbClr val="C00000"/>
                </a:solidFill>
              </a:rPr>
              <a:t>scientific understanding of teaching. </a:t>
            </a:r>
            <a:endParaRPr lang="en-IN" dirty="0" smtClean="0">
              <a:solidFill>
                <a:srgbClr val="C00000"/>
              </a:solidFill>
            </a:endParaRPr>
          </a:p>
          <a:p>
            <a:pPr algn="just"/>
            <a:r>
              <a:rPr lang="en-IN" dirty="0" smtClean="0"/>
              <a:t>Born </a:t>
            </a:r>
            <a:r>
              <a:rPr lang="en-IN" dirty="0"/>
              <a:t>in august first 1917 at New </a:t>
            </a:r>
            <a:r>
              <a:rPr lang="en-IN" dirty="0" err="1"/>
              <a:t>Jersy</a:t>
            </a:r>
            <a:r>
              <a:rPr lang="en-IN" dirty="0"/>
              <a:t> in America</a:t>
            </a:r>
          </a:p>
        </p:txBody>
      </p:sp>
    </p:spTree>
    <p:extLst>
      <p:ext uri="{BB962C8B-B14F-4D97-AF65-F5344CB8AC3E}">
        <p14:creationId xmlns:p14="http://schemas.microsoft.com/office/powerpoint/2010/main" val="13859390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/>
              <a:t> Father of research in teaching field. </a:t>
            </a:r>
            <a:endParaRPr lang="en-IN" dirty="0" smtClean="0"/>
          </a:p>
          <a:p>
            <a:pPr algn="just"/>
            <a:r>
              <a:rPr lang="en-IN" dirty="0" smtClean="0"/>
              <a:t>• </a:t>
            </a:r>
            <a:r>
              <a:rPr lang="en-IN" dirty="0"/>
              <a:t>Professor of Stanford graduate school of education  and emeritus at university of education . </a:t>
            </a:r>
            <a:endParaRPr lang="en-IN" dirty="0" smtClean="0"/>
          </a:p>
          <a:p>
            <a:pPr algn="just"/>
            <a:r>
              <a:rPr lang="en-IN" dirty="0" smtClean="0"/>
              <a:t>• </a:t>
            </a:r>
            <a:r>
              <a:rPr lang="en-IN" dirty="0"/>
              <a:t>A giant among educational researchers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 </a:t>
            </a:r>
            <a:r>
              <a:rPr lang="en-IN" dirty="0"/>
              <a:t>• Received E.L </a:t>
            </a:r>
            <a:r>
              <a:rPr lang="en-IN" dirty="0" err="1"/>
              <a:t>Thorndake</a:t>
            </a:r>
            <a:r>
              <a:rPr lang="en-IN" dirty="0"/>
              <a:t> award for career achievement in educational psychology. </a:t>
            </a:r>
            <a:endParaRPr lang="en-IN" dirty="0" smtClean="0"/>
          </a:p>
          <a:p>
            <a:pPr algn="just"/>
            <a:r>
              <a:rPr lang="en-IN" dirty="0" smtClean="0"/>
              <a:t>• </a:t>
            </a:r>
            <a:r>
              <a:rPr lang="en-IN" dirty="0"/>
              <a:t>Elected to the National academy of education in 1979. </a:t>
            </a:r>
          </a:p>
        </p:txBody>
      </p:sp>
    </p:spTree>
    <p:extLst>
      <p:ext uri="{BB962C8B-B14F-4D97-AF65-F5344CB8AC3E}">
        <p14:creationId xmlns:p14="http://schemas.microsoft.com/office/powerpoint/2010/main" val="20833814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 He began his career at Purdue university as an assistant professor. </a:t>
            </a:r>
            <a:endParaRPr lang="en-IN" dirty="0" smtClean="0"/>
          </a:p>
          <a:p>
            <a:pPr algn="just"/>
            <a:r>
              <a:rPr lang="en-IN" dirty="0" smtClean="0"/>
              <a:t>• </a:t>
            </a:r>
            <a:r>
              <a:rPr lang="en-IN" dirty="0"/>
              <a:t>His important works is,” A Handbook of research on teaching”. </a:t>
            </a:r>
            <a:endParaRPr lang="en-IN" dirty="0" smtClean="0"/>
          </a:p>
          <a:p>
            <a:pPr algn="just"/>
            <a:r>
              <a:rPr lang="en-IN" dirty="0" smtClean="0"/>
              <a:t>• </a:t>
            </a:r>
            <a:r>
              <a:rPr lang="en-IN" dirty="0"/>
              <a:t>In 1965 founded Centre for educational research at Stanford. </a:t>
            </a:r>
            <a:endParaRPr lang="en-IN" dirty="0" smtClean="0"/>
          </a:p>
          <a:p>
            <a:pPr algn="just"/>
            <a:r>
              <a:rPr lang="en-IN" dirty="0" smtClean="0"/>
              <a:t>• </a:t>
            </a:r>
            <a:r>
              <a:rPr lang="en-IN" dirty="0"/>
              <a:t>In 1970 Gage received fellowship and served as a visiting professor</a:t>
            </a:r>
          </a:p>
        </p:txBody>
      </p:sp>
    </p:spTree>
    <p:extLst>
      <p:ext uri="{BB962C8B-B14F-4D97-AF65-F5344CB8AC3E}">
        <p14:creationId xmlns:p14="http://schemas.microsoft.com/office/powerpoint/2010/main" val="4963373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/>
          </a:bodyPr>
          <a:lstStyle/>
          <a:p>
            <a:r>
              <a:rPr lang="en-IN" dirty="0">
                <a:solidFill>
                  <a:srgbClr val="C00000"/>
                </a:solidFill>
              </a:rPr>
              <a:t>CONTRIBUTIONS </a:t>
            </a:r>
          </a:p>
          <a:p>
            <a:pPr algn="just"/>
            <a:r>
              <a:rPr lang="en-IN" dirty="0"/>
              <a:t>• He provided a </a:t>
            </a:r>
            <a:r>
              <a:rPr lang="en-IN" dirty="0">
                <a:solidFill>
                  <a:srgbClr val="FF0000"/>
                </a:solidFill>
              </a:rPr>
              <a:t>scientific basis to the art of teaching. </a:t>
            </a:r>
            <a:endParaRPr lang="en-IN" dirty="0" smtClean="0">
              <a:solidFill>
                <a:srgbClr val="FF0000"/>
              </a:solidFill>
            </a:endParaRPr>
          </a:p>
          <a:p>
            <a:pPr algn="just"/>
            <a:r>
              <a:rPr lang="en-IN" dirty="0" smtClean="0"/>
              <a:t>• </a:t>
            </a:r>
            <a:r>
              <a:rPr lang="en-IN" dirty="0"/>
              <a:t>New definition to teaching </a:t>
            </a:r>
            <a:r>
              <a:rPr lang="en-IN" dirty="0" err="1"/>
              <a:t>as,”any</a:t>
            </a:r>
            <a:r>
              <a:rPr lang="en-IN" dirty="0"/>
              <a:t> activity from the part of one person </a:t>
            </a:r>
            <a:r>
              <a:rPr lang="en-IN" dirty="0" smtClean="0"/>
              <a:t>intended </a:t>
            </a:r>
            <a:r>
              <a:rPr lang="en-IN" dirty="0"/>
              <a:t>to facilitate learning on the part of another</a:t>
            </a:r>
            <a:r>
              <a:rPr lang="en-IN" dirty="0" smtClean="0"/>
              <a:t>”.</a:t>
            </a:r>
          </a:p>
          <a:p>
            <a:pPr algn="just"/>
            <a:r>
              <a:rPr lang="en-IN" dirty="0" smtClean="0"/>
              <a:t>  </a:t>
            </a:r>
            <a:r>
              <a:rPr lang="en-IN" dirty="0"/>
              <a:t>• So teaching is the </a:t>
            </a:r>
            <a:r>
              <a:rPr lang="en-IN" dirty="0">
                <a:solidFill>
                  <a:srgbClr val="FF0000"/>
                </a:solidFill>
              </a:rPr>
              <a:t>act of facilitating learning</a:t>
            </a:r>
            <a:r>
              <a:rPr lang="en-IN" dirty="0"/>
              <a:t>. </a:t>
            </a:r>
            <a:endParaRPr lang="en-IN" dirty="0" smtClean="0"/>
          </a:p>
          <a:p>
            <a:pPr algn="just"/>
            <a:r>
              <a:rPr lang="en-IN" dirty="0" smtClean="0"/>
              <a:t>• </a:t>
            </a:r>
            <a:r>
              <a:rPr lang="en-IN" dirty="0"/>
              <a:t>He paved  </a:t>
            </a:r>
            <a:r>
              <a:rPr lang="en-IN" dirty="0">
                <a:solidFill>
                  <a:srgbClr val="FF0000"/>
                </a:solidFill>
              </a:rPr>
              <a:t>a new way for discussion about science of teaching </a:t>
            </a:r>
            <a:r>
              <a:rPr lang="en-IN" dirty="0"/>
              <a:t>and the scientific basis of teaching </a:t>
            </a:r>
          </a:p>
        </p:txBody>
      </p:sp>
    </p:spTree>
    <p:extLst>
      <p:ext uri="{BB962C8B-B14F-4D97-AF65-F5344CB8AC3E}">
        <p14:creationId xmlns:p14="http://schemas.microsoft.com/office/powerpoint/2010/main" val="981617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 Published works are </a:t>
            </a:r>
            <a:r>
              <a:rPr lang="en-IN" dirty="0" smtClean="0"/>
              <a:t>,”A </a:t>
            </a:r>
            <a:r>
              <a:rPr lang="en-IN" dirty="0"/>
              <a:t>Conception of teaching(2008), Educational </a:t>
            </a:r>
            <a:r>
              <a:rPr lang="en-IN" dirty="0" smtClean="0"/>
              <a:t>psychology”(</a:t>
            </a:r>
            <a:r>
              <a:rPr lang="en-IN" dirty="0"/>
              <a:t>1975</a:t>
            </a:r>
            <a:r>
              <a:rPr lang="en-IN" dirty="0" smtClean="0"/>
              <a:t>)</a:t>
            </a:r>
          </a:p>
          <a:p>
            <a:r>
              <a:rPr lang="en-IN" dirty="0" smtClean="0"/>
              <a:t> •” </a:t>
            </a:r>
            <a:r>
              <a:rPr lang="en-IN" dirty="0"/>
              <a:t>The nature of evaluation process, The scientific basis of art of teaching, Instructors manual with test items(1984</a:t>
            </a:r>
            <a:r>
              <a:rPr lang="en-IN" dirty="0" smtClean="0"/>
              <a:t>).”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25025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endParaRPr lang="en-IN" dirty="0" smtClean="0"/>
          </a:p>
          <a:p>
            <a:r>
              <a:rPr lang="en-IN" dirty="0" smtClean="0"/>
              <a:t> </a:t>
            </a:r>
            <a:r>
              <a:rPr lang="en-IN" dirty="0"/>
              <a:t>According to Gage” teaching is properly done by Hunch, by Intuition, by Experience , by Ideology, what it also needs is a basis in scientific research in teaching “. </a:t>
            </a:r>
            <a:endParaRPr lang="en-IN" dirty="0" smtClean="0"/>
          </a:p>
          <a:p>
            <a:r>
              <a:rPr lang="en-IN" dirty="0" smtClean="0"/>
              <a:t>• </a:t>
            </a:r>
            <a:r>
              <a:rPr lang="en-IN" dirty="0"/>
              <a:t>Teaching as more of an </a:t>
            </a:r>
            <a:r>
              <a:rPr lang="en-IN" dirty="0">
                <a:solidFill>
                  <a:srgbClr val="FF0000"/>
                </a:solidFill>
              </a:rPr>
              <a:t>“art than a science</a:t>
            </a:r>
            <a:r>
              <a:rPr lang="en-IN" dirty="0" smtClean="0">
                <a:solidFill>
                  <a:srgbClr val="FF0000"/>
                </a:solidFill>
              </a:rPr>
              <a:t>.”</a:t>
            </a:r>
          </a:p>
          <a:p>
            <a:r>
              <a:rPr lang="en-IN" dirty="0" smtClean="0"/>
              <a:t> </a:t>
            </a:r>
            <a:r>
              <a:rPr lang="en-IN" dirty="0"/>
              <a:t>• “Good teacher is </a:t>
            </a:r>
            <a:r>
              <a:rPr lang="en-IN" dirty="0">
                <a:solidFill>
                  <a:srgbClr val="FF0000"/>
                </a:solidFill>
              </a:rPr>
              <a:t>not born ,</a:t>
            </a:r>
            <a:r>
              <a:rPr lang="en-IN" dirty="0" smtClean="0">
                <a:solidFill>
                  <a:srgbClr val="FF0000"/>
                </a:solidFill>
              </a:rPr>
              <a:t>They </a:t>
            </a:r>
            <a:r>
              <a:rPr lang="en-IN" dirty="0">
                <a:solidFill>
                  <a:srgbClr val="FF0000"/>
                </a:solidFill>
              </a:rPr>
              <a:t>are built </a:t>
            </a:r>
            <a:r>
              <a:rPr lang="en-IN" dirty="0"/>
              <a:t>“. </a:t>
            </a:r>
          </a:p>
        </p:txBody>
      </p:sp>
    </p:spTree>
    <p:extLst>
      <p:ext uri="{BB962C8B-B14F-4D97-AF65-F5344CB8AC3E}">
        <p14:creationId xmlns:p14="http://schemas.microsoft.com/office/powerpoint/2010/main" val="2857641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Knowledge is an essential item in our daily activities to perform the works efficiently. </a:t>
            </a:r>
            <a:endParaRPr lang="en-IN" dirty="0" smtClean="0"/>
          </a:p>
          <a:p>
            <a:r>
              <a:rPr lang="en-IN" dirty="0" smtClean="0"/>
              <a:t>It </a:t>
            </a:r>
            <a:r>
              <a:rPr lang="en-IN" dirty="0"/>
              <a:t>is considered as the most important asset for every organization</a:t>
            </a:r>
            <a:r>
              <a:rPr lang="en-IN" dirty="0" smtClean="0"/>
              <a:t>.</a:t>
            </a:r>
          </a:p>
          <a:p>
            <a:r>
              <a:rPr lang="en-IN" dirty="0" smtClean="0"/>
              <a:t> </a:t>
            </a:r>
            <a:r>
              <a:rPr lang="en-IN" dirty="0"/>
              <a:t>Knowledge management is a system of acquiring, capturing, sharing, storing, developing, capitalizing, disseminating, and utilizing knowledge efficiently in organizations. </a:t>
            </a:r>
          </a:p>
        </p:txBody>
      </p:sp>
    </p:spTree>
    <p:extLst>
      <p:ext uri="{BB962C8B-B14F-4D97-AF65-F5344CB8AC3E}">
        <p14:creationId xmlns:p14="http://schemas.microsoft.com/office/powerpoint/2010/main" val="12709199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just"/>
            <a:r>
              <a:rPr lang="en-IN" dirty="0"/>
              <a:t> A conception of teaching dedicates a chapter to each of the following important components:- </a:t>
            </a:r>
            <a:endParaRPr lang="en-IN" dirty="0" smtClean="0"/>
          </a:p>
          <a:p>
            <a:pPr algn="just"/>
            <a:r>
              <a:rPr lang="en-IN" dirty="0" smtClean="0"/>
              <a:t>the </a:t>
            </a:r>
            <a:r>
              <a:rPr lang="en-IN" dirty="0"/>
              <a:t>evolution of a paradigm for the study of teaching ,a conception of the process of teaching ,a conception of the content of teaching ,a conception of students cognitive capabilities  and motivations , a conception of class room management , and the integration of  these conceptions. </a:t>
            </a:r>
          </a:p>
        </p:txBody>
      </p:sp>
    </p:spTree>
    <p:extLst>
      <p:ext uri="{BB962C8B-B14F-4D97-AF65-F5344CB8AC3E}">
        <p14:creationId xmlns:p14="http://schemas.microsoft.com/office/powerpoint/2010/main" val="15213645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/>
              <a:t>Untill</a:t>
            </a:r>
            <a:r>
              <a:rPr lang="en-IN" dirty="0"/>
              <a:t> now , no theory of teaching has existed  and  “A conception of teaching “is a important and a great step forward, offering an important and original contribution to the literature. </a:t>
            </a:r>
            <a:endParaRPr lang="en-IN" dirty="0" smtClean="0"/>
          </a:p>
          <a:p>
            <a:r>
              <a:rPr lang="en-IN" dirty="0" smtClean="0"/>
              <a:t>• </a:t>
            </a:r>
            <a:r>
              <a:rPr lang="en-IN" dirty="0"/>
              <a:t>First chapter </a:t>
            </a:r>
            <a:r>
              <a:rPr lang="en-IN" dirty="0">
                <a:solidFill>
                  <a:srgbClr val="FF0000"/>
                </a:solidFill>
              </a:rPr>
              <a:t>agenda</a:t>
            </a:r>
            <a:r>
              <a:rPr lang="en-IN" dirty="0"/>
              <a:t>; it consists </a:t>
            </a:r>
            <a:r>
              <a:rPr lang="en-IN" dirty="0" smtClean="0"/>
              <a:t>of: </a:t>
            </a:r>
          </a:p>
          <a:p>
            <a:r>
              <a:rPr lang="en-IN" dirty="0" smtClean="0"/>
              <a:t> </a:t>
            </a:r>
            <a:r>
              <a:rPr lang="en-IN" dirty="0"/>
              <a:t>• The money raised for education  </a:t>
            </a:r>
            <a:endParaRPr lang="en-IN" dirty="0" smtClean="0"/>
          </a:p>
          <a:p>
            <a:r>
              <a:rPr lang="en-IN" dirty="0" smtClean="0"/>
              <a:t>• </a:t>
            </a:r>
            <a:r>
              <a:rPr lang="en-IN" dirty="0"/>
              <a:t>The curricula developed </a:t>
            </a:r>
          </a:p>
        </p:txBody>
      </p:sp>
    </p:spTree>
    <p:extLst>
      <p:ext uri="{BB962C8B-B14F-4D97-AF65-F5344CB8AC3E}">
        <p14:creationId xmlns:p14="http://schemas.microsoft.com/office/powerpoint/2010/main" val="1412937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An Agenda 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• </a:t>
            </a:r>
            <a:r>
              <a:rPr lang="en-IN" dirty="0"/>
              <a:t>The administrators ,</a:t>
            </a:r>
            <a:r>
              <a:rPr lang="en-IN" dirty="0" smtClean="0"/>
              <a:t>supervisors </a:t>
            </a:r>
            <a:r>
              <a:rPr lang="en-IN" dirty="0"/>
              <a:t>and teachers trained .  </a:t>
            </a:r>
            <a:endParaRPr lang="en-IN" dirty="0" smtClean="0"/>
          </a:p>
          <a:p>
            <a:r>
              <a:rPr lang="en-IN" dirty="0" smtClean="0"/>
              <a:t>• </a:t>
            </a:r>
            <a:r>
              <a:rPr lang="en-IN" dirty="0"/>
              <a:t>The parents and other citizens consulted. </a:t>
            </a:r>
            <a:endParaRPr lang="en-IN" dirty="0" smtClean="0"/>
          </a:p>
          <a:p>
            <a:r>
              <a:rPr lang="en-IN" dirty="0" smtClean="0"/>
              <a:t>• </a:t>
            </a:r>
            <a:r>
              <a:rPr lang="en-IN" dirty="0"/>
              <a:t>The teachers influence the </a:t>
            </a:r>
            <a:r>
              <a:rPr lang="en-IN" dirty="0" smtClean="0"/>
              <a:t>students </a:t>
            </a:r>
            <a:r>
              <a:rPr lang="en-IN" dirty="0"/>
              <a:t>knowledge ,understanding ,appreciation and attitude in a desirable way</a:t>
            </a:r>
            <a:r>
              <a:rPr lang="en-IN" dirty="0" smtClean="0"/>
              <a:t>.</a:t>
            </a:r>
          </a:p>
          <a:p>
            <a:r>
              <a:rPr lang="en-IN" dirty="0" smtClean="0"/>
              <a:t> </a:t>
            </a:r>
            <a:r>
              <a:rPr lang="en-IN" dirty="0"/>
              <a:t>• The nation require that their young people have frequent contact  for long periods with adults, called teachers. </a:t>
            </a:r>
          </a:p>
        </p:txBody>
      </p:sp>
    </p:spTree>
    <p:extLst>
      <p:ext uri="{BB962C8B-B14F-4D97-AF65-F5344CB8AC3E}">
        <p14:creationId xmlns:p14="http://schemas.microsoft.com/office/powerpoint/2010/main" val="7576966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The desirability and possibility of a theory of teaching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• </a:t>
            </a:r>
            <a:r>
              <a:rPr lang="en-IN" dirty="0"/>
              <a:t>Education has a large number of discrete components ,each of which uses its own concepts and purposes . </a:t>
            </a:r>
            <a:endParaRPr lang="en-IN" dirty="0" smtClean="0"/>
          </a:p>
          <a:p>
            <a:r>
              <a:rPr lang="en-IN" dirty="0" smtClean="0"/>
              <a:t>Components </a:t>
            </a:r>
            <a:r>
              <a:rPr lang="en-IN" dirty="0"/>
              <a:t>are educational finance, educational architecture,  educational personal  ,curriculum  ,assessment,  classroom management, design technology </a:t>
            </a:r>
            <a:r>
              <a:rPr lang="en-IN" dirty="0" err="1"/>
              <a:t>etc</a:t>
            </a:r>
            <a:r>
              <a:rPr lang="en-IN" dirty="0"/>
              <a:t> </a:t>
            </a:r>
            <a:r>
              <a:rPr lang="en-IN" dirty="0" smtClean="0"/>
              <a:t>.</a:t>
            </a:r>
          </a:p>
          <a:p>
            <a:r>
              <a:rPr lang="en-IN" dirty="0" smtClean="0"/>
              <a:t>Due </a:t>
            </a:r>
            <a:r>
              <a:rPr lang="en-IN" dirty="0"/>
              <a:t>to these complexities we need theory of teaching . </a:t>
            </a:r>
          </a:p>
        </p:txBody>
      </p:sp>
    </p:spTree>
    <p:extLst>
      <p:ext uri="{BB962C8B-B14F-4D97-AF65-F5344CB8AC3E}">
        <p14:creationId xmlns:p14="http://schemas.microsoft.com/office/powerpoint/2010/main" val="24629762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The evolution of paradigm for the study of teaching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• </a:t>
            </a:r>
            <a:r>
              <a:rPr lang="en-IN" dirty="0"/>
              <a:t>In research on teaching , the paradigm has evolved from the cumulative contribution of students of teaching in the period from 1890 to 1980s </a:t>
            </a:r>
            <a:endParaRPr lang="en-IN" dirty="0" smtClean="0"/>
          </a:p>
          <a:p>
            <a:r>
              <a:rPr lang="en-IN" dirty="0" smtClean="0"/>
              <a:t>• </a:t>
            </a:r>
            <a:r>
              <a:rPr lang="en-IN" dirty="0"/>
              <a:t>The evolution began with a paradigm implicit in the empirical research design used by Joseph Mayer Rice</a:t>
            </a:r>
            <a:r>
              <a:rPr lang="en-IN" dirty="0" smtClean="0"/>
              <a:t>.</a:t>
            </a:r>
          </a:p>
          <a:p>
            <a:r>
              <a:rPr lang="en-IN" dirty="0" smtClean="0"/>
              <a:t> </a:t>
            </a:r>
            <a:r>
              <a:rPr lang="en-IN" dirty="0"/>
              <a:t>• Rice had studied the relationship between variables in two </a:t>
            </a:r>
            <a:r>
              <a:rPr lang="en-IN" dirty="0" err="1" smtClean="0"/>
              <a:t>catagories</a:t>
            </a:r>
            <a:r>
              <a:rPr lang="en-IN" dirty="0" smtClean="0"/>
              <a:t> </a:t>
            </a:r>
            <a:r>
              <a:rPr lang="en-IN" dirty="0"/>
              <a:t>that would later be called process and </a:t>
            </a:r>
            <a:r>
              <a:rPr lang="en-IN" dirty="0" smtClean="0"/>
              <a:t>achievement(product).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780001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 In his study the process variable was the amount of time teachers devoted to teaching. • The achievement variable was the average score of the students  on test</a:t>
            </a:r>
            <a:r>
              <a:rPr lang="en-IN" dirty="0" smtClean="0"/>
              <a:t>.</a:t>
            </a:r>
          </a:p>
          <a:p>
            <a:r>
              <a:rPr lang="en-IN" dirty="0" smtClean="0"/>
              <a:t>  </a:t>
            </a:r>
            <a:r>
              <a:rPr lang="en-IN" dirty="0"/>
              <a:t>• This relationship was  later known as” process  -product  paradigm”. </a:t>
            </a:r>
          </a:p>
        </p:txBody>
      </p:sp>
    </p:spTree>
    <p:extLst>
      <p:ext uri="{BB962C8B-B14F-4D97-AF65-F5344CB8AC3E}">
        <p14:creationId xmlns:p14="http://schemas.microsoft.com/office/powerpoint/2010/main" val="11086984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A conception of the process of teaching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• </a:t>
            </a:r>
            <a:r>
              <a:rPr lang="en-IN" dirty="0"/>
              <a:t>The process of teaching explains-how teaching happen, what the students and teacher say, what the students experience as they see and hear the teacher. </a:t>
            </a:r>
            <a:endParaRPr lang="en-IN" dirty="0" smtClean="0"/>
          </a:p>
          <a:p>
            <a:r>
              <a:rPr lang="en-IN" dirty="0" smtClean="0"/>
              <a:t>• </a:t>
            </a:r>
            <a:r>
              <a:rPr lang="en-IN" dirty="0"/>
              <a:t>A conception of content of </a:t>
            </a:r>
            <a:r>
              <a:rPr lang="en-IN" dirty="0" smtClean="0"/>
              <a:t>teaching</a:t>
            </a:r>
          </a:p>
          <a:p>
            <a:r>
              <a:rPr lang="en-IN" dirty="0" smtClean="0"/>
              <a:t> </a:t>
            </a:r>
            <a:r>
              <a:rPr lang="en-IN" dirty="0"/>
              <a:t>• Content derived from objectives of </a:t>
            </a:r>
            <a:r>
              <a:rPr lang="en-IN" dirty="0" smtClean="0"/>
              <a:t>teaching</a:t>
            </a:r>
          </a:p>
          <a:p>
            <a:r>
              <a:rPr lang="en-IN" dirty="0" smtClean="0"/>
              <a:t> </a:t>
            </a:r>
            <a:r>
              <a:rPr lang="en-IN" dirty="0"/>
              <a:t>• Educational content involve societies culture  which foster  freedom and well being of the society, help to perform their economic roles and proper functioning of </a:t>
            </a:r>
            <a:r>
              <a:rPr lang="en-IN" dirty="0" smtClean="0"/>
              <a:t>government.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649111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A conception of the </a:t>
            </a:r>
            <a:r>
              <a:rPr lang="en-IN" dirty="0" smtClean="0"/>
              <a:t>content  </a:t>
            </a:r>
            <a:r>
              <a:rPr lang="en-IN" dirty="0"/>
              <a:t>of teaching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IN" dirty="0" smtClean="0"/>
          </a:p>
          <a:p>
            <a:pPr algn="just"/>
            <a:r>
              <a:rPr lang="en-IN" dirty="0" smtClean="0"/>
              <a:t>Teaching </a:t>
            </a:r>
            <a:r>
              <a:rPr lang="en-IN" dirty="0"/>
              <a:t>content is </a:t>
            </a:r>
            <a:r>
              <a:rPr lang="en-IN" dirty="0" err="1" smtClean="0"/>
              <a:t>important.KayBentley</a:t>
            </a:r>
            <a:r>
              <a:rPr lang="en-IN" dirty="0" smtClean="0"/>
              <a:t>  explained </a:t>
            </a:r>
            <a:r>
              <a:rPr lang="en-IN" dirty="0"/>
              <a:t>some of its benefits: how it motivates learners by arousing their curiosity; and how it develops subject and language competence simultaneously, along with cultural awareness, and critical and creative skills</a:t>
            </a:r>
            <a:r>
              <a:rPr lang="en-IN" dirty="0" smtClean="0"/>
              <a:t>.</a:t>
            </a:r>
          </a:p>
          <a:p>
            <a:pPr algn="just"/>
            <a:r>
              <a:rPr lang="en-IN" dirty="0"/>
              <a:t>Successfully motivating students to learn about subject content begins by activating their prior knowledge of the subject topic. </a:t>
            </a:r>
          </a:p>
        </p:txBody>
      </p:sp>
    </p:spTree>
    <p:extLst>
      <p:ext uri="{BB962C8B-B14F-4D97-AF65-F5344CB8AC3E}">
        <p14:creationId xmlns:p14="http://schemas.microsoft.com/office/powerpoint/2010/main" val="1982829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In the question-and-answer session, Kay offered advice on a number of subjects, including correcting students – make sure not to interrupt students with corrections, but wait until they’ve finished speaking, and then ask the class to help them out – and on dealing with parents’ high expectations.</a:t>
            </a:r>
          </a:p>
        </p:txBody>
      </p:sp>
    </p:spTree>
    <p:extLst>
      <p:ext uri="{BB962C8B-B14F-4D97-AF65-F5344CB8AC3E}">
        <p14:creationId xmlns:p14="http://schemas.microsoft.com/office/powerpoint/2010/main" val="4777139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Conception of students cognitive capabilities and motivation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• </a:t>
            </a:r>
            <a:r>
              <a:rPr lang="en-IN" dirty="0"/>
              <a:t>Cognitive capability includes-students </a:t>
            </a:r>
            <a:r>
              <a:rPr lang="en-IN" dirty="0" err="1"/>
              <a:t>intelligents</a:t>
            </a:r>
            <a:r>
              <a:rPr lang="en-IN" dirty="0"/>
              <a:t>  and  their prior knowledge</a:t>
            </a:r>
            <a:r>
              <a:rPr lang="en-IN" dirty="0" smtClean="0"/>
              <a:t>.</a:t>
            </a:r>
          </a:p>
          <a:p>
            <a:r>
              <a:rPr lang="en-IN" dirty="0" smtClean="0"/>
              <a:t> </a:t>
            </a:r>
            <a:r>
              <a:rPr lang="en-IN" dirty="0"/>
              <a:t>• Cognitive capabilities  called mental </a:t>
            </a:r>
            <a:r>
              <a:rPr lang="en-IN" dirty="0" smtClean="0"/>
              <a:t>age</a:t>
            </a:r>
          </a:p>
          <a:p>
            <a:r>
              <a:rPr lang="en-IN" dirty="0" smtClean="0"/>
              <a:t> </a:t>
            </a:r>
            <a:r>
              <a:rPr lang="en-IN" dirty="0"/>
              <a:t>• Students often vary in their prior knowledge  according to their interests previous schooling and random experience</a:t>
            </a:r>
          </a:p>
        </p:txBody>
      </p:sp>
    </p:spTree>
    <p:extLst>
      <p:ext uri="{BB962C8B-B14F-4D97-AF65-F5344CB8AC3E}">
        <p14:creationId xmlns:p14="http://schemas.microsoft.com/office/powerpoint/2010/main" val="3926164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The </a:t>
            </a:r>
            <a:r>
              <a:rPr lang="en-IN" dirty="0" err="1" smtClean="0"/>
              <a:t>Nonaka</a:t>
            </a:r>
            <a:r>
              <a:rPr lang="en-IN" dirty="0" smtClean="0"/>
              <a:t> and Takeuchi KM model is basically a two dimensional matrix depicting four possible scenarios of tacit and explicit knowledge interaction or conversion.</a:t>
            </a:r>
          </a:p>
          <a:p>
            <a:r>
              <a:rPr lang="en-IN" dirty="0" err="1" smtClean="0"/>
              <a:t>Nonaka</a:t>
            </a:r>
            <a:r>
              <a:rPr lang="en-IN" dirty="0" smtClean="0"/>
              <a:t> and Takeuchi’s four modes of knowledge conversion;socialization, externalization, combination    and  internalization,  create a dynamic process for organizational knowledge creation.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740988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A conception of classroom 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 smtClean="0"/>
              <a:t>• </a:t>
            </a:r>
            <a:r>
              <a:rPr lang="en-IN" dirty="0"/>
              <a:t>Classroom management is a process of content transfer , students cognitive capabilities and students motivation . 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• </a:t>
            </a:r>
            <a:r>
              <a:rPr lang="en-IN" dirty="0"/>
              <a:t>According to Berliner  poverty as a major factor that troubles classroom management. 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• </a:t>
            </a:r>
            <a:r>
              <a:rPr lang="en-IN" dirty="0"/>
              <a:t>The average achievement of students from low income group  is substantially lower than  that of middle class students. </a:t>
            </a:r>
          </a:p>
        </p:txBody>
      </p:sp>
    </p:spTree>
    <p:extLst>
      <p:ext uri="{BB962C8B-B14F-4D97-AF65-F5344CB8AC3E}">
        <p14:creationId xmlns:p14="http://schemas.microsoft.com/office/powerpoint/2010/main" val="4122490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Socialization is a process of creating common tacit knowledge through shared experiences. </a:t>
            </a:r>
          </a:p>
          <a:p>
            <a:r>
              <a:rPr lang="en-IN" dirty="0" smtClean="0"/>
              <a:t>Externalization is a process of articulating tacit knowledge into explicit knowledge as concepts and/or diagrams.</a:t>
            </a:r>
          </a:p>
          <a:p>
            <a:r>
              <a:rPr lang="en-IN" dirty="0" smtClean="0"/>
              <a:t>Combination- is a process of assembling new and existing explicit knowledge into systemic knowledge, such as a new curriculum implementation plan and teaching methods. </a:t>
            </a:r>
          </a:p>
          <a:p>
            <a:r>
              <a:rPr lang="en-IN" dirty="0" smtClean="0"/>
              <a:t>Internalization is a process of embodying explicit knowledge into tacit, pedagogical knowledge such as having the “know-how” to teach.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90177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en-IN" dirty="0"/>
              <a:t>I</a:t>
            </a:r>
            <a:r>
              <a:rPr lang="en-IN" dirty="0" smtClean="0"/>
              <a:t>nternal organizational knowledge flow can be obtained through mutual interaction and sharing by the organization’s members, thereby strengthening the organization and the teaching skills of individual members.</a:t>
            </a:r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51199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Nonaka</a:t>
            </a:r>
            <a:r>
              <a:rPr lang="en-IN" dirty="0" smtClean="0"/>
              <a:t> and Takeuchi’s four modes conversion model can be applied in schools to explain how teachers share their tacit and explicit knowledge through Lesson Study. </a:t>
            </a:r>
          </a:p>
          <a:p>
            <a:r>
              <a:rPr lang="en-IN" dirty="0" smtClean="0"/>
              <a:t>Lesson study is a type of action research and professional development activity in which teachers collaborate to create effective lessons and examine their practice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62755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The SECI Model Knowledge Creation Spiral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828092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2132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5555555555555555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8720"/>
            <a:ext cx="9143999" cy="6912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8485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1991</Words>
  <Application>Microsoft Office PowerPoint</Application>
  <PresentationFormat>On-screen Show (4:3)</PresentationFormat>
  <Paragraphs>138</Paragraphs>
  <Slides>40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SECI KM MODEL/The Nonaka and Takeuchi KM Model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SECI Model Knowledge Creation Spiral</vt:lpstr>
      <vt:lpstr>5555555555555555</vt:lpstr>
      <vt:lpstr>PowerPoint Presentation</vt:lpstr>
      <vt:lpstr>Socialization</vt:lpstr>
      <vt:lpstr>Externalization</vt:lpstr>
      <vt:lpstr>combination</vt:lpstr>
      <vt:lpstr>Internalization</vt:lpstr>
      <vt:lpstr>Advantages of the model</vt:lpstr>
      <vt:lpstr>The Boisot Information -Space KM Model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NATHANIEL LEE GAGE(1917-2008)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 Agenda  </vt:lpstr>
      <vt:lpstr>The desirability and possibility of a theory of teaching </vt:lpstr>
      <vt:lpstr>The evolution of paradigm for the study of teaching </vt:lpstr>
      <vt:lpstr>PowerPoint Presentation</vt:lpstr>
      <vt:lpstr>A conception of the process of teaching </vt:lpstr>
      <vt:lpstr>A conception of the content  of teaching </vt:lpstr>
      <vt:lpstr>PowerPoint Presentation</vt:lpstr>
      <vt:lpstr>Conception of students cognitive capabilities and motivation </vt:lpstr>
      <vt:lpstr>A conception of classroom management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SECI KM MODEL</dc:title>
  <dc:creator>user</dc:creator>
  <cp:lastModifiedBy>user</cp:lastModifiedBy>
  <cp:revision>108</cp:revision>
  <dcterms:created xsi:type="dcterms:W3CDTF">2021-05-31T13:14:27Z</dcterms:created>
  <dcterms:modified xsi:type="dcterms:W3CDTF">2021-06-03T13:27:08Z</dcterms:modified>
</cp:coreProperties>
</file>