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76" r:id="rId16"/>
    <p:sldId id="277" r:id="rId17"/>
    <p:sldId id="270" r:id="rId18"/>
    <p:sldId id="274" r:id="rId19"/>
    <p:sldId id="271" r:id="rId20"/>
    <p:sldId id="269" r:id="rId21"/>
    <p:sldId id="272" r:id="rId22"/>
    <p:sldId id="273" r:id="rId23"/>
    <p:sldId id="278" r:id="rId24"/>
    <p:sldId id="279" r:id="rId25"/>
    <p:sldId id="280" r:id="rId26"/>
    <p:sldId id="281" r:id="rId27"/>
    <p:sldId id="282" r:id="rId28"/>
    <p:sldId id="283" r:id="rId29"/>
    <p:sldId id="284" r:id="rId30"/>
    <p:sldId id="285" r:id="rId31"/>
    <p:sldId id="286" r:id="rId32"/>
    <p:sldId id="296" r:id="rId33"/>
    <p:sldId id="287" r:id="rId34"/>
    <p:sldId id="289" r:id="rId35"/>
    <p:sldId id="290" r:id="rId36"/>
    <p:sldId id="291" r:id="rId37"/>
    <p:sldId id="292" r:id="rId38"/>
    <p:sldId id="293" r:id="rId39"/>
    <p:sldId id="294" r:id="rId40"/>
    <p:sldId id="297" r:id="rId41"/>
    <p:sldId id="298" r:id="rId42"/>
    <p:sldId id="299" r:id="rId43"/>
    <p:sldId id="301" r:id="rId44"/>
    <p:sldId id="302" r:id="rId45"/>
    <p:sldId id="303" r:id="rId46"/>
    <p:sldId id="30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7" autoAdjust="0"/>
    <p:restoredTop sz="94660"/>
  </p:normalViewPr>
  <p:slideViewPr>
    <p:cSldViewPr>
      <p:cViewPr varScale="1">
        <p:scale>
          <a:sx n="69" d="100"/>
          <a:sy n="69" d="100"/>
        </p:scale>
        <p:origin x="-81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D48A73-0F09-4FAA-A036-3874C32ED8D3}" type="datetimeFigureOut">
              <a:rPr lang="en-IN" smtClean="0"/>
              <a:t>30-07-2021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F2D7B-4D23-44D2-899A-76E178B03F66}" type="slidenum">
              <a:rPr lang="en-IN" smtClean="0"/>
              <a:t>‹#›</a:t>
            </a:fld>
            <a:endParaRPr lang="en-IN"/>
          </a:p>
        </p:txBody>
      </p:sp>
    </p:spTree>
    <p:extLst>
      <p:ext uri="{BB962C8B-B14F-4D97-AF65-F5344CB8AC3E}">
        <p14:creationId xmlns:p14="http://schemas.microsoft.com/office/powerpoint/2010/main" val="3516937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14F2D7B-4D23-44D2-899A-76E178B03F66}" type="slidenum">
              <a:rPr lang="en-IN" smtClean="0"/>
              <a:t>8</a:t>
            </a:fld>
            <a:endParaRPr lang="en-IN"/>
          </a:p>
        </p:txBody>
      </p:sp>
    </p:spTree>
    <p:extLst>
      <p:ext uri="{BB962C8B-B14F-4D97-AF65-F5344CB8AC3E}">
        <p14:creationId xmlns:p14="http://schemas.microsoft.com/office/powerpoint/2010/main" val="3053293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C5CF16D-D20C-4C5A-B5C9-1F0580E03CC4}" type="datetimeFigureOut">
              <a:rPr lang="en-IN" smtClean="0"/>
              <a:t>30-07-2021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922457-D243-4562-B82D-AB81079D9944}" type="slidenum">
              <a:rPr lang="en-IN" smtClean="0"/>
              <a:t>‹#›</a:t>
            </a:fld>
            <a:endParaRPr lang="en-IN"/>
          </a:p>
        </p:txBody>
      </p:sp>
    </p:spTree>
    <p:extLst>
      <p:ext uri="{BB962C8B-B14F-4D97-AF65-F5344CB8AC3E}">
        <p14:creationId xmlns:p14="http://schemas.microsoft.com/office/powerpoint/2010/main" val="299626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C5CF16D-D20C-4C5A-B5C9-1F0580E03CC4}" type="datetimeFigureOut">
              <a:rPr lang="en-IN" smtClean="0"/>
              <a:t>30-07-2021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922457-D243-4562-B82D-AB81079D9944}" type="slidenum">
              <a:rPr lang="en-IN" smtClean="0"/>
              <a:t>‹#›</a:t>
            </a:fld>
            <a:endParaRPr lang="en-IN"/>
          </a:p>
        </p:txBody>
      </p:sp>
    </p:spTree>
    <p:extLst>
      <p:ext uri="{BB962C8B-B14F-4D97-AF65-F5344CB8AC3E}">
        <p14:creationId xmlns:p14="http://schemas.microsoft.com/office/powerpoint/2010/main" val="351254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C5CF16D-D20C-4C5A-B5C9-1F0580E03CC4}" type="datetimeFigureOut">
              <a:rPr lang="en-IN" smtClean="0"/>
              <a:t>30-07-2021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922457-D243-4562-B82D-AB81079D9944}" type="slidenum">
              <a:rPr lang="en-IN" smtClean="0"/>
              <a:t>‹#›</a:t>
            </a:fld>
            <a:endParaRPr lang="en-IN"/>
          </a:p>
        </p:txBody>
      </p:sp>
    </p:spTree>
    <p:extLst>
      <p:ext uri="{BB962C8B-B14F-4D97-AF65-F5344CB8AC3E}">
        <p14:creationId xmlns:p14="http://schemas.microsoft.com/office/powerpoint/2010/main" val="3703792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C5CF16D-D20C-4C5A-B5C9-1F0580E03CC4}" type="datetimeFigureOut">
              <a:rPr lang="en-IN" smtClean="0"/>
              <a:t>30-07-2021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922457-D243-4562-B82D-AB81079D9944}" type="slidenum">
              <a:rPr lang="en-IN" smtClean="0"/>
              <a:t>‹#›</a:t>
            </a:fld>
            <a:endParaRPr lang="en-IN"/>
          </a:p>
        </p:txBody>
      </p:sp>
    </p:spTree>
    <p:extLst>
      <p:ext uri="{BB962C8B-B14F-4D97-AF65-F5344CB8AC3E}">
        <p14:creationId xmlns:p14="http://schemas.microsoft.com/office/powerpoint/2010/main" val="150917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CF16D-D20C-4C5A-B5C9-1F0580E03CC4}" type="datetimeFigureOut">
              <a:rPr lang="en-IN" smtClean="0"/>
              <a:t>30-07-2021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922457-D243-4562-B82D-AB81079D9944}" type="slidenum">
              <a:rPr lang="en-IN" smtClean="0"/>
              <a:t>‹#›</a:t>
            </a:fld>
            <a:endParaRPr lang="en-IN"/>
          </a:p>
        </p:txBody>
      </p:sp>
    </p:spTree>
    <p:extLst>
      <p:ext uri="{BB962C8B-B14F-4D97-AF65-F5344CB8AC3E}">
        <p14:creationId xmlns:p14="http://schemas.microsoft.com/office/powerpoint/2010/main" val="86471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C5CF16D-D20C-4C5A-B5C9-1F0580E03CC4}" type="datetimeFigureOut">
              <a:rPr lang="en-IN" smtClean="0"/>
              <a:t>30-07-2021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922457-D243-4562-B82D-AB81079D9944}" type="slidenum">
              <a:rPr lang="en-IN" smtClean="0"/>
              <a:t>‹#›</a:t>
            </a:fld>
            <a:endParaRPr lang="en-IN"/>
          </a:p>
        </p:txBody>
      </p:sp>
    </p:spTree>
    <p:extLst>
      <p:ext uri="{BB962C8B-B14F-4D97-AF65-F5344CB8AC3E}">
        <p14:creationId xmlns:p14="http://schemas.microsoft.com/office/powerpoint/2010/main" val="70359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C5CF16D-D20C-4C5A-B5C9-1F0580E03CC4}" type="datetimeFigureOut">
              <a:rPr lang="en-IN" smtClean="0"/>
              <a:t>30-07-2021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0922457-D243-4562-B82D-AB81079D9944}" type="slidenum">
              <a:rPr lang="en-IN" smtClean="0"/>
              <a:t>‹#›</a:t>
            </a:fld>
            <a:endParaRPr lang="en-IN"/>
          </a:p>
        </p:txBody>
      </p:sp>
    </p:spTree>
    <p:extLst>
      <p:ext uri="{BB962C8B-B14F-4D97-AF65-F5344CB8AC3E}">
        <p14:creationId xmlns:p14="http://schemas.microsoft.com/office/powerpoint/2010/main" val="79363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C5CF16D-D20C-4C5A-B5C9-1F0580E03CC4}" type="datetimeFigureOut">
              <a:rPr lang="en-IN" smtClean="0"/>
              <a:t>30-07-2021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0922457-D243-4562-B82D-AB81079D9944}" type="slidenum">
              <a:rPr lang="en-IN" smtClean="0"/>
              <a:t>‹#›</a:t>
            </a:fld>
            <a:endParaRPr lang="en-IN"/>
          </a:p>
        </p:txBody>
      </p:sp>
    </p:spTree>
    <p:extLst>
      <p:ext uri="{BB962C8B-B14F-4D97-AF65-F5344CB8AC3E}">
        <p14:creationId xmlns:p14="http://schemas.microsoft.com/office/powerpoint/2010/main" val="137751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CF16D-D20C-4C5A-B5C9-1F0580E03CC4}" type="datetimeFigureOut">
              <a:rPr lang="en-IN" smtClean="0"/>
              <a:t>30-07-2021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0922457-D243-4562-B82D-AB81079D9944}" type="slidenum">
              <a:rPr lang="en-IN" smtClean="0"/>
              <a:t>‹#›</a:t>
            </a:fld>
            <a:endParaRPr lang="en-IN"/>
          </a:p>
        </p:txBody>
      </p:sp>
    </p:spTree>
    <p:extLst>
      <p:ext uri="{BB962C8B-B14F-4D97-AF65-F5344CB8AC3E}">
        <p14:creationId xmlns:p14="http://schemas.microsoft.com/office/powerpoint/2010/main" val="29186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CF16D-D20C-4C5A-B5C9-1F0580E03CC4}" type="datetimeFigureOut">
              <a:rPr lang="en-IN" smtClean="0"/>
              <a:t>30-07-2021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922457-D243-4562-B82D-AB81079D9944}" type="slidenum">
              <a:rPr lang="en-IN" smtClean="0"/>
              <a:t>‹#›</a:t>
            </a:fld>
            <a:endParaRPr lang="en-IN"/>
          </a:p>
        </p:txBody>
      </p:sp>
    </p:spTree>
    <p:extLst>
      <p:ext uri="{BB962C8B-B14F-4D97-AF65-F5344CB8AC3E}">
        <p14:creationId xmlns:p14="http://schemas.microsoft.com/office/powerpoint/2010/main" val="303575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CF16D-D20C-4C5A-B5C9-1F0580E03CC4}" type="datetimeFigureOut">
              <a:rPr lang="en-IN" smtClean="0"/>
              <a:t>30-07-2021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922457-D243-4562-B82D-AB81079D9944}" type="slidenum">
              <a:rPr lang="en-IN" smtClean="0"/>
              <a:t>‹#›</a:t>
            </a:fld>
            <a:endParaRPr lang="en-IN"/>
          </a:p>
        </p:txBody>
      </p:sp>
    </p:spTree>
    <p:extLst>
      <p:ext uri="{BB962C8B-B14F-4D97-AF65-F5344CB8AC3E}">
        <p14:creationId xmlns:p14="http://schemas.microsoft.com/office/powerpoint/2010/main" val="50103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CF16D-D20C-4C5A-B5C9-1F0580E03CC4}" type="datetimeFigureOut">
              <a:rPr lang="en-IN" smtClean="0"/>
              <a:t>30-07-2021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22457-D243-4562-B82D-AB81079D9944}" type="slidenum">
              <a:rPr lang="en-IN" smtClean="0"/>
              <a:t>‹#›</a:t>
            </a:fld>
            <a:endParaRPr lang="en-IN"/>
          </a:p>
        </p:txBody>
      </p:sp>
    </p:spTree>
    <p:extLst>
      <p:ext uri="{BB962C8B-B14F-4D97-AF65-F5344CB8AC3E}">
        <p14:creationId xmlns:p14="http://schemas.microsoft.com/office/powerpoint/2010/main" val="181976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1584175"/>
          </a:xfrm>
        </p:spPr>
        <p:txBody>
          <a:bodyPr/>
          <a:lstStyle/>
          <a:p>
            <a:r>
              <a:rPr lang="en-IN" dirty="0" smtClean="0"/>
              <a:t>23) Issues of Autonomy and Accountability in Education</a:t>
            </a:r>
            <a:endParaRPr lang="en-IN" dirty="0"/>
          </a:p>
        </p:txBody>
      </p:sp>
      <p:sp>
        <p:nvSpPr>
          <p:cNvPr id="3" name="Subtitle 2"/>
          <p:cNvSpPr>
            <a:spLocks noGrp="1"/>
          </p:cNvSpPr>
          <p:nvPr>
            <p:ph type="subTitle" idx="1"/>
          </p:nvPr>
        </p:nvSpPr>
        <p:spPr>
          <a:xfrm>
            <a:off x="755576" y="2636912"/>
            <a:ext cx="7632848" cy="3456384"/>
          </a:xfrm>
        </p:spPr>
        <p:txBody>
          <a:bodyPr>
            <a:normAutofit fontScale="85000" lnSpcReduction="10000"/>
          </a:bodyPr>
          <a:lstStyle/>
          <a:p>
            <a:r>
              <a:rPr lang="en-IN" b="1" dirty="0" smtClean="0">
                <a:solidFill>
                  <a:schemeClr val="tx1"/>
                </a:solidFill>
              </a:rPr>
              <a:t>Accountability</a:t>
            </a:r>
            <a:r>
              <a:rPr lang="en-IN" dirty="0" smtClean="0">
                <a:solidFill>
                  <a:schemeClr val="tx1"/>
                </a:solidFill>
              </a:rPr>
              <a:t> : Concept of Accountability in Education</a:t>
            </a:r>
          </a:p>
          <a:p>
            <a:r>
              <a:rPr lang="en-IN" dirty="0" smtClean="0">
                <a:solidFill>
                  <a:schemeClr val="tx1"/>
                </a:solidFill>
              </a:rPr>
              <a:t>According to </a:t>
            </a:r>
            <a:r>
              <a:rPr lang="en-IN" dirty="0" err="1" smtClean="0">
                <a:solidFill>
                  <a:schemeClr val="tx1"/>
                </a:solidFill>
              </a:rPr>
              <a:t>Neave</a:t>
            </a:r>
            <a:r>
              <a:rPr lang="en-IN" dirty="0" smtClean="0">
                <a:solidFill>
                  <a:schemeClr val="tx1"/>
                </a:solidFill>
              </a:rPr>
              <a:t> (1967) ‘'‘Accountability is a process which involves the duty </a:t>
            </a:r>
            <a:r>
              <a:rPr lang="en-IN" dirty="0">
                <a:solidFill>
                  <a:schemeClr val="tx1"/>
                </a:solidFill>
              </a:rPr>
              <a:t>o</a:t>
            </a:r>
            <a:r>
              <a:rPr lang="en-IN" dirty="0" smtClean="0">
                <a:solidFill>
                  <a:schemeClr val="tx1"/>
                </a:solidFill>
              </a:rPr>
              <a:t>f both the individual and the organizations o f which they are part to render periodically accounts for tasks performed, to a body having both the power and the authority to modify that performance”.</a:t>
            </a:r>
            <a:endParaRPr lang="en-IN" dirty="0">
              <a:solidFill>
                <a:schemeClr val="tx1"/>
              </a:solidFill>
            </a:endParaRPr>
          </a:p>
        </p:txBody>
      </p:sp>
    </p:spTree>
    <p:extLst>
      <p:ext uri="{BB962C8B-B14F-4D97-AF65-F5344CB8AC3E}">
        <p14:creationId xmlns:p14="http://schemas.microsoft.com/office/powerpoint/2010/main" val="78134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smtClean="0"/>
              <a:t>Process Evaluation</a:t>
            </a:r>
            <a:r>
              <a:rPr lang="en-IN" dirty="0" smtClean="0"/>
              <a:t>’. It provides information about strengths and weaknesses of strategies during implementation.</a:t>
            </a:r>
          </a:p>
          <a:p>
            <a:r>
              <a:rPr lang="en-IN" b="1" dirty="0" smtClean="0"/>
              <a:t> Product Evaluation</a:t>
            </a:r>
            <a:r>
              <a:rPr lang="en-IN" dirty="0" smtClean="0"/>
              <a:t>: It provides information for determining whether the procedures employed to achieve the objectives should be</a:t>
            </a:r>
          </a:p>
          <a:p>
            <a:pPr marL="0" indent="0">
              <a:buNone/>
            </a:pPr>
            <a:r>
              <a:rPr lang="en-IN" dirty="0" smtClean="0"/>
              <a:t>    continued, modified or terminated.</a:t>
            </a:r>
            <a:endParaRPr lang="en-IN" dirty="0"/>
          </a:p>
        </p:txBody>
      </p:sp>
    </p:spTree>
    <p:extLst>
      <p:ext uri="{BB962C8B-B14F-4D97-AF65-F5344CB8AC3E}">
        <p14:creationId xmlns:p14="http://schemas.microsoft.com/office/powerpoint/2010/main" val="3687706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Implications of Educational Accountability</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Educational accountability can be used to bring about </a:t>
            </a:r>
            <a:r>
              <a:rPr lang="en-IN" b="1" dirty="0" smtClean="0"/>
              <a:t>continuous improvement in the performance of teachers and educational</a:t>
            </a:r>
          </a:p>
          <a:p>
            <a:pPr marL="0" indent="0">
              <a:buNone/>
            </a:pPr>
            <a:r>
              <a:rPr lang="en-IN" b="1" dirty="0" smtClean="0"/>
              <a:t>institutions. </a:t>
            </a:r>
          </a:p>
          <a:p>
            <a:pPr marL="0" indent="0">
              <a:buNone/>
            </a:pPr>
            <a:r>
              <a:rPr lang="en-IN" dirty="0" smtClean="0"/>
              <a:t>To make this possible, the following steps need to be taken.</a:t>
            </a:r>
          </a:p>
          <a:p>
            <a:pPr marL="571500" indent="-571500">
              <a:buAutoNum type="romanLcParenR"/>
            </a:pPr>
            <a:r>
              <a:rPr lang="en-IN" dirty="0" smtClean="0"/>
              <a:t>Setting o f Objectives</a:t>
            </a:r>
          </a:p>
          <a:p>
            <a:pPr marL="0" indent="0">
              <a:buNone/>
            </a:pPr>
            <a:r>
              <a:rPr lang="en-IN" dirty="0" smtClean="0"/>
              <a:t>Each individual - Teacher, member of the non-teaching staff, student -and institution must set objectives to be attained over a period of time, preferably one year. </a:t>
            </a:r>
            <a:endParaRPr lang="en-IN" dirty="0"/>
          </a:p>
        </p:txBody>
      </p:sp>
    </p:spTree>
    <p:extLst>
      <p:ext uri="{BB962C8B-B14F-4D97-AF65-F5344CB8AC3E}">
        <p14:creationId xmlns:p14="http://schemas.microsoft.com/office/powerpoint/2010/main" val="2670170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lnSpcReduction="10000"/>
          </a:bodyPr>
          <a:lstStyle/>
          <a:p>
            <a:r>
              <a:rPr lang="en-IN" dirty="0" smtClean="0"/>
              <a:t>ii) Determining Criteria for Appraisal</a:t>
            </a:r>
          </a:p>
          <a:p>
            <a:r>
              <a:rPr lang="en-IN" dirty="0" smtClean="0"/>
              <a:t>It is essential that criteria for process as well as product evaluation is laid down beforehand for assessing individual/ institutional performance. The criteria should be open and known to all the constituents. </a:t>
            </a:r>
          </a:p>
          <a:p>
            <a:r>
              <a:rPr lang="en-IN" dirty="0" smtClean="0"/>
              <a:t>iii) Determine the Person/Body to whom one is Accountable</a:t>
            </a:r>
          </a:p>
          <a:p>
            <a:r>
              <a:rPr lang="en-IN" dirty="0"/>
              <a:t>T</a:t>
            </a:r>
            <a:r>
              <a:rPr lang="en-IN" dirty="0" smtClean="0"/>
              <a:t>he body to which one is accountable must</a:t>
            </a:r>
          </a:p>
          <a:p>
            <a:pPr marL="0" indent="0">
              <a:buNone/>
            </a:pPr>
            <a:r>
              <a:rPr lang="en-IN" dirty="0" smtClean="0"/>
              <a:t>   have both the power and authority to modify the performance. </a:t>
            </a:r>
            <a:endParaRPr lang="en-IN" dirty="0"/>
          </a:p>
        </p:txBody>
      </p:sp>
    </p:spTree>
    <p:extLst>
      <p:ext uri="{BB962C8B-B14F-4D97-AF65-F5344CB8AC3E}">
        <p14:creationId xmlns:p14="http://schemas.microsoft.com/office/powerpoint/2010/main" val="1651730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r>
              <a:rPr lang="en-IN" dirty="0" smtClean="0"/>
              <a:t>iv) Determining Appropriate Rewards and Punishment.</a:t>
            </a:r>
          </a:p>
          <a:p>
            <a:r>
              <a:rPr lang="en-IN" dirty="0" smtClean="0"/>
              <a:t> One of the critical features of educational accountability is to reward or punish individuals and institutions on the basis of their performance.</a:t>
            </a:r>
          </a:p>
          <a:p>
            <a:r>
              <a:rPr lang="en-IN" dirty="0" smtClean="0"/>
              <a:t>v) Formulate Appropriate Policies for Enhancing Intrinsic Motivation of Teachers.</a:t>
            </a:r>
            <a:endParaRPr lang="en-IN" dirty="0"/>
          </a:p>
        </p:txBody>
      </p:sp>
    </p:spTree>
    <p:extLst>
      <p:ext uri="{BB962C8B-B14F-4D97-AF65-F5344CB8AC3E}">
        <p14:creationId xmlns:p14="http://schemas.microsoft.com/office/powerpoint/2010/main" val="1627757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a:t>
            </a:r>
            <a:r>
              <a:rPr lang="en-IN" dirty="0" smtClean="0"/>
              <a:t>ssues</a:t>
            </a:r>
            <a:endParaRPr lang="en-IN" dirty="0"/>
          </a:p>
        </p:txBody>
      </p:sp>
      <p:sp>
        <p:nvSpPr>
          <p:cNvPr id="3" name="Content Placeholder 2"/>
          <p:cNvSpPr>
            <a:spLocks noGrp="1"/>
          </p:cNvSpPr>
          <p:nvPr>
            <p:ph idx="1"/>
          </p:nvPr>
        </p:nvSpPr>
        <p:spPr/>
        <p:txBody>
          <a:bodyPr/>
          <a:lstStyle/>
          <a:p>
            <a:r>
              <a:rPr lang="en-IN" dirty="0"/>
              <a:t>Accountability in education is faced with a number of problems including </a:t>
            </a:r>
            <a:r>
              <a:rPr lang="en-IN" b="1" dirty="0"/>
              <a:t>vague definition </a:t>
            </a:r>
            <a:r>
              <a:rPr lang="en-IN" b="1" dirty="0" smtClean="0"/>
              <a:t>of educational </a:t>
            </a:r>
            <a:r>
              <a:rPr lang="en-IN" b="1" dirty="0"/>
              <a:t>goals</a:t>
            </a:r>
            <a:r>
              <a:rPr lang="en-IN" dirty="0"/>
              <a:t>, which makes implementation and goal attainment difficult. </a:t>
            </a:r>
            <a:endParaRPr lang="en-IN" dirty="0" smtClean="0"/>
          </a:p>
          <a:p>
            <a:r>
              <a:rPr lang="en-IN" dirty="0" smtClean="0"/>
              <a:t>Inability </a:t>
            </a:r>
            <a:r>
              <a:rPr lang="en-IN" dirty="0"/>
              <a:t>of the </a:t>
            </a:r>
            <a:r>
              <a:rPr lang="en-IN" dirty="0" smtClean="0"/>
              <a:t>school system </a:t>
            </a:r>
            <a:r>
              <a:rPr lang="en-IN" dirty="0"/>
              <a:t>to keep up with the innovations dictated by the needs of the changing society.</a:t>
            </a:r>
          </a:p>
        </p:txBody>
      </p:sp>
    </p:spTree>
    <p:extLst>
      <p:ext uri="{BB962C8B-B14F-4D97-AF65-F5344CB8AC3E}">
        <p14:creationId xmlns:p14="http://schemas.microsoft.com/office/powerpoint/2010/main" val="703562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lnSpcReduction="10000"/>
          </a:bodyPr>
          <a:lstStyle/>
          <a:p>
            <a:r>
              <a:rPr lang="en-IN" dirty="0"/>
              <a:t>The subgroups in every society with their varied needs, values, interests, desires, aspirations and cultures </a:t>
            </a:r>
            <a:r>
              <a:rPr lang="en-IN" dirty="0" smtClean="0"/>
              <a:t> which </a:t>
            </a:r>
            <a:r>
              <a:rPr lang="en-IN" dirty="0"/>
              <a:t>often tend to conflict with one another thereby make the enforcement of accountability in </a:t>
            </a:r>
            <a:r>
              <a:rPr lang="en-IN" dirty="0" smtClean="0"/>
              <a:t>the school </a:t>
            </a:r>
            <a:r>
              <a:rPr lang="en-IN" dirty="0"/>
              <a:t>system ineffective. </a:t>
            </a:r>
            <a:endParaRPr lang="en-IN" dirty="0" smtClean="0"/>
          </a:p>
          <a:p>
            <a:r>
              <a:rPr lang="en-IN" dirty="0"/>
              <a:t>School administrators are unable to command absolute </a:t>
            </a:r>
            <a:r>
              <a:rPr lang="en-IN" dirty="0" smtClean="0"/>
              <a:t>leadership responsiveness </a:t>
            </a:r>
            <a:r>
              <a:rPr lang="en-IN" dirty="0"/>
              <a:t>from their administrative subordinates and this constitutes a hindrance to </a:t>
            </a:r>
            <a:r>
              <a:rPr lang="en-IN" dirty="0" smtClean="0"/>
              <a:t>the practice </a:t>
            </a:r>
            <a:r>
              <a:rPr lang="en-IN" dirty="0"/>
              <a:t>of accountability. </a:t>
            </a:r>
          </a:p>
        </p:txBody>
      </p:sp>
    </p:spTree>
    <p:extLst>
      <p:ext uri="{BB962C8B-B14F-4D97-AF65-F5344CB8AC3E}">
        <p14:creationId xmlns:p14="http://schemas.microsoft.com/office/powerpoint/2010/main" val="46980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IN" dirty="0"/>
              <a:t>The inconsistencies in educational policies have been argued to be responsible for lack of</a:t>
            </a:r>
          </a:p>
          <a:p>
            <a:pPr marL="0" indent="0">
              <a:buNone/>
            </a:pPr>
            <a:r>
              <a:rPr lang="en-IN" dirty="0" smtClean="0"/>
              <a:t>    accountability </a:t>
            </a:r>
            <a:r>
              <a:rPr lang="en-IN" dirty="0"/>
              <a:t>and poor service delivery in the </a:t>
            </a:r>
            <a:r>
              <a:rPr lang="en-IN" dirty="0" smtClean="0"/>
              <a:t>system.</a:t>
            </a:r>
          </a:p>
          <a:p>
            <a:r>
              <a:rPr lang="en-IN" dirty="0" smtClean="0"/>
              <a:t>  Politicization of appointments </a:t>
            </a:r>
            <a:r>
              <a:rPr lang="en-IN" dirty="0"/>
              <a:t>in the education sector where non professional are appointed as heads of </a:t>
            </a:r>
            <a:r>
              <a:rPr lang="en-IN" dirty="0" smtClean="0"/>
              <a:t>education institutions </a:t>
            </a:r>
            <a:r>
              <a:rPr lang="en-IN" dirty="0"/>
              <a:t>either due to party, ethnic, regional or religious affiliation constitutes an obstacle </a:t>
            </a:r>
            <a:r>
              <a:rPr lang="en-IN" dirty="0" smtClean="0"/>
              <a:t>to accountability .</a:t>
            </a:r>
            <a:endParaRPr lang="en-IN" dirty="0"/>
          </a:p>
        </p:txBody>
      </p:sp>
    </p:spTree>
    <p:extLst>
      <p:ext uri="{BB962C8B-B14F-4D97-AF65-F5344CB8AC3E}">
        <p14:creationId xmlns:p14="http://schemas.microsoft.com/office/powerpoint/2010/main" val="2463502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Concept of Autonomy</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Autonomy is government of an organisation by persons most deeply affected by the organisation, in the best interest o f the</a:t>
            </a:r>
          </a:p>
          <a:p>
            <a:pPr marL="0" indent="0">
              <a:buNone/>
            </a:pPr>
            <a:r>
              <a:rPr lang="en-IN" dirty="0" smtClean="0"/>
              <a:t>   organisation, and with minimum interference from other agencies.</a:t>
            </a:r>
          </a:p>
          <a:p>
            <a:pPr marL="0" indent="0">
              <a:buNone/>
            </a:pPr>
            <a:r>
              <a:rPr lang="en-IN" dirty="0" smtClean="0"/>
              <a:t> </a:t>
            </a:r>
          </a:p>
          <a:p>
            <a:r>
              <a:rPr lang="en-IN" dirty="0" smtClean="0"/>
              <a:t>College autonomy means that the principal, teachers and to some extent, students are</a:t>
            </a:r>
          </a:p>
          <a:p>
            <a:pPr marL="0" indent="0">
              <a:buNone/>
            </a:pPr>
            <a:r>
              <a:rPr lang="en-IN" dirty="0" smtClean="0"/>
              <a:t>    in charge of admissions, curriculum, teaching,    examinations and appointments, subject to the control of the university.</a:t>
            </a:r>
            <a:endParaRPr lang="en-IN" dirty="0"/>
          </a:p>
        </p:txBody>
      </p:sp>
    </p:spTree>
    <p:extLst>
      <p:ext uri="{BB962C8B-B14F-4D97-AF65-F5344CB8AC3E}">
        <p14:creationId xmlns:p14="http://schemas.microsoft.com/office/powerpoint/2010/main" val="4039387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8092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479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lstStyle/>
          <a:p>
            <a:endParaRPr lang="en-IN" dirty="0" smtClean="0">
              <a:solidFill>
                <a:srgbClr val="0070C0"/>
              </a:solidFill>
            </a:endParaRPr>
          </a:p>
          <a:p>
            <a:r>
              <a:rPr lang="en-IN" dirty="0" smtClean="0">
                <a:solidFill>
                  <a:srgbClr val="0070C0"/>
                </a:solidFill>
              </a:rPr>
              <a:t>The basic philosophy is that a person or group which is free and autonomous is more efficient than a person or a group which is controlled</a:t>
            </a:r>
            <a:r>
              <a:rPr lang="en-IN" dirty="0" smtClean="0"/>
              <a:t>.</a:t>
            </a:r>
          </a:p>
          <a:p>
            <a:endParaRPr lang="en-IN" dirty="0"/>
          </a:p>
        </p:txBody>
      </p:sp>
    </p:spTree>
    <p:extLst>
      <p:ext uri="{BB962C8B-B14F-4D97-AF65-F5344CB8AC3E}">
        <p14:creationId xmlns:p14="http://schemas.microsoft.com/office/powerpoint/2010/main" val="65922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DEFINITION</a:t>
            </a:r>
            <a:endParaRPr lang="en-IN" dirty="0"/>
          </a:p>
        </p:txBody>
      </p:sp>
      <p:sp>
        <p:nvSpPr>
          <p:cNvPr id="3" name="Content Placeholder 2"/>
          <p:cNvSpPr>
            <a:spLocks noGrp="1"/>
          </p:cNvSpPr>
          <p:nvPr>
            <p:ph idx="1"/>
          </p:nvPr>
        </p:nvSpPr>
        <p:spPr/>
        <p:txBody>
          <a:bodyPr>
            <a:normAutofit/>
          </a:bodyPr>
          <a:lstStyle/>
          <a:p>
            <a:pPr algn="just"/>
            <a:r>
              <a:rPr lang="en-IN" dirty="0" smtClean="0"/>
              <a:t> ‘Accountability means the continuing assessment of the educational achievement of pupils in a school system; the relating of levels of achievement to the state and community’s goals and expectations, to the parents’, teachers’, taxpayers’ and members of the community’. </a:t>
            </a:r>
            <a:r>
              <a:rPr lang="en-IN" dirty="0" err="1" smtClean="0"/>
              <a:t>Borich</a:t>
            </a:r>
            <a:r>
              <a:rPr lang="en-IN" dirty="0" smtClean="0"/>
              <a:t> (1977) </a:t>
            </a:r>
            <a:endParaRPr lang="en-IN" dirty="0"/>
          </a:p>
        </p:txBody>
      </p:sp>
    </p:spTree>
    <p:extLst>
      <p:ext uri="{BB962C8B-B14F-4D97-AF65-F5344CB8AC3E}">
        <p14:creationId xmlns:p14="http://schemas.microsoft.com/office/powerpoint/2010/main" val="54504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3690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184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13690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904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20891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510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Meaning and definition of Teacher Autonomy:</a:t>
            </a:r>
          </a:p>
        </p:txBody>
      </p:sp>
      <p:sp>
        <p:nvSpPr>
          <p:cNvPr id="3" name="Content Placeholder 2"/>
          <p:cNvSpPr>
            <a:spLocks noGrp="1"/>
          </p:cNvSpPr>
          <p:nvPr>
            <p:ph idx="1"/>
          </p:nvPr>
        </p:nvSpPr>
        <p:spPr/>
        <p:txBody>
          <a:bodyPr>
            <a:normAutofit fontScale="92500" lnSpcReduction="20000"/>
          </a:bodyPr>
          <a:lstStyle/>
          <a:p>
            <a:r>
              <a:rPr lang="en-IN" dirty="0"/>
              <a:t>Teacher autonomy is defined by “the capacity to take control of </a:t>
            </a:r>
            <a:r>
              <a:rPr lang="en-IN" dirty="0" smtClean="0"/>
              <a:t>one’s </a:t>
            </a:r>
            <a:r>
              <a:rPr lang="en-IN" dirty="0"/>
              <a:t>own teaching”. </a:t>
            </a:r>
            <a:endParaRPr lang="en-IN" dirty="0" smtClean="0"/>
          </a:p>
          <a:p>
            <a:r>
              <a:rPr lang="en-IN" dirty="0" smtClean="0"/>
              <a:t>Teacher autonomy </a:t>
            </a:r>
            <a:r>
              <a:rPr lang="en-IN" dirty="0"/>
              <a:t>means freedom of study, learn and teach. There should not be too much interference </a:t>
            </a:r>
            <a:r>
              <a:rPr lang="en-IN" dirty="0" smtClean="0"/>
              <a:t>in the </a:t>
            </a:r>
            <a:r>
              <a:rPr lang="en-IN" dirty="0"/>
              <a:t>work of teacher by higher authorities so that teacher may perform his duty without any fear.</a:t>
            </a:r>
            <a:endParaRPr lang="en-IN" dirty="0" smtClean="0"/>
          </a:p>
          <a:p>
            <a:r>
              <a:rPr lang="en-IN" dirty="0" smtClean="0"/>
              <a:t>   According </a:t>
            </a:r>
            <a:r>
              <a:rPr lang="en-IN" dirty="0"/>
              <a:t>to Huang (2005), “ </a:t>
            </a:r>
            <a:r>
              <a:rPr lang="en-IN" dirty="0" err="1"/>
              <a:t>Teacher‟s</a:t>
            </a:r>
            <a:r>
              <a:rPr lang="en-IN" dirty="0"/>
              <a:t> willingness, capacity and freedom to take control </a:t>
            </a:r>
            <a:r>
              <a:rPr lang="en-IN" dirty="0" smtClean="0"/>
              <a:t>of their </a:t>
            </a:r>
            <a:r>
              <a:rPr lang="en-IN" dirty="0"/>
              <a:t>own teaching and learning are known as teacher autonomy</a:t>
            </a:r>
            <a:r>
              <a:rPr lang="en-IN" dirty="0" smtClean="0"/>
              <a:t>.</a:t>
            </a:r>
          </a:p>
          <a:p>
            <a:endParaRPr lang="en-IN" dirty="0"/>
          </a:p>
          <a:p>
            <a:endParaRPr lang="en-IN" dirty="0"/>
          </a:p>
        </p:txBody>
      </p:sp>
    </p:spTree>
    <p:extLst>
      <p:ext uri="{BB962C8B-B14F-4D97-AF65-F5344CB8AC3E}">
        <p14:creationId xmlns:p14="http://schemas.microsoft.com/office/powerpoint/2010/main" val="2888803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Dimensions of teacher autonomy:</a:t>
            </a:r>
            <a:br>
              <a:rPr lang="en-IN" dirty="0"/>
            </a:br>
            <a:endParaRPr lang="en-IN" dirty="0"/>
          </a:p>
        </p:txBody>
      </p:sp>
      <p:sp>
        <p:nvSpPr>
          <p:cNvPr id="3" name="Content Placeholder 2"/>
          <p:cNvSpPr>
            <a:spLocks noGrp="1"/>
          </p:cNvSpPr>
          <p:nvPr>
            <p:ph idx="1"/>
          </p:nvPr>
        </p:nvSpPr>
        <p:spPr/>
        <p:txBody>
          <a:bodyPr>
            <a:normAutofit fontScale="85000" lnSpcReduction="10000"/>
          </a:bodyPr>
          <a:lstStyle/>
          <a:p>
            <a:r>
              <a:rPr lang="en-IN" dirty="0" smtClean="0"/>
              <a:t>The </a:t>
            </a:r>
            <a:r>
              <a:rPr lang="en-IN" dirty="0"/>
              <a:t>dimensions identified by Mac </a:t>
            </a:r>
            <a:r>
              <a:rPr lang="en-IN" dirty="0" err="1"/>
              <a:t>Grath</a:t>
            </a:r>
            <a:r>
              <a:rPr lang="en-IN" dirty="0"/>
              <a:t> (2000) are as follows:</a:t>
            </a:r>
          </a:p>
          <a:p>
            <a:r>
              <a:rPr lang="en-IN" dirty="0" smtClean="0"/>
              <a:t>Teacher </a:t>
            </a:r>
            <a:r>
              <a:rPr lang="en-IN" dirty="0"/>
              <a:t>autonomy as self directed action or development.</a:t>
            </a:r>
          </a:p>
          <a:p>
            <a:r>
              <a:rPr lang="en-IN" dirty="0" smtClean="0"/>
              <a:t>Teacher </a:t>
            </a:r>
            <a:r>
              <a:rPr lang="en-IN" dirty="0"/>
              <a:t>autonomy as freedom from control by others.</a:t>
            </a:r>
          </a:p>
          <a:p>
            <a:r>
              <a:rPr lang="en-IN" dirty="0"/>
              <a:t>In relation to professional action, dimensions of teacher autonomy </a:t>
            </a:r>
            <a:r>
              <a:rPr lang="en-IN" dirty="0" smtClean="0"/>
              <a:t>are  i</a:t>
            </a:r>
            <a:r>
              <a:rPr lang="en-IN" dirty="0"/>
              <a:t>. Self-directed professional action (self-directed teaching).</a:t>
            </a:r>
          </a:p>
          <a:p>
            <a:r>
              <a:rPr lang="en-IN" dirty="0"/>
              <a:t>ii. Capacity for self-directed professional action.</a:t>
            </a:r>
          </a:p>
          <a:p>
            <a:r>
              <a:rPr lang="en-IN" dirty="0"/>
              <a:t>iii. Freedom from control over professional action.</a:t>
            </a:r>
          </a:p>
        </p:txBody>
      </p:sp>
    </p:spTree>
    <p:extLst>
      <p:ext uri="{BB962C8B-B14F-4D97-AF65-F5344CB8AC3E}">
        <p14:creationId xmlns:p14="http://schemas.microsoft.com/office/powerpoint/2010/main" val="1424160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Needs of Teacher Autonomy:</a:t>
            </a:r>
            <a:br>
              <a:rPr lang="en-IN" dirty="0"/>
            </a:b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 </a:t>
            </a:r>
            <a:r>
              <a:rPr lang="en-IN" dirty="0"/>
              <a:t>Teacher autonomy is essential for ensuring a learning environment that </a:t>
            </a:r>
            <a:r>
              <a:rPr lang="en-IN" dirty="0" smtClean="0"/>
              <a:t>addresses children’s </a:t>
            </a:r>
            <a:r>
              <a:rPr lang="en-IN" dirty="0"/>
              <a:t>diverse needs.</a:t>
            </a:r>
          </a:p>
          <a:p>
            <a:r>
              <a:rPr lang="en-IN" dirty="0" smtClean="0"/>
              <a:t> </a:t>
            </a:r>
            <a:r>
              <a:rPr lang="en-IN" dirty="0"/>
              <a:t>Teacher autonomy is driven by a need for personal and professional improvement, so </a:t>
            </a:r>
            <a:r>
              <a:rPr lang="en-IN" dirty="0" smtClean="0"/>
              <a:t>that an </a:t>
            </a:r>
            <a:r>
              <a:rPr lang="en-IN" dirty="0"/>
              <a:t>autonomous teacher may seek out opportunities over the course of his/her career to</a:t>
            </a:r>
          </a:p>
          <a:p>
            <a:pPr marL="0" indent="0">
              <a:buNone/>
            </a:pPr>
            <a:r>
              <a:rPr lang="en-IN" dirty="0"/>
              <a:t>develop further.</a:t>
            </a:r>
          </a:p>
          <a:p>
            <a:r>
              <a:rPr lang="en-IN" dirty="0" smtClean="0"/>
              <a:t>An </a:t>
            </a:r>
            <a:r>
              <a:rPr lang="en-IN" dirty="0"/>
              <a:t>autonomous teacher feels personal responsibilities, attends workshops &amp; come up</a:t>
            </a:r>
          </a:p>
          <a:p>
            <a:pPr marL="0" indent="0">
              <a:buNone/>
            </a:pPr>
            <a:r>
              <a:rPr lang="en-IN" dirty="0"/>
              <a:t>with new classroom ideas.</a:t>
            </a:r>
          </a:p>
        </p:txBody>
      </p:sp>
    </p:spTree>
    <p:extLst>
      <p:ext uri="{BB962C8B-B14F-4D97-AF65-F5344CB8AC3E}">
        <p14:creationId xmlns:p14="http://schemas.microsoft.com/office/powerpoint/2010/main" val="3416836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92500" lnSpcReduction="20000"/>
          </a:bodyPr>
          <a:lstStyle/>
          <a:p>
            <a:pPr marL="0" indent="0">
              <a:buNone/>
            </a:pPr>
            <a:r>
              <a:rPr lang="en-IN" dirty="0" smtClean="0"/>
              <a:t>    Teacher </a:t>
            </a:r>
            <a:r>
              <a:rPr lang="en-IN" dirty="0"/>
              <a:t>autonomy refers to the ability to develop appropriate skills, knowledge </a:t>
            </a:r>
            <a:r>
              <a:rPr lang="en-IN" dirty="0" smtClean="0"/>
              <a:t>&amp; attitude </a:t>
            </a:r>
            <a:r>
              <a:rPr lang="en-IN" dirty="0"/>
              <a:t>for oneself as a teacher, in cooperation with other.</a:t>
            </a:r>
          </a:p>
          <a:p>
            <a:r>
              <a:rPr lang="en-IN" dirty="0" smtClean="0"/>
              <a:t>The </a:t>
            </a:r>
            <a:r>
              <a:rPr lang="en-IN" dirty="0"/>
              <a:t>teacher should have the freedom to innovate, to devise appropriate methods </a:t>
            </a:r>
            <a:r>
              <a:rPr lang="en-IN" dirty="0" smtClean="0"/>
              <a:t>of communication </a:t>
            </a:r>
            <a:r>
              <a:rPr lang="en-IN" dirty="0"/>
              <a:t>&amp; activities relevant to the need &amp; capabilities of the concerns of </a:t>
            </a:r>
            <a:r>
              <a:rPr lang="en-IN" dirty="0" smtClean="0"/>
              <a:t>the community</a:t>
            </a:r>
            <a:r>
              <a:rPr lang="en-IN" dirty="0"/>
              <a:t>.</a:t>
            </a:r>
          </a:p>
          <a:p>
            <a:r>
              <a:rPr lang="en-IN" dirty="0" smtClean="0"/>
              <a:t>Autonomous </a:t>
            </a:r>
            <a:r>
              <a:rPr lang="en-IN" dirty="0"/>
              <a:t>teacher feel more confident with virtual learning environment.</a:t>
            </a:r>
          </a:p>
          <a:p>
            <a:r>
              <a:rPr lang="en-IN" dirty="0" smtClean="0"/>
              <a:t>Teacher </a:t>
            </a:r>
            <a:r>
              <a:rPr lang="en-IN" dirty="0"/>
              <a:t>autonomy is necessary in order to be able to respond to student needs, interests</a:t>
            </a:r>
          </a:p>
          <a:p>
            <a:pPr marL="0" indent="0">
              <a:buNone/>
            </a:pPr>
            <a:r>
              <a:rPr lang="en-IN" dirty="0"/>
              <a:t>&amp; motivation and individualize our approach.</a:t>
            </a:r>
          </a:p>
        </p:txBody>
      </p:sp>
    </p:spTree>
    <p:extLst>
      <p:ext uri="{BB962C8B-B14F-4D97-AF65-F5344CB8AC3E}">
        <p14:creationId xmlns:p14="http://schemas.microsoft.com/office/powerpoint/2010/main" val="78358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Teacher’s </a:t>
            </a:r>
            <a:r>
              <a:rPr lang="en-IN" dirty="0"/>
              <a:t>role in promotion of own autonomy:</a:t>
            </a:r>
            <a:br>
              <a:rPr lang="en-IN" dirty="0"/>
            </a:br>
            <a:endParaRPr lang="en-IN" dirty="0"/>
          </a:p>
        </p:txBody>
      </p:sp>
      <p:sp>
        <p:nvSpPr>
          <p:cNvPr id="3" name="Content Placeholder 2"/>
          <p:cNvSpPr>
            <a:spLocks noGrp="1"/>
          </p:cNvSpPr>
          <p:nvPr>
            <p:ph idx="1"/>
          </p:nvPr>
        </p:nvSpPr>
        <p:spPr/>
        <p:txBody>
          <a:bodyPr>
            <a:normAutofit/>
          </a:bodyPr>
          <a:lstStyle/>
          <a:p>
            <a:r>
              <a:rPr lang="en-IN" dirty="0" smtClean="0"/>
              <a:t>Some </a:t>
            </a:r>
            <a:r>
              <a:rPr lang="en-IN" dirty="0"/>
              <a:t>suggestions to promote the autonomy </a:t>
            </a:r>
            <a:r>
              <a:rPr lang="en-IN" dirty="0" smtClean="0"/>
              <a:t>of teacher </a:t>
            </a:r>
            <a:r>
              <a:rPr lang="en-IN" dirty="0"/>
              <a:t>are as follows:</a:t>
            </a:r>
          </a:p>
          <a:p>
            <a:r>
              <a:rPr lang="en-IN" dirty="0" smtClean="0"/>
              <a:t> </a:t>
            </a:r>
            <a:r>
              <a:rPr lang="en-IN" dirty="0"/>
              <a:t>He/ she should read a lot to be familiar with current subjects.</a:t>
            </a:r>
          </a:p>
          <a:p>
            <a:r>
              <a:rPr lang="en-IN" dirty="0" smtClean="0"/>
              <a:t>Teacher </a:t>
            </a:r>
            <a:r>
              <a:rPr lang="en-IN" dirty="0"/>
              <a:t>should be able to observe himself.</a:t>
            </a:r>
          </a:p>
          <a:p>
            <a:r>
              <a:rPr lang="en-IN" dirty="0" smtClean="0"/>
              <a:t>They </a:t>
            </a:r>
            <a:r>
              <a:rPr lang="en-IN" dirty="0"/>
              <a:t>should co-operate with </a:t>
            </a:r>
            <a:r>
              <a:rPr lang="en-IN" dirty="0" smtClean="0"/>
              <a:t>others.</a:t>
            </a:r>
            <a:endParaRPr lang="en-IN" dirty="0"/>
          </a:p>
          <a:p>
            <a:r>
              <a:rPr lang="en-IN" dirty="0" smtClean="0"/>
              <a:t> </a:t>
            </a:r>
            <a:r>
              <a:rPr lang="en-IN" dirty="0"/>
              <a:t>It is really necessary to be open to criticism</a:t>
            </a:r>
          </a:p>
        </p:txBody>
      </p:sp>
    </p:spTree>
    <p:extLst>
      <p:ext uri="{BB962C8B-B14F-4D97-AF65-F5344CB8AC3E}">
        <p14:creationId xmlns:p14="http://schemas.microsoft.com/office/powerpoint/2010/main" val="4135565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IN" dirty="0"/>
              <a:t>Teacher should make notes at the end of lesson and evaluate them.</a:t>
            </a:r>
          </a:p>
          <a:p>
            <a:r>
              <a:rPr lang="en-IN" dirty="0" smtClean="0"/>
              <a:t>Feedback </a:t>
            </a:r>
            <a:r>
              <a:rPr lang="en-IN" dirty="0"/>
              <a:t>by students may be given to the teacher.</a:t>
            </a:r>
          </a:p>
          <a:p>
            <a:r>
              <a:rPr lang="en-IN" dirty="0" smtClean="0"/>
              <a:t>They </a:t>
            </a:r>
            <a:r>
              <a:rPr lang="en-IN" dirty="0"/>
              <a:t>should be given the opportunity to develop his own autonomy.</a:t>
            </a:r>
          </a:p>
          <a:p>
            <a:r>
              <a:rPr lang="en-IN" dirty="0" smtClean="0"/>
              <a:t>     </a:t>
            </a:r>
            <a:r>
              <a:rPr lang="en-IN" dirty="0"/>
              <a:t>Teacher should observe each other to give feedback (peer observation).</a:t>
            </a:r>
          </a:p>
          <a:p>
            <a:r>
              <a:rPr lang="en-IN" dirty="0" smtClean="0"/>
              <a:t>A </a:t>
            </a:r>
            <a:r>
              <a:rPr lang="en-IN" dirty="0"/>
              <a:t>very careful lesson plan is required.</a:t>
            </a:r>
          </a:p>
          <a:p>
            <a:r>
              <a:rPr lang="en-IN" dirty="0" smtClean="0"/>
              <a:t>One </a:t>
            </a:r>
            <a:r>
              <a:rPr lang="en-IN" dirty="0"/>
              <a:t>should be aware of his good and bad points or qualities.</a:t>
            </a:r>
          </a:p>
        </p:txBody>
      </p:sp>
    </p:spTree>
    <p:extLst>
      <p:ext uri="{BB962C8B-B14F-4D97-AF65-F5344CB8AC3E}">
        <p14:creationId xmlns:p14="http://schemas.microsoft.com/office/powerpoint/2010/main" val="2040782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constraints on teachers autonomy</a:t>
            </a:r>
            <a:endParaRPr lang="en-IN" dirty="0"/>
          </a:p>
        </p:txBody>
      </p:sp>
      <p:sp>
        <p:nvSpPr>
          <p:cNvPr id="3" name="Content Placeholder 2"/>
          <p:cNvSpPr>
            <a:spLocks noGrp="1"/>
          </p:cNvSpPr>
          <p:nvPr>
            <p:ph idx="1"/>
          </p:nvPr>
        </p:nvSpPr>
        <p:spPr>
          <a:xfrm>
            <a:off x="611560" y="1628800"/>
            <a:ext cx="8229600" cy="4525963"/>
          </a:xfrm>
        </p:spPr>
        <p:txBody>
          <a:bodyPr>
            <a:normAutofit fontScale="92500" lnSpcReduction="10000"/>
          </a:bodyPr>
          <a:lstStyle/>
          <a:p>
            <a:r>
              <a:rPr lang="en-IN" dirty="0" smtClean="0"/>
              <a:t>Two types  that is, internal and external</a:t>
            </a:r>
          </a:p>
          <a:p>
            <a:r>
              <a:rPr lang="en-IN" dirty="0" smtClean="0"/>
              <a:t>Internal: which belong to the teacher, teachers personal experience,  education beliefs,  attitudes, motivation , work load  and economic status</a:t>
            </a:r>
          </a:p>
          <a:p>
            <a:r>
              <a:rPr lang="en-IN" dirty="0" smtClean="0"/>
              <a:t>External: educational philosophies ,economic policies ,language teaching policy ,goals of government ,curriculum ,materials and methods peers ,parents , local needs , rules and regulations ,examinations  etc.,</a:t>
            </a:r>
            <a:endParaRPr lang="en-IN" dirty="0"/>
          </a:p>
        </p:txBody>
      </p:sp>
    </p:spTree>
    <p:extLst>
      <p:ext uri="{BB962C8B-B14F-4D97-AF65-F5344CB8AC3E}">
        <p14:creationId xmlns:p14="http://schemas.microsoft.com/office/powerpoint/2010/main" val="701087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a:t>
            </a:r>
            <a:endParaRPr lang="en-IN" dirty="0"/>
          </a:p>
        </p:txBody>
      </p:sp>
      <p:sp>
        <p:nvSpPr>
          <p:cNvPr id="3" name="Content Placeholder 2"/>
          <p:cNvSpPr>
            <a:spLocks noGrp="1"/>
          </p:cNvSpPr>
          <p:nvPr>
            <p:ph idx="1"/>
          </p:nvPr>
        </p:nvSpPr>
        <p:spPr/>
        <p:txBody>
          <a:bodyPr>
            <a:normAutofit fontScale="77500" lnSpcReduction="20000"/>
          </a:bodyPr>
          <a:lstStyle/>
          <a:p>
            <a:r>
              <a:rPr lang="en-IN" dirty="0" smtClean="0"/>
              <a:t>i) Personal accountability: It is the commitment observed in action, a willingness to deal with the tough problems.</a:t>
            </a:r>
          </a:p>
          <a:p>
            <a:r>
              <a:rPr lang="en-IN" dirty="0" smtClean="0"/>
              <a:t>ii) Professional accountability: It refers to knowledge and application in standard practice of those attitudes, skills and techniques that are revealed through research or state of the art to be reliable and valid in getting results.</a:t>
            </a:r>
          </a:p>
          <a:p>
            <a:r>
              <a:rPr lang="en-IN" dirty="0" smtClean="0"/>
              <a:t>iii) System Accountability: It is described as ''an integrated set o f instructional systems, management systems and public support systems performing the functions required to accomplish the goals o f the enterprise.</a:t>
            </a:r>
            <a:endParaRPr lang="en-IN" dirty="0"/>
          </a:p>
        </p:txBody>
      </p:sp>
    </p:spTree>
    <p:extLst>
      <p:ext uri="{BB962C8B-B14F-4D97-AF65-F5344CB8AC3E}">
        <p14:creationId xmlns:p14="http://schemas.microsoft.com/office/powerpoint/2010/main" val="1165040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C00000"/>
                </a:solidFill>
              </a:rPr>
              <a:t>Unit 24 </a:t>
            </a:r>
            <a:r>
              <a:rPr lang="en-IN" dirty="0" smtClean="0">
                <a:solidFill>
                  <a:srgbClr val="C00000"/>
                </a:solidFill>
              </a:rPr>
              <a:t>-Gender </a:t>
            </a:r>
            <a:r>
              <a:rPr lang="en-IN" dirty="0" smtClean="0">
                <a:solidFill>
                  <a:srgbClr val="C00000"/>
                </a:solidFill>
              </a:rPr>
              <a:t>and Marginalization </a:t>
            </a:r>
            <a:r>
              <a:rPr lang="en-IN" dirty="0">
                <a:solidFill>
                  <a:srgbClr val="C00000"/>
                </a:solidFill>
              </a:rPr>
              <a:t>in </a:t>
            </a:r>
            <a:r>
              <a:rPr lang="en-IN" dirty="0" smtClean="0">
                <a:solidFill>
                  <a:srgbClr val="C00000"/>
                </a:solidFill>
              </a:rPr>
              <a:t>Education</a:t>
            </a:r>
            <a:r>
              <a:rPr lang="en-IN" dirty="0"/>
              <a:t>. </a:t>
            </a:r>
          </a:p>
        </p:txBody>
      </p:sp>
      <p:sp>
        <p:nvSpPr>
          <p:cNvPr id="3" name="Content Placeholder 2"/>
          <p:cNvSpPr>
            <a:spLocks noGrp="1"/>
          </p:cNvSpPr>
          <p:nvPr>
            <p:ph idx="1"/>
          </p:nvPr>
        </p:nvSpPr>
        <p:spPr/>
        <p:txBody>
          <a:bodyPr>
            <a:normAutofit lnSpcReduction="10000"/>
          </a:bodyPr>
          <a:lstStyle/>
          <a:p>
            <a:pPr marL="0" indent="0">
              <a:buNone/>
            </a:pPr>
            <a:r>
              <a:rPr lang="en-IN" dirty="0"/>
              <a:t>Education is a right that is universal, indivisible</a:t>
            </a:r>
          </a:p>
          <a:p>
            <a:pPr marL="0" indent="0">
              <a:buNone/>
            </a:pPr>
            <a:r>
              <a:rPr lang="en-IN" dirty="0"/>
              <a:t>and does not permit any form of exclusion or</a:t>
            </a:r>
          </a:p>
          <a:p>
            <a:pPr marL="0" indent="0">
              <a:buNone/>
            </a:pPr>
            <a:r>
              <a:rPr lang="en-IN" dirty="0"/>
              <a:t>discrimination. </a:t>
            </a:r>
            <a:endParaRPr lang="en-IN" dirty="0" smtClean="0"/>
          </a:p>
          <a:p>
            <a:pPr marL="0" indent="0">
              <a:buNone/>
            </a:pPr>
            <a:r>
              <a:rPr lang="en-IN" dirty="0" smtClean="0"/>
              <a:t>Many </a:t>
            </a:r>
            <a:r>
              <a:rPr lang="en-IN" dirty="0"/>
              <a:t>countries </a:t>
            </a:r>
            <a:r>
              <a:rPr lang="en-IN" dirty="0" smtClean="0"/>
              <a:t>struggle to </a:t>
            </a:r>
            <a:r>
              <a:rPr lang="en-IN" dirty="0"/>
              <a:t>guarantee all children and youth equal </a:t>
            </a:r>
            <a:r>
              <a:rPr lang="en-IN" dirty="0" smtClean="0"/>
              <a:t>access to </a:t>
            </a:r>
            <a:r>
              <a:rPr lang="en-IN" dirty="0"/>
              <a:t>quality education. </a:t>
            </a:r>
            <a:endParaRPr lang="en-IN" dirty="0" smtClean="0"/>
          </a:p>
          <a:p>
            <a:pPr marL="0" indent="0">
              <a:buNone/>
            </a:pPr>
            <a:r>
              <a:rPr lang="en-IN" dirty="0" smtClean="0"/>
              <a:t>Marginalized </a:t>
            </a:r>
            <a:r>
              <a:rPr lang="en-IN" dirty="0"/>
              <a:t>groups </a:t>
            </a:r>
            <a:r>
              <a:rPr lang="en-IN" dirty="0" smtClean="0"/>
              <a:t>are often </a:t>
            </a:r>
            <a:r>
              <a:rPr lang="en-IN" dirty="0"/>
              <a:t>left behind by national education </a:t>
            </a:r>
            <a:r>
              <a:rPr lang="en-IN" dirty="0" smtClean="0"/>
              <a:t>policies and </a:t>
            </a:r>
            <a:r>
              <a:rPr lang="en-IN" dirty="0"/>
              <a:t>practices, denying many people their right </a:t>
            </a:r>
            <a:r>
              <a:rPr lang="en-IN" dirty="0" smtClean="0"/>
              <a:t>to education</a:t>
            </a:r>
            <a:endParaRPr lang="en-IN" dirty="0"/>
          </a:p>
        </p:txBody>
      </p:sp>
    </p:spTree>
    <p:extLst>
      <p:ext uri="{BB962C8B-B14F-4D97-AF65-F5344CB8AC3E}">
        <p14:creationId xmlns:p14="http://schemas.microsoft.com/office/powerpoint/2010/main" val="1916538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8229600" cy="5534075"/>
          </a:xfrm>
        </p:spPr>
        <p:txBody>
          <a:bodyPr>
            <a:normAutofit fontScale="92500"/>
          </a:bodyPr>
          <a:lstStyle/>
          <a:p>
            <a:pPr marL="0" indent="0" algn="just">
              <a:buNone/>
            </a:pPr>
            <a:r>
              <a:rPr lang="en-IN" dirty="0"/>
              <a:t>The strong international commitment to </a:t>
            </a:r>
            <a:r>
              <a:rPr lang="en-IN" dirty="0">
                <a:solidFill>
                  <a:srgbClr val="C00000"/>
                </a:solidFill>
              </a:rPr>
              <a:t>“leaving</a:t>
            </a:r>
          </a:p>
          <a:p>
            <a:pPr marL="0" indent="0" algn="just">
              <a:buNone/>
            </a:pPr>
            <a:r>
              <a:rPr lang="en-IN" dirty="0">
                <a:solidFill>
                  <a:srgbClr val="C00000"/>
                </a:solidFill>
              </a:rPr>
              <a:t>no one behind”</a:t>
            </a:r>
            <a:r>
              <a:rPr lang="en-IN" dirty="0"/>
              <a:t> is also at the heart of the</a:t>
            </a:r>
          </a:p>
          <a:p>
            <a:pPr marL="0" indent="0" algn="just">
              <a:buNone/>
            </a:pPr>
            <a:r>
              <a:rPr lang="en-IN" dirty="0"/>
              <a:t>Sustainable Development Goal 4 agenda that</a:t>
            </a:r>
          </a:p>
          <a:p>
            <a:pPr marL="0" indent="0" algn="just">
              <a:buNone/>
            </a:pPr>
            <a:r>
              <a:rPr lang="en-IN" dirty="0"/>
              <a:t>commits to attaining ‘inclusive and equitable</a:t>
            </a:r>
          </a:p>
          <a:p>
            <a:pPr marL="0" indent="0" algn="just">
              <a:buNone/>
            </a:pPr>
            <a:r>
              <a:rPr lang="en-IN" dirty="0"/>
              <a:t>quality education’ for all</a:t>
            </a:r>
            <a:r>
              <a:rPr lang="en-IN" dirty="0" smtClean="0"/>
              <a:t>.</a:t>
            </a:r>
          </a:p>
          <a:p>
            <a:pPr marL="0" indent="0" algn="just">
              <a:buNone/>
            </a:pPr>
            <a:r>
              <a:rPr lang="en-IN" dirty="0" smtClean="0"/>
              <a:t> </a:t>
            </a:r>
            <a:r>
              <a:rPr lang="en-IN" dirty="0"/>
              <a:t>Educational marginalization is both a process and an outcome </a:t>
            </a:r>
            <a:r>
              <a:rPr lang="en-IN" dirty="0" smtClean="0"/>
              <a:t>through which </a:t>
            </a:r>
            <a:r>
              <a:rPr lang="en-IN" dirty="0"/>
              <a:t>individuals and groups are </a:t>
            </a:r>
            <a:r>
              <a:rPr lang="en-IN" dirty="0" smtClean="0"/>
              <a:t>systematically denied </a:t>
            </a:r>
            <a:r>
              <a:rPr lang="en-IN" dirty="0"/>
              <a:t>their right to education, resulting in </a:t>
            </a:r>
            <a:r>
              <a:rPr lang="en-IN" dirty="0" smtClean="0"/>
              <a:t>their exclusion </a:t>
            </a:r>
            <a:r>
              <a:rPr lang="en-IN" dirty="0"/>
              <a:t>from social institutions, economies </a:t>
            </a:r>
            <a:r>
              <a:rPr lang="en-IN" dirty="0" smtClean="0"/>
              <a:t>and civic </a:t>
            </a:r>
            <a:r>
              <a:rPr lang="en-IN" dirty="0"/>
              <a:t>processes.</a:t>
            </a:r>
          </a:p>
        </p:txBody>
      </p:sp>
    </p:spTree>
    <p:extLst>
      <p:ext uri="{BB962C8B-B14F-4D97-AF65-F5344CB8AC3E}">
        <p14:creationId xmlns:p14="http://schemas.microsoft.com/office/powerpoint/2010/main" val="2393027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t>
            </a:r>
            <a:r>
              <a:rPr lang="en-IN" dirty="0" smtClean="0"/>
              <a:t>eaning</a:t>
            </a:r>
            <a:endParaRPr lang="en-IN" dirty="0"/>
          </a:p>
        </p:txBody>
      </p:sp>
      <p:sp>
        <p:nvSpPr>
          <p:cNvPr id="3" name="Content Placeholder 2"/>
          <p:cNvSpPr>
            <a:spLocks noGrp="1"/>
          </p:cNvSpPr>
          <p:nvPr>
            <p:ph idx="1"/>
          </p:nvPr>
        </p:nvSpPr>
        <p:spPr/>
        <p:txBody>
          <a:bodyPr/>
          <a:lstStyle/>
          <a:p>
            <a:r>
              <a:rPr lang="en-IN" dirty="0"/>
              <a:t>“Marginalization is both a condition and a process that </a:t>
            </a:r>
            <a:r>
              <a:rPr lang="en-IN" dirty="0" smtClean="0"/>
              <a:t>prevents </a:t>
            </a:r>
            <a:r>
              <a:rPr lang="en-IN" dirty="0"/>
              <a:t>individuals and groups from full participation in social, economic, and political </a:t>
            </a:r>
            <a:r>
              <a:rPr lang="en-IN" dirty="0" smtClean="0"/>
              <a:t>life enjoyed </a:t>
            </a:r>
            <a:r>
              <a:rPr lang="en-IN" dirty="0"/>
              <a:t>by the wider society.” </a:t>
            </a:r>
            <a:endParaRPr lang="en-IN" dirty="0" smtClean="0"/>
          </a:p>
          <a:p>
            <a:r>
              <a:rPr lang="en-IN" dirty="0"/>
              <a:t>Gender is often a powerful marginalizing</a:t>
            </a:r>
          </a:p>
          <a:p>
            <a:pPr marL="0" indent="0">
              <a:buNone/>
            </a:pPr>
            <a:r>
              <a:rPr lang="en-IN" dirty="0" smtClean="0"/>
              <a:t>   factor </a:t>
            </a:r>
            <a:r>
              <a:rPr lang="en-IN" dirty="0"/>
              <a:t>in the lives of children who are excluded</a:t>
            </a:r>
          </a:p>
          <a:p>
            <a:pPr marL="0" indent="0">
              <a:buNone/>
            </a:pPr>
            <a:r>
              <a:rPr lang="en-IN" dirty="0" smtClean="0"/>
              <a:t>   from </a:t>
            </a:r>
            <a:r>
              <a:rPr lang="en-IN" dirty="0"/>
              <a:t>education.</a:t>
            </a:r>
          </a:p>
          <a:p>
            <a:endParaRPr lang="en-IN" dirty="0"/>
          </a:p>
        </p:txBody>
      </p:sp>
    </p:spTree>
    <p:extLst>
      <p:ext uri="{BB962C8B-B14F-4D97-AF65-F5344CB8AC3E}">
        <p14:creationId xmlns:p14="http://schemas.microsoft.com/office/powerpoint/2010/main" val="1943042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92500" lnSpcReduction="20000"/>
          </a:bodyPr>
          <a:lstStyle/>
          <a:p>
            <a:pPr marL="0" indent="0">
              <a:buNone/>
            </a:pPr>
            <a:r>
              <a:rPr lang="en-IN" dirty="0" smtClean="0"/>
              <a:t>Non-discrimination </a:t>
            </a:r>
            <a:r>
              <a:rPr lang="en-IN" dirty="0"/>
              <a:t>and equality are key human</a:t>
            </a:r>
          </a:p>
          <a:p>
            <a:pPr marL="0" indent="0">
              <a:buNone/>
            </a:pPr>
            <a:r>
              <a:rPr lang="en-IN" dirty="0"/>
              <a:t>rights principles that apply to the right to education. </a:t>
            </a:r>
            <a:endParaRPr lang="en-IN" dirty="0" smtClean="0"/>
          </a:p>
          <a:p>
            <a:pPr marL="0" indent="0">
              <a:buNone/>
            </a:pPr>
            <a:r>
              <a:rPr lang="en-IN" dirty="0" smtClean="0"/>
              <a:t>National laws </a:t>
            </a:r>
            <a:r>
              <a:rPr lang="en-IN" dirty="0"/>
              <a:t>can prevent discrimination and </a:t>
            </a:r>
            <a:r>
              <a:rPr lang="en-IN" dirty="0" smtClean="0"/>
              <a:t>facilitate equity along </a:t>
            </a:r>
            <a:r>
              <a:rPr lang="en-IN" dirty="0"/>
              <a:t>with affirmative </a:t>
            </a:r>
            <a:r>
              <a:rPr lang="en-IN" dirty="0" smtClean="0"/>
              <a:t>action and </a:t>
            </a:r>
            <a:r>
              <a:rPr lang="en-IN" dirty="0"/>
              <a:t>promotional measures to tackle </a:t>
            </a:r>
            <a:r>
              <a:rPr lang="en-IN" dirty="0" smtClean="0"/>
              <a:t>inequalities and </a:t>
            </a:r>
            <a:r>
              <a:rPr lang="en-IN" dirty="0"/>
              <a:t>disparities</a:t>
            </a:r>
            <a:r>
              <a:rPr lang="en-IN" dirty="0" smtClean="0"/>
              <a:t>.</a:t>
            </a:r>
          </a:p>
          <a:p>
            <a:pPr marL="0" indent="0">
              <a:buNone/>
            </a:pPr>
            <a:r>
              <a:rPr lang="en-IN" dirty="0"/>
              <a:t>People can be marginalised due to multiple factors; sexual orientation, gender, geography, ethnicity,</a:t>
            </a:r>
          </a:p>
          <a:p>
            <a:pPr marL="0" indent="0">
              <a:buNone/>
            </a:pPr>
            <a:r>
              <a:rPr lang="en-IN" dirty="0"/>
              <a:t>religion, displacement, conflict or disability.</a:t>
            </a:r>
          </a:p>
          <a:p>
            <a:pPr marL="0" indent="0">
              <a:buNone/>
            </a:pPr>
            <a:r>
              <a:rPr lang="en-IN" dirty="0"/>
              <a:t>Poverty is both a consequence and a cause of being marginalised.</a:t>
            </a:r>
            <a:endParaRPr lang="en-IN" dirty="0"/>
          </a:p>
        </p:txBody>
      </p:sp>
    </p:spTree>
    <p:extLst>
      <p:ext uri="{BB962C8B-B14F-4D97-AF65-F5344CB8AC3E}">
        <p14:creationId xmlns:p14="http://schemas.microsoft.com/office/powerpoint/2010/main" val="322349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332657"/>
            <a:ext cx="9144000"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524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51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IN" dirty="0"/>
              <a:t>TYPES OF MARGINALIZATION</a:t>
            </a:r>
          </a:p>
        </p:txBody>
      </p:sp>
      <p:sp>
        <p:nvSpPr>
          <p:cNvPr id="3" name="Content Placeholder 2"/>
          <p:cNvSpPr>
            <a:spLocks noGrp="1"/>
          </p:cNvSpPr>
          <p:nvPr>
            <p:ph idx="1"/>
          </p:nvPr>
        </p:nvSpPr>
        <p:spPr>
          <a:xfrm>
            <a:off x="457200" y="1196752"/>
            <a:ext cx="8229600" cy="4929411"/>
          </a:xfrm>
        </p:spPr>
        <p:txBody>
          <a:bodyPr>
            <a:normAutofit fontScale="85000" lnSpcReduction="20000"/>
          </a:bodyPr>
          <a:lstStyle/>
          <a:p>
            <a:r>
              <a:rPr lang="en-IN" dirty="0"/>
              <a:t>i) Social </a:t>
            </a:r>
            <a:r>
              <a:rPr lang="en-IN" dirty="0" smtClean="0"/>
              <a:t>Marginalization</a:t>
            </a:r>
          </a:p>
          <a:p>
            <a:r>
              <a:rPr lang="en-IN" dirty="0"/>
              <a:t>ii) Economic Marginalization </a:t>
            </a:r>
            <a:endParaRPr lang="en-IN" dirty="0" smtClean="0"/>
          </a:p>
          <a:p>
            <a:r>
              <a:rPr lang="en-IN" dirty="0"/>
              <a:t>iii) Political </a:t>
            </a:r>
            <a:r>
              <a:rPr lang="en-IN" dirty="0" smtClean="0"/>
              <a:t>Marginalization</a:t>
            </a:r>
          </a:p>
          <a:p>
            <a:endParaRPr lang="en-IN" dirty="0" smtClean="0"/>
          </a:p>
          <a:p>
            <a:r>
              <a:rPr lang="en-IN" dirty="0"/>
              <a:t>Political discrimination may marginalise some ethnic groups, migrants or particular regions of </a:t>
            </a:r>
            <a:r>
              <a:rPr lang="en-IN" dirty="0" smtClean="0"/>
              <a:t>the country</a:t>
            </a:r>
            <a:r>
              <a:rPr lang="en-IN" dirty="0"/>
              <a:t>.</a:t>
            </a:r>
          </a:p>
          <a:p>
            <a:r>
              <a:rPr lang="en-IN" dirty="0"/>
              <a:t>Social discrimination and marginalisation can impact on a wide range of groups on the basis of </a:t>
            </a:r>
            <a:r>
              <a:rPr lang="en-IN" dirty="0" smtClean="0"/>
              <a:t>age, gender</a:t>
            </a:r>
            <a:r>
              <a:rPr lang="en-IN" dirty="0"/>
              <a:t>, sexuality, language, disability etc.</a:t>
            </a:r>
          </a:p>
          <a:p>
            <a:r>
              <a:rPr lang="en-IN" dirty="0"/>
              <a:t>Economic marginalisation can prevent equal access to basic services, income opportunities and </a:t>
            </a:r>
            <a:r>
              <a:rPr lang="en-IN" dirty="0" smtClean="0"/>
              <a:t>access to </a:t>
            </a:r>
            <a:r>
              <a:rPr lang="en-IN" dirty="0"/>
              <a:t>jobs.</a:t>
            </a:r>
            <a:endParaRPr lang="en-IN" dirty="0" smtClean="0"/>
          </a:p>
        </p:txBody>
      </p:sp>
    </p:spTree>
    <p:extLst>
      <p:ext uri="{BB962C8B-B14F-4D97-AF65-F5344CB8AC3E}">
        <p14:creationId xmlns:p14="http://schemas.microsoft.com/office/powerpoint/2010/main" val="1850907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CAUSES OF MARGINALIZATION</a:t>
            </a:r>
          </a:p>
        </p:txBody>
      </p:sp>
      <p:sp>
        <p:nvSpPr>
          <p:cNvPr id="3" name="Content Placeholder 2"/>
          <p:cNvSpPr>
            <a:spLocks noGrp="1"/>
          </p:cNvSpPr>
          <p:nvPr>
            <p:ph idx="1"/>
          </p:nvPr>
        </p:nvSpPr>
        <p:spPr/>
        <p:txBody>
          <a:bodyPr/>
          <a:lstStyle/>
          <a:p>
            <a:r>
              <a:rPr lang="en-IN" dirty="0"/>
              <a:t>i) </a:t>
            </a:r>
            <a:r>
              <a:rPr lang="en-IN" dirty="0" smtClean="0"/>
              <a:t>Exclusion</a:t>
            </a:r>
          </a:p>
          <a:p>
            <a:r>
              <a:rPr lang="en-IN" dirty="0"/>
              <a:t>ii) </a:t>
            </a:r>
            <a:r>
              <a:rPr lang="en-IN" dirty="0" smtClean="0"/>
              <a:t>Globalization</a:t>
            </a:r>
          </a:p>
          <a:p>
            <a:r>
              <a:rPr lang="en-IN" dirty="0"/>
              <a:t>iii) </a:t>
            </a:r>
            <a:r>
              <a:rPr lang="en-IN" dirty="0" smtClean="0"/>
              <a:t>Displacement</a:t>
            </a:r>
          </a:p>
          <a:p>
            <a:r>
              <a:rPr lang="en-IN" dirty="0"/>
              <a:t>iv) Disaster- Natural and Unnatural </a:t>
            </a:r>
          </a:p>
          <a:p>
            <a:endParaRPr lang="en-IN" dirty="0"/>
          </a:p>
        </p:txBody>
      </p:sp>
    </p:spTree>
    <p:extLst>
      <p:ext uri="{BB962C8B-B14F-4D97-AF65-F5344CB8AC3E}">
        <p14:creationId xmlns:p14="http://schemas.microsoft.com/office/powerpoint/2010/main" val="3550983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MARGINALIZED GROUPS </a:t>
            </a:r>
            <a:br>
              <a:rPr lang="en-IN" dirty="0"/>
            </a:br>
            <a:endParaRPr lang="en-IN" dirty="0"/>
          </a:p>
        </p:txBody>
      </p:sp>
      <p:sp>
        <p:nvSpPr>
          <p:cNvPr id="3" name="Content Placeholder 2"/>
          <p:cNvSpPr>
            <a:spLocks noGrp="1"/>
          </p:cNvSpPr>
          <p:nvPr>
            <p:ph idx="1"/>
          </p:nvPr>
        </p:nvSpPr>
        <p:spPr>
          <a:xfrm>
            <a:off x="467544" y="1628800"/>
            <a:ext cx="8229600" cy="4525963"/>
          </a:xfrm>
        </p:spPr>
        <p:txBody>
          <a:bodyPr/>
          <a:lstStyle/>
          <a:p>
            <a:r>
              <a:rPr lang="en-IN" dirty="0"/>
              <a:t>i) Women </a:t>
            </a:r>
            <a:endParaRPr lang="en-IN" dirty="0" smtClean="0"/>
          </a:p>
          <a:p>
            <a:r>
              <a:rPr lang="en-IN" dirty="0"/>
              <a:t>ii) People with disabilities </a:t>
            </a:r>
            <a:endParaRPr lang="en-IN" dirty="0" smtClean="0"/>
          </a:p>
          <a:p>
            <a:r>
              <a:rPr lang="en-IN" dirty="0" smtClean="0"/>
              <a:t>iii )Ethnic </a:t>
            </a:r>
            <a:r>
              <a:rPr lang="en-IN" dirty="0"/>
              <a:t>Minority </a:t>
            </a:r>
            <a:endParaRPr lang="en-IN" dirty="0" smtClean="0"/>
          </a:p>
          <a:p>
            <a:r>
              <a:rPr lang="en-IN" dirty="0"/>
              <a:t>iv) Caste </a:t>
            </a:r>
            <a:endParaRPr lang="en-IN" dirty="0" smtClean="0"/>
          </a:p>
          <a:p>
            <a:r>
              <a:rPr lang="en-IN" dirty="0"/>
              <a:t>v) Tribes </a:t>
            </a:r>
            <a:endParaRPr lang="en-IN" dirty="0" smtClean="0"/>
          </a:p>
          <a:p>
            <a:r>
              <a:rPr lang="en-IN" dirty="0" smtClean="0"/>
              <a:t> vi</a:t>
            </a:r>
            <a:r>
              <a:rPr lang="en-IN" dirty="0"/>
              <a:t>) Elderly </a:t>
            </a:r>
          </a:p>
        </p:txBody>
      </p:sp>
    </p:spTree>
    <p:extLst>
      <p:ext uri="{BB962C8B-B14F-4D97-AF65-F5344CB8AC3E}">
        <p14:creationId xmlns:p14="http://schemas.microsoft.com/office/powerpoint/2010/main" val="282336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Mainstreaming the Marginalized</a:t>
            </a:r>
          </a:p>
        </p:txBody>
      </p:sp>
      <p:sp>
        <p:nvSpPr>
          <p:cNvPr id="3" name="Content Placeholder 2"/>
          <p:cNvSpPr>
            <a:spLocks noGrp="1"/>
          </p:cNvSpPr>
          <p:nvPr>
            <p:ph idx="1"/>
          </p:nvPr>
        </p:nvSpPr>
        <p:spPr/>
        <p:txBody>
          <a:bodyPr>
            <a:normAutofit lnSpcReduction="10000"/>
          </a:bodyPr>
          <a:lstStyle/>
          <a:p>
            <a:pPr algn="just"/>
            <a:r>
              <a:rPr lang="en-IN" dirty="0"/>
              <a:t>The effective implementation of the Right to Education </a:t>
            </a:r>
            <a:r>
              <a:rPr lang="en-IN" dirty="0" smtClean="0"/>
              <a:t>Act</a:t>
            </a:r>
          </a:p>
          <a:p>
            <a:pPr algn="just"/>
            <a:r>
              <a:rPr lang="en-IN" dirty="0" smtClean="0"/>
              <a:t>Develop </a:t>
            </a:r>
            <a:r>
              <a:rPr lang="en-IN" dirty="0"/>
              <a:t>appropriate social mapping strategies </a:t>
            </a:r>
            <a:r>
              <a:rPr lang="en-IN" dirty="0" smtClean="0"/>
              <a:t>among </a:t>
            </a:r>
            <a:r>
              <a:rPr lang="en-IN" dirty="0"/>
              <a:t>marginalized and </a:t>
            </a:r>
            <a:r>
              <a:rPr lang="en-IN" dirty="0" smtClean="0"/>
              <a:t>minority  communities </a:t>
            </a:r>
            <a:r>
              <a:rPr lang="en-IN" dirty="0"/>
              <a:t>to ensure the retention. </a:t>
            </a:r>
            <a:endParaRPr lang="en-IN" dirty="0" smtClean="0"/>
          </a:p>
          <a:p>
            <a:pPr algn="just"/>
            <a:r>
              <a:rPr lang="en-IN" dirty="0"/>
              <a:t>Any kind of discrimination should be stopped from all the educational systems including</a:t>
            </a:r>
          </a:p>
          <a:p>
            <a:pPr marL="0" indent="0" algn="just">
              <a:buNone/>
            </a:pPr>
            <a:r>
              <a:rPr lang="en-IN" dirty="0" smtClean="0"/>
              <a:t>    from </a:t>
            </a:r>
            <a:r>
              <a:rPr lang="en-IN" dirty="0"/>
              <a:t>the part of the policymakers, officials, </a:t>
            </a:r>
            <a:r>
              <a:rPr lang="en-IN" dirty="0" smtClean="0"/>
              <a:t>  teachers</a:t>
            </a:r>
            <a:r>
              <a:rPr lang="en-IN" dirty="0"/>
              <a:t>, and fellow students.</a:t>
            </a:r>
          </a:p>
        </p:txBody>
      </p:sp>
    </p:spTree>
    <p:extLst>
      <p:ext uri="{BB962C8B-B14F-4D97-AF65-F5344CB8AC3E}">
        <p14:creationId xmlns:p14="http://schemas.microsoft.com/office/powerpoint/2010/main" val="304613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normAutofit/>
          </a:bodyPr>
          <a:lstStyle/>
          <a:p>
            <a:r>
              <a:rPr lang="en-IN" b="1" dirty="0" smtClean="0"/>
              <a:t>System Accountability </a:t>
            </a:r>
            <a:r>
              <a:rPr lang="en-IN" dirty="0" smtClean="0"/>
              <a:t>seems to be relevant in</a:t>
            </a:r>
          </a:p>
          <a:p>
            <a:pPr marL="0" indent="0">
              <a:buNone/>
            </a:pPr>
            <a:r>
              <a:rPr lang="en-IN" dirty="0" smtClean="0"/>
              <a:t>the context of educational institutions. An attempt has therefore, been made to describe the three components of System Accountability in greater detail.</a:t>
            </a:r>
          </a:p>
          <a:p>
            <a:r>
              <a:rPr lang="en-IN" dirty="0" smtClean="0"/>
              <a:t>a) Instructional System</a:t>
            </a:r>
          </a:p>
          <a:p>
            <a:r>
              <a:rPr lang="en-IN" dirty="0" smtClean="0"/>
              <a:t>An instructional system generally involves the following six steps:</a:t>
            </a:r>
            <a:endParaRPr lang="en-IN" dirty="0"/>
          </a:p>
        </p:txBody>
      </p:sp>
    </p:spTree>
    <p:extLst>
      <p:ext uri="{BB962C8B-B14F-4D97-AF65-F5344CB8AC3E}">
        <p14:creationId xmlns:p14="http://schemas.microsoft.com/office/powerpoint/2010/main" val="2748816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r>
              <a:rPr lang="en-IN" dirty="0"/>
              <a:t>Better incentives to the families to send their children to school regularly till </a:t>
            </a:r>
            <a:r>
              <a:rPr lang="en-IN" dirty="0" smtClean="0"/>
              <a:t>they complete </a:t>
            </a:r>
            <a:r>
              <a:rPr lang="en-IN" dirty="0"/>
              <a:t>their high school education.</a:t>
            </a:r>
          </a:p>
          <a:p>
            <a:r>
              <a:rPr lang="en-IN" dirty="0" smtClean="0"/>
              <a:t> </a:t>
            </a:r>
            <a:r>
              <a:rPr lang="en-IN" dirty="0"/>
              <a:t>More teachers should be recruited from various marginalized groups to motivate more</a:t>
            </a:r>
          </a:p>
          <a:p>
            <a:pPr marL="0" indent="0">
              <a:buNone/>
            </a:pPr>
            <a:r>
              <a:rPr lang="en-IN" dirty="0"/>
              <a:t>students to come to higher education fields</a:t>
            </a:r>
          </a:p>
          <a:p>
            <a:r>
              <a:rPr lang="en-IN" dirty="0" smtClean="0"/>
              <a:t>Better </a:t>
            </a:r>
            <a:r>
              <a:rPr lang="en-IN" dirty="0"/>
              <a:t>hostel facilities for the students who need it to complete their course</a:t>
            </a:r>
          </a:p>
          <a:p>
            <a:r>
              <a:rPr lang="en-IN" dirty="0" smtClean="0"/>
              <a:t>More </a:t>
            </a:r>
            <a:r>
              <a:rPr lang="en-IN" dirty="0"/>
              <a:t>educational institutes in rural and remote areas</a:t>
            </a:r>
          </a:p>
        </p:txBody>
      </p:sp>
    </p:spTree>
    <p:extLst>
      <p:ext uri="{BB962C8B-B14F-4D97-AF65-F5344CB8AC3E}">
        <p14:creationId xmlns:p14="http://schemas.microsoft.com/office/powerpoint/2010/main" val="2564473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a:t>Proper attention for the tribal education by giving due respect to their cultural uniqueness</a:t>
            </a:r>
          </a:p>
          <a:p>
            <a:pPr marL="0" indent="0">
              <a:buNone/>
            </a:pPr>
            <a:r>
              <a:rPr lang="en-IN" dirty="0" smtClean="0"/>
              <a:t>    and </a:t>
            </a:r>
            <a:r>
              <a:rPr lang="en-IN" dirty="0"/>
              <a:t>ethnicity</a:t>
            </a:r>
          </a:p>
          <a:p>
            <a:r>
              <a:rPr lang="en-IN" dirty="0" smtClean="0"/>
              <a:t> </a:t>
            </a:r>
            <a:r>
              <a:rPr lang="en-IN" dirty="0"/>
              <a:t>Designing and implementation of instructional materials and curricula in tribal language</a:t>
            </a:r>
          </a:p>
          <a:p>
            <a:pPr marL="0" indent="0">
              <a:buNone/>
            </a:pPr>
            <a:r>
              <a:rPr lang="en-IN" dirty="0" smtClean="0"/>
              <a:t>    with </a:t>
            </a:r>
            <a:r>
              <a:rPr lang="en-IN" dirty="0"/>
              <a:t>facilities to switch to regional language</a:t>
            </a:r>
          </a:p>
          <a:p>
            <a:r>
              <a:rPr lang="en-IN" dirty="0" smtClean="0"/>
              <a:t> </a:t>
            </a:r>
            <a:r>
              <a:rPr lang="en-IN" dirty="0"/>
              <a:t>Human Resource Development Ministry can develop manuals for teachers and instructors</a:t>
            </a:r>
          </a:p>
          <a:p>
            <a:pPr marL="0" indent="0">
              <a:buNone/>
            </a:pPr>
            <a:r>
              <a:rPr lang="en-IN" dirty="0" smtClean="0"/>
              <a:t>    to </a:t>
            </a:r>
            <a:r>
              <a:rPr lang="en-IN" dirty="0"/>
              <a:t>foster social inclusion and equity.</a:t>
            </a:r>
          </a:p>
        </p:txBody>
      </p:sp>
    </p:spTree>
    <p:extLst>
      <p:ext uri="{BB962C8B-B14F-4D97-AF65-F5344CB8AC3E}">
        <p14:creationId xmlns:p14="http://schemas.microsoft.com/office/powerpoint/2010/main" val="789830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mtClean="0"/>
              <a:t>ISSES RELATED </a:t>
            </a:r>
            <a:r>
              <a:rPr lang="en-IN" dirty="0" smtClean="0"/>
              <a:t>TO MARGINALISATION </a:t>
            </a:r>
            <a:endParaRPr lang="en-IN" dirty="0"/>
          </a:p>
        </p:txBody>
      </p:sp>
      <p:sp>
        <p:nvSpPr>
          <p:cNvPr id="3" name="Content Placeholder 2"/>
          <p:cNvSpPr>
            <a:spLocks noGrp="1"/>
          </p:cNvSpPr>
          <p:nvPr>
            <p:ph idx="1"/>
          </p:nvPr>
        </p:nvSpPr>
        <p:spPr/>
        <p:txBody>
          <a:bodyPr>
            <a:normAutofit fontScale="85000" lnSpcReduction="20000"/>
          </a:bodyPr>
          <a:lstStyle/>
          <a:p>
            <a:r>
              <a:rPr lang="en-IN" dirty="0"/>
              <a:t>H</a:t>
            </a:r>
            <a:r>
              <a:rPr lang="en-IN" dirty="0" smtClean="0"/>
              <a:t>igh percentage of drop outs</a:t>
            </a:r>
          </a:p>
          <a:p>
            <a:r>
              <a:rPr lang="en-IN" dirty="0" smtClean="0"/>
              <a:t>Withdrawal from social inter action</a:t>
            </a:r>
          </a:p>
          <a:p>
            <a:r>
              <a:rPr lang="en-IN" dirty="0" smtClean="0"/>
              <a:t>Low self esteem</a:t>
            </a:r>
          </a:p>
          <a:p>
            <a:r>
              <a:rPr lang="en-IN" dirty="0" smtClean="0"/>
              <a:t>Feeling of exclusion</a:t>
            </a:r>
          </a:p>
          <a:p>
            <a:r>
              <a:rPr lang="en-IN" dirty="0" smtClean="0"/>
              <a:t>Marginalised girls have less access to </a:t>
            </a:r>
            <a:r>
              <a:rPr lang="en-IN" dirty="0" smtClean="0"/>
              <a:t>technology</a:t>
            </a:r>
            <a:endParaRPr lang="en-IN" dirty="0" smtClean="0"/>
          </a:p>
          <a:p>
            <a:r>
              <a:rPr lang="en-IN" dirty="0"/>
              <a:t> </a:t>
            </a:r>
            <a:r>
              <a:rPr lang="en-IN" dirty="0" smtClean="0"/>
              <a:t>The </a:t>
            </a:r>
            <a:r>
              <a:rPr lang="en-IN" dirty="0"/>
              <a:t>girl child has a lower status and enjoys fewer of the rights, opportunities and benefits of childhood than the boy child </a:t>
            </a:r>
            <a:endParaRPr lang="en-IN" dirty="0" smtClean="0"/>
          </a:p>
          <a:p>
            <a:r>
              <a:rPr lang="en-IN" dirty="0" smtClean="0"/>
              <a:t>The </a:t>
            </a:r>
            <a:r>
              <a:rPr lang="en-IN" dirty="0"/>
              <a:t>situation of the girl child results commonly from prejudices rooted in culture and customs. The birth of a daughter is unwelcome.</a:t>
            </a:r>
          </a:p>
        </p:txBody>
      </p:sp>
    </p:spTree>
    <p:extLst>
      <p:ext uri="{BB962C8B-B14F-4D97-AF65-F5344CB8AC3E}">
        <p14:creationId xmlns:p14="http://schemas.microsoft.com/office/powerpoint/2010/main" val="2984175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challenges</a:t>
            </a:r>
          </a:p>
        </p:txBody>
      </p:sp>
      <p:sp>
        <p:nvSpPr>
          <p:cNvPr id="3" name="Content Placeholder 2"/>
          <p:cNvSpPr>
            <a:spLocks noGrp="1"/>
          </p:cNvSpPr>
          <p:nvPr>
            <p:ph idx="1"/>
          </p:nvPr>
        </p:nvSpPr>
        <p:spPr/>
        <p:txBody>
          <a:bodyPr>
            <a:normAutofit fontScale="77500" lnSpcReduction="20000"/>
          </a:bodyPr>
          <a:lstStyle/>
          <a:p>
            <a:r>
              <a:rPr lang="en-IN" dirty="0"/>
              <a:t>1. </a:t>
            </a:r>
            <a:r>
              <a:rPr lang="en-IN" dirty="0" smtClean="0"/>
              <a:t>Discrimination</a:t>
            </a:r>
            <a:endParaRPr lang="en-IN" dirty="0"/>
          </a:p>
          <a:p>
            <a:endParaRPr lang="en-IN" dirty="0"/>
          </a:p>
          <a:p>
            <a:pPr algn="just"/>
            <a:r>
              <a:rPr lang="en-IN" dirty="0"/>
              <a:t>Despite 70 years of India’s independence and the implementation of the Right to Education, the nation still sees children face caste and financial discrimination. Parents are discouraged from sending their children to schools due to this discrimination. It is important to not only provide access, but also ensure marginalized children are kept in school, to create equitable and inclusive quality education and lifelong learning for all. Specially-abled children from marginalized Indian communities should also be given protection to access education.</a:t>
            </a:r>
          </a:p>
        </p:txBody>
      </p:sp>
    </p:spTree>
    <p:extLst>
      <p:ext uri="{BB962C8B-B14F-4D97-AF65-F5344CB8AC3E}">
        <p14:creationId xmlns:p14="http://schemas.microsoft.com/office/powerpoint/2010/main" val="3568889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a:t>2. Gender Discrimination</a:t>
            </a:r>
          </a:p>
          <a:p>
            <a:endParaRPr lang="en-IN" dirty="0"/>
          </a:p>
          <a:p>
            <a:r>
              <a:rPr lang="en-IN" dirty="0"/>
              <a:t>For many slums and rural regions, educating girl children is considered a wasted investment, as girls are deemed destined only to become homemakers. Additionally, lack of sanitation facilities for girls, lack of support and motivation from parents, and lack of gender-sensitive material are all factors that discourage girls from education.</a:t>
            </a:r>
          </a:p>
        </p:txBody>
      </p:sp>
    </p:spTree>
    <p:extLst>
      <p:ext uri="{BB962C8B-B14F-4D97-AF65-F5344CB8AC3E}">
        <p14:creationId xmlns:p14="http://schemas.microsoft.com/office/powerpoint/2010/main" val="1767627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lnSpcReduction="10000"/>
          </a:bodyPr>
          <a:lstStyle/>
          <a:p>
            <a:r>
              <a:rPr lang="en-IN" dirty="0"/>
              <a:t>3. High dropout rate</a:t>
            </a:r>
          </a:p>
          <a:p>
            <a:pPr marL="0" indent="0">
              <a:buNone/>
            </a:pPr>
            <a:r>
              <a:rPr lang="en-IN" dirty="0" smtClean="0"/>
              <a:t>Despite </a:t>
            </a:r>
            <a:r>
              <a:rPr lang="en-IN" dirty="0"/>
              <a:t>aggressive initiatives to attract children to schools, six million children remain out of school, and two out of five drop out before completing elementary </a:t>
            </a:r>
            <a:r>
              <a:rPr lang="en-IN" dirty="0" smtClean="0"/>
              <a:t>school.</a:t>
            </a:r>
          </a:p>
          <a:p>
            <a:pPr marL="0" indent="0">
              <a:buNone/>
            </a:pPr>
            <a:r>
              <a:rPr lang="en-IN" dirty="0"/>
              <a:t>4. Multilingual diversity</a:t>
            </a:r>
          </a:p>
          <a:p>
            <a:pPr marL="0" indent="0">
              <a:buNone/>
            </a:pPr>
            <a:r>
              <a:rPr lang="en-IN" dirty="0" smtClean="0"/>
              <a:t>Many </a:t>
            </a:r>
            <a:r>
              <a:rPr lang="en-IN" dirty="0"/>
              <a:t>children from disadvantaged homes do not have access to print reading material in their mother tongue or first language. Schools often do not appreciate the need for multilingual diversity, something that defines India’s cultural diversity. </a:t>
            </a:r>
          </a:p>
        </p:txBody>
      </p:sp>
    </p:spTree>
    <p:extLst>
      <p:ext uri="{BB962C8B-B14F-4D97-AF65-F5344CB8AC3E}">
        <p14:creationId xmlns:p14="http://schemas.microsoft.com/office/powerpoint/2010/main" val="3309188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r>
              <a:rPr lang="en-IN" dirty="0"/>
              <a:t>5. Lack of vocational training</a:t>
            </a:r>
          </a:p>
          <a:p>
            <a:pPr marL="0" indent="0">
              <a:buNone/>
            </a:pPr>
            <a:r>
              <a:rPr lang="en-IN" dirty="0" smtClean="0"/>
              <a:t>India’s </a:t>
            </a:r>
            <a:r>
              <a:rPr lang="en-IN" dirty="0"/>
              <a:t>educational setup completely ignores the need for exposure to vocational training. </a:t>
            </a:r>
            <a:r>
              <a:rPr lang="en-IN" dirty="0" smtClean="0"/>
              <a:t>This </a:t>
            </a:r>
            <a:r>
              <a:rPr lang="en-IN" dirty="0"/>
              <a:t>is one of the many reasons why India sees consistently high school dropout rates</a:t>
            </a:r>
            <a:r>
              <a:rPr lang="en-IN" dirty="0" smtClean="0"/>
              <a:t>.</a:t>
            </a:r>
          </a:p>
          <a:p>
            <a:pPr marL="0" indent="0">
              <a:buNone/>
            </a:pPr>
            <a:endParaRPr lang="en-IN" dirty="0"/>
          </a:p>
        </p:txBody>
      </p:sp>
    </p:spTree>
    <p:extLst>
      <p:ext uri="{BB962C8B-B14F-4D97-AF65-F5344CB8AC3E}">
        <p14:creationId xmlns:p14="http://schemas.microsoft.com/office/powerpoint/2010/main" val="51186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r>
              <a:rPr lang="en-IN" dirty="0" smtClean="0"/>
              <a:t>(i) Formulation of objectives,</a:t>
            </a:r>
          </a:p>
          <a:p>
            <a:r>
              <a:rPr lang="en-IN" dirty="0" smtClean="0"/>
              <a:t> (ii) Pre-assessment of entry behaviour,</a:t>
            </a:r>
          </a:p>
          <a:p>
            <a:r>
              <a:rPr lang="en-IN" dirty="0" smtClean="0"/>
              <a:t>(iii) Designing learning experiences, </a:t>
            </a:r>
          </a:p>
          <a:p>
            <a:r>
              <a:rPr lang="en-IN" dirty="0" smtClean="0"/>
              <a:t>(iv) Implementation of the system of instruction </a:t>
            </a:r>
          </a:p>
          <a:p>
            <a:r>
              <a:rPr lang="en-IN" dirty="0" smtClean="0"/>
              <a:t>(v) Evaluation of the outcomes, and </a:t>
            </a:r>
          </a:p>
          <a:p>
            <a:r>
              <a:rPr lang="en-IN" dirty="0" smtClean="0"/>
              <a:t>(vi) Improvement of the system</a:t>
            </a:r>
            <a:endParaRPr lang="en-IN" dirty="0"/>
          </a:p>
        </p:txBody>
      </p:sp>
    </p:spTree>
    <p:extLst>
      <p:ext uri="{BB962C8B-B14F-4D97-AF65-F5344CB8AC3E}">
        <p14:creationId xmlns:p14="http://schemas.microsoft.com/office/powerpoint/2010/main" val="1453280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t>Management systems </a:t>
            </a:r>
            <a:endParaRPr lang="en-IN" sz="3200" dirty="0"/>
          </a:p>
        </p:txBody>
      </p:sp>
      <p:sp>
        <p:nvSpPr>
          <p:cNvPr id="3" name="Content Placeholder 2"/>
          <p:cNvSpPr>
            <a:spLocks noGrp="1"/>
          </p:cNvSpPr>
          <p:nvPr>
            <p:ph idx="1"/>
          </p:nvPr>
        </p:nvSpPr>
        <p:spPr/>
        <p:txBody>
          <a:bodyPr>
            <a:normAutofit/>
          </a:bodyPr>
          <a:lstStyle/>
          <a:p>
            <a:r>
              <a:rPr lang="en-IN" dirty="0" smtClean="0"/>
              <a:t>Management systems are designed for achieving organizational purposes efficiently and effectively. For doing so management performs functions such as the following:</a:t>
            </a:r>
          </a:p>
          <a:p>
            <a:r>
              <a:rPr lang="en-IN" dirty="0" smtClean="0"/>
              <a:t>Planning educational programme; organizing; staffing; implementing; evaluating and re-designing educational programmes.</a:t>
            </a:r>
            <a:endParaRPr lang="en-IN" dirty="0"/>
          </a:p>
        </p:txBody>
      </p:sp>
    </p:spTree>
    <p:extLst>
      <p:ext uri="{BB962C8B-B14F-4D97-AF65-F5344CB8AC3E}">
        <p14:creationId xmlns:p14="http://schemas.microsoft.com/office/powerpoint/2010/main" val="1964370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Public Support System</a:t>
            </a:r>
            <a:br>
              <a:rPr lang="en-IN" dirty="0" smtClean="0"/>
            </a:br>
            <a:endParaRPr lang="en-IN" dirty="0"/>
          </a:p>
        </p:txBody>
      </p:sp>
      <p:sp>
        <p:nvSpPr>
          <p:cNvPr id="3" name="Content Placeholder 2"/>
          <p:cNvSpPr>
            <a:spLocks noGrp="1"/>
          </p:cNvSpPr>
          <p:nvPr>
            <p:ph idx="1"/>
          </p:nvPr>
        </p:nvSpPr>
        <p:spPr/>
        <p:txBody>
          <a:bodyPr>
            <a:normAutofit/>
          </a:bodyPr>
          <a:lstStyle/>
          <a:p>
            <a:r>
              <a:rPr lang="en-IN" dirty="0"/>
              <a:t>T</a:t>
            </a:r>
            <a:r>
              <a:rPr lang="en-IN" dirty="0" smtClean="0"/>
              <a:t>he study of interaction and interconnection of educational system with other social systems such as economic system, political system, etc.</a:t>
            </a:r>
          </a:p>
          <a:p>
            <a:r>
              <a:rPr lang="en-IN" dirty="0" smtClean="0"/>
              <a:t> In other words, it related to the study of how the educational system receives support from other systems and in turn how  it serves/supports them.</a:t>
            </a:r>
            <a:endParaRPr lang="en-IN" dirty="0"/>
          </a:p>
        </p:txBody>
      </p:sp>
    </p:spTree>
    <p:extLst>
      <p:ext uri="{BB962C8B-B14F-4D97-AF65-F5344CB8AC3E}">
        <p14:creationId xmlns:p14="http://schemas.microsoft.com/office/powerpoint/2010/main" val="78887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Characteristic Features of Concept of Educational Accountability</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Accountability is a </a:t>
            </a:r>
            <a:r>
              <a:rPr lang="en-IN" b="1" dirty="0" smtClean="0"/>
              <a:t>multi-dimensional concept</a:t>
            </a:r>
            <a:r>
              <a:rPr lang="en-IN" dirty="0" smtClean="0"/>
              <a:t>. </a:t>
            </a:r>
          </a:p>
          <a:p>
            <a:r>
              <a:rPr lang="en-IN" dirty="0" smtClean="0"/>
              <a:t> Educational accountability is a </a:t>
            </a:r>
            <a:r>
              <a:rPr lang="en-IN" b="1" dirty="0" smtClean="0"/>
              <a:t>goal-directed activity. </a:t>
            </a:r>
          </a:p>
          <a:p>
            <a:r>
              <a:rPr lang="en-IN" dirty="0" smtClean="0"/>
              <a:t>Accountability is a </a:t>
            </a:r>
            <a:r>
              <a:rPr lang="en-IN" b="1" dirty="0" smtClean="0"/>
              <a:t>growth and development oriented concept. </a:t>
            </a:r>
          </a:p>
          <a:p>
            <a:r>
              <a:rPr lang="en-IN" dirty="0" smtClean="0"/>
              <a:t>Accountability is a </a:t>
            </a:r>
            <a:r>
              <a:rPr lang="en-IN" b="1" dirty="0" smtClean="0"/>
              <a:t>normative concept </a:t>
            </a:r>
            <a:r>
              <a:rPr lang="en-IN" dirty="0" smtClean="0"/>
              <a:t>as the performance of an individual or an educational institution or a system is judged against set  norms or standards. </a:t>
            </a:r>
          </a:p>
          <a:p>
            <a:r>
              <a:rPr lang="en-IN" dirty="0" smtClean="0"/>
              <a:t>    </a:t>
            </a:r>
            <a:r>
              <a:rPr lang="en-IN" b="1" dirty="0" smtClean="0"/>
              <a:t>Evaluation </a:t>
            </a:r>
            <a:r>
              <a:rPr lang="en-IN" dirty="0" smtClean="0"/>
              <a:t>forms an integral part of the educational accountability.</a:t>
            </a:r>
            <a:endParaRPr lang="en-IN" dirty="0"/>
          </a:p>
        </p:txBody>
      </p:sp>
    </p:spTree>
    <p:extLst>
      <p:ext uri="{BB962C8B-B14F-4D97-AF65-F5344CB8AC3E}">
        <p14:creationId xmlns:p14="http://schemas.microsoft.com/office/powerpoint/2010/main" val="206484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dirty="0" smtClean="0"/>
              <a:t> </a:t>
            </a:r>
            <a:r>
              <a:rPr lang="en-IN" b="1" dirty="0"/>
              <a:t>F</a:t>
            </a:r>
            <a:r>
              <a:rPr lang="en-IN" b="1" dirty="0" smtClean="0"/>
              <a:t>our types </a:t>
            </a:r>
            <a:r>
              <a:rPr lang="en-IN" dirty="0" smtClean="0"/>
              <a:t>of evaluation are used in the accountability process.</a:t>
            </a:r>
          </a:p>
          <a:p>
            <a:r>
              <a:rPr lang="en-IN" b="1" dirty="0" smtClean="0"/>
              <a:t>Context Evaluation</a:t>
            </a:r>
            <a:r>
              <a:rPr lang="en-IN" dirty="0" smtClean="0"/>
              <a:t>: It provides information about needs, problems and opportunities in order to identify objectives.</a:t>
            </a:r>
          </a:p>
          <a:p>
            <a:r>
              <a:rPr lang="en-IN" b="1" dirty="0" smtClean="0"/>
              <a:t>Input Evaluation</a:t>
            </a:r>
            <a:r>
              <a:rPr lang="en-IN" dirty="0" smtClean="0"/>
              <a:t>'. It provides information about the strengths and weaknesses of alternative strategies for achieving given objectives. </a:t>
            </a:r>
            <a:endParaRPr lang="en-IN" dirty="0"/>
          </a:p>
        </p:txBody>
      </p:sp>
    </p:spTree>
    <p:extLst>
      <p:ext uri="{BB962C8B-B14F-4D97-AF65-F5344CB8AC3E}">
        <p14:creationId xmlns:p14="http://schemas.microsoft.com/office/powerpoint/2010/main" val="3559646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2429</Words>
  <Application>Microsoft Office PowerPoint</Application>
  <PresentationFormat>On-screen Show (4:3)</PresentationFormat>
  <Paragraphs>186</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23) Issues of Autonomy and Accountability in Education</vt:lpstr>
      <vt:lpstr>DEFINITION</vt:lpstr>
      <vt:lpstr>Types</vt:lpstr>
      <vt:lpstr>PowerPoint Presentation</vt:lpstr>
      <vt:lpstr>PowerPoint Presentation</vt:lpstr>
      <vt:lpstr>Management systems </vt:lpstr>
      <vt:lpstr>Public Support System </vt:lpstr>
      <vt:lpstr>Characteristic Features of Concept of Educational Accountability</vt:lpstr>
      <vt:lpstr>PowerPoint Presentation</vt:lpstr>
      <vt:lpstr>PowerPoint Presentation</vt:lpstr>
      <vt:lpstr>Implications of Educational Accountability</vt:lpstr>
      <vt:lpstr>PowerPoint Presentation</vt:lpstr>
      <vt:lpstr>PowerPoint Presentation</vt:lpstr>
      <vt:lpstr>Issues</vt:lpstr>
      <vt:lpstr>PowerPoint Presentation</vt:lpstr>
      <vt:lpstr>PowerPoint Presentation</vt:lpstr>
      <vt:lpstr>Concept of Autonomy</vt:lpstr>
      <vt:lpstr>PowerPoint Presentation</vt:lpstr>
      <vt:lpstr>PowerPoint Presentation</vt:lpstr>
      <vt:lpstr>PowerPoint Presentation</vt:lpstr>
      <vt:lpstr>PowerPoint Presentation</vt:lpstr>
      <vt:lpstr>PowerPoint Presentation</vt:lpstr>
      <vt:lpstr>Meaning and definition of Teacher Autonomy:</vt:lpstr>
      <vt:lpstr>Dimensions of teacher autonomy: </vt:lpstr>
      <vt:lpstr>Needs of Teacher Autonomy: </vt:lpstr>
      <vt:lpstr>PowerPoint Presentation</vt:lpstr>
      <vt:lpstr> Teacher’s role in promotion of own autonomy: </vt:lpstr>
      <vt:lpstr>PowerPoint Presentation</vt:lpstr>
      <vt:lpstr>constraints on teachers autonomy</vt:lpstr>
      <vt:lpstr>Unit 24 -Gender and Marginalization in Education. </vt:lpstr>
      <vt:lpstr>PowerPoint Presentation</vt:lpstr>
      <vt:lpstr>Meaning</vt:lpstr>
      <vt:lpstr>PowerPoint Presentation</vt:lpstr>
      <vt:lpstr>PowerPoint Presentation</vt:lpstr>
      <vt:lpstr>PowerPoint Presentation</vt:lpstr>
      <vt:lpstr>TYPES OF MARGINALIZATION</vt:lpstr>
      <vt:lpstr>THE CAUSES OF MARGINALIZATION</vt:lpstr>
      <vt:lpstr>MARGINALIZED GROUPS  </vt:lpstr>
      <vt:lpstr>Mainstreaming the Marginalized</vt:lpstr>
      <vt:lpstr>PowerPoint Presentation</vt:lpstr>
      <vt:lpstr>PowerPoint Presentation</vt:lpstr>
      <vt:lpstr>ISSES RELATED TO MARGINALISATION </vt:lpstr>
      <vt:lpstr>challenges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 Issues of Autonomy and Accountability in Education</dc:title>
  <dc:creator>user</dc:creator>
  <cp:lastModifiedBy>user</cp:lastModifiedBy>
  <cp:revision>109</cp:revision>
  <dcterms:created xsi:type="dcterms:W3CDTF">2021-07-22T09:47:53Z</dcterms:created>
  <dcterms:modified xsi:type="dcterms:W3CDTF">2021-07-30T03:34:40Z</dcterms:modified>
</cp:coreProperties>
</file>