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5" r:id="rId27"/>
    <p:sldId id="282" r:id="rId28"/>
    <p:sldId id="283" r:id="rId29"/>
    <p:sldId id="264" r:id="rId30"/>
    <p:sldId id="286" r:id="rId31"/>
    <p:sldId id="287" r:id="rId32"/>
    <p:sldId id="288" r:id="rId33"/>
    <p:sldId id="289" r:id="rId34"/>
    <p:sldId id="290" r:id="rId35"/>
    <p:sldId id="291" r:id="rId36"/>
    <p:sldId id="292" r:id="rId37"/>
    <p:sldId id="293" r:id="rId38"/>
    <p:sldId id="296" r:id="rId39"/>
    <p:sldId id="294" r:id="rId40"/>
    <p:sldId id="295" r:id="rId41"/>
    <p:sldId id="297" r:id="rId42"/>
    <p:sldId id="298" r:id="rId43"/>
    <p:sldId id="299" r:id="rId44"/>
    <p:sldId id="300" r:id="rId45"/>
    <p:sldId id="301" r:id="rId46"/>
    <p:sldId id="302" r:id="rId47"/>
    <p:sldId id="303" r:id="rId48"/>
    <p:sldId id="304" r:id="rId49"/>
    <p:sldId id="305" r:id="rId50"/>
    <p:sldId id="311" r:id="rId51"/>
    <p:sldId id="31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06" r:id="rId68"/>
    <p:sldId id="307" r:id="rId69"/>
    <p:sldId id="308" r:id="rId70"/>
    <p:sldId id="309" r:id="rId71"/>
    <p:sldId id="310" r:id="rId72"/>
    <p:sldId id="313" r:id="rId73"/>
    <p:sldId id="314" r:id="rId74"/>
    <p:sldId id="315" r:id="rId75"/>
    <p:sldId id="316" r:id="rId76"/>
    <p:sldId id="317" r:id="rId77"/>
    <p:sldId id="318" r:id="rId78"/>
    <p:sldId id="319" r:id="rId79"/>
    <p:sldId id="320" r:id="rId80"/>
    <p:sldId id="321" r:id="rId81"/>
    <p:sldId id="322" r:id="rId82"/>
    <p:sldId id="348" r:id="rId83"/>
    <p:sldId id="338" r:id="rId84"/>
    <p:sldId id="339" r:id="rId85"/>
    <p:sldId id="340" r:id="rId86"/>
    <p:sldId id="341" r:id="rId87"/>
    <p:sldId id="342" r:id="rId88"/>
    <p:sldId id="343" r:id="rId89"/>
    <p:sldId id="344" r:id="rId90"/>
    <p:sldId id="345" r:id="rId91"/>
    <p:sldId id="346" r:id="rId92"/>
    <p:sldId id="347"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CCFB582-9DD2-4B71-A262-2B6B81CF01CA}" type="datetimeFigureOut">
              <a:rPr lang="en-IN" smtClean="0"/>
              <a:t>19-07-2021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1019CF-5A25-472F-8807-019655C9CB48}" type="slidenum">
              <a:rPr lang="en-IN" smtClean="0"/>
              <a:t>‹#›</a:t>
            </a:fld>
            <a:endParaRPr lang="en-IN"/>
          </a:p>
        </p:txBody>
      </p:sp>
    </p:spTree>
    <p:extLst>
      <p:ext uri="{BB962C8B-B14F-4D97-AF65-F5344CB8AC3E}">
        <p14:creationId xmlns:p14="http://schemas.microsoft.com/office/powerpoint/2010/main" val="322408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CCFB582-9DD2-4B71-A262-2B6B81CF01CA}" type="datetimeFigureOut">
              <a:rPr lang="en-IN" smtClean="0"/>
              <a:t>19-07-2021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1019CF-5A25-472F-8807-019655C9CB48}" type="slidenum">
              <a:rPr lang="en-IN" smtClean="0"/>
              <a:t>‹#›</a:t>
            </a:fld>
            <a:endParaRPr lang="en-IN"/>
          </a:p>
        </p:txBody>
      </p:sp>
    </p:spTree>
    <p:extLst>
      <p:ext uri="{BB962C8B-B14F-4D97-AF65-F5344CB8AC3E}">
        <p14:creationId xmlns:p14="http://schemas.microsoft.com/office/powerpoint/2010/main" val="114727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CCFB582-9DD2-4B71-A262-2B6B81CF01CA}" type="datetimeFigureOut">
              <a:rPr lang="en-IN" smtClean="0"/>
              <a:t>19-07-2021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1019CF-5A25-472F-8807-019655C9CB48}" type="slidenum">
              <a:rPr lang="en-IN" smtClean="0"/>
              <a:t>‹#›</a:t>
            </a:fld>
            <a:endParaRPr lang="en-IN"/>
          </a:p>
        </p:txBody>
      </p:sp>
    </p:spTree>
    <p:extLst>
      <p:ext uri="{BB962C8B-B14F-4D97-AF65-F5344CB8AC3E}">
        <p14:creationId xmlns:p14="http://schemas.microsoft.com/office/powerpoint/2010/main" val="170943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CCFB582-9DD2-4B71-A262-2B6B81CF01CA}" type="datetimeFigureOut">
              <a:rPr lang="en-IN" smtClean="0"/>
              <a:t>19-07-2021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1019CF-5A25-472F-8807-019655C9CB48}" type="slidenum">
              <a:rPr lang="en-IN" smtClean="0"/>
              <a:t>‹#›</a:t>
            </a:fld>
            <a:endParaRPr lang="en-IN"/>
          </a:p>
        </p:txBody>
      </p:sp>
    </p:spTree>
    <p:extLst>
      <p:ext uri="{BB962C8B-B14F-4D97-AF65-F5344CB8AC3E}">
        <p14:creationId xmlns:p14="http://schemas.microsoft.com/office/powerpoint/2010/main" val="376653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B582-9DD2-4B71-A262-2B6B81CF01CA}" type="datetimeFigureOut">
              <a:rPr lang="en-IN" smtClean="0"/>
              <a:t>19-07-2021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1019CF-5A25-472F-8807-019655C9CB48}" type="slidenum">
              <a:rPr lang="en-IN" smtClean="0"/>
              <a:t>‹#›</a:t>
            </a:fld>
            <a:endParaRPr lang="en-IN"/>
          </a:p>
        </p:txBody>
      </p:sp>
    </p:spTree>
    <p:extLst>
      <p:ext uri="{BB962C8B-B14F-4D97-AF65-F5344CB8AC3E}">
        <p14:creationId xmlns:p14="http://schemas.microsoft.com/office/powerpoint/2010/main" val="230409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CCFB582-9DD2-4B71-A262-2B6B81CF01CA}" type="datetimeFigureOut">
              <a:rPr lang="en-IN" smtClean="0"/>
              <a:t>19-07-2021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1019CF-5A25-472F-8807-019655C9CB48}" type="slidenum">
              <a:rPr lang="en-IN" smtClean="0"/>
              <a:t>‹#›</a:t>
            </a:fld>
            <a:endParaRPr lang="en-IN"/>
          </a:p>
        </p:txBody>
      </p:sp>
    </p:spTree>
    <p:extLst>
      <p:ext uri="{BB962C8B-B14F-4D97-AF65-F5344CB8AC3E}">
        <p14:creationId xmlns:p14="http://schemas.microsoft.com/office/powerpoint/2010/main" val="311921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CCFB582-9DD2-4B71-A262-2B6B81CF01CA}" type="datetimeFigureOut">
              <a:rPr lang="en-IN" smtClean="0"/>
              <a:t>19-07-2021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41019CF-5A25-472F-8807-019655C9CB48}" type="slidenum">
              <a:rPr lang="en-IN" smtClean="0"/>
              <a:t>‹#›</a:t>
            </a:fld>
            <a:endParaRPr lang="en-IN"/>
          </a:p>
        </p:txBody>
      </p:sp>
    </p:spTree>
    <p:extLst>
      <p:ext uri="{BB962C8B-B14F-4D97-AF65-F5344CB8AC3E}">
        <p14:creationId xmlns:p14="http://schemas.microsoft.com/office/powerpoint/2010/main" val="217369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CCFB582-9DD2-4B71-A262-2B6B81CF01CA}" type="datetimeFigureOut">
              <a:rPr lang="en-IN" smtClean="0"/>
              <a:t>19-07-2021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41019CF-5A25-472F-8807-019655C9CB48}" type="slidenum">
              <a:rPr lang="en-IN" smtClean="0"/>
              <a:t>‹#›</a:t>
            </a:fld>
            <a:endParaRPr lang="en-IN"/>
          </a:p>
        </p:txBody>
      </p:sp>
    </p:spTree>
    <p:extLst>
      <p:ext uri="{BB962C8B-B14F-4D97-AF65-F5344CB8AC3E}">
        <p14:creationId xmlns:p14="http://schemas.microsoft.com/office/powerpoint/2010/main" val="423862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B582-9DD2-4B71-A262-2B6B81CF01CA}" type="datetimeFigureOut">
              <a:rPr lang="en-IN" smtClean="0"/>
              <a:t>19-07-2021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41019CF-5A25-472F-8807-019655C9CB48}" type="slidenum">
              <a:rPr lang="en-IN" smtClean="0"/>
              <a:t>‹#›</a:t>
            </a:fld>
            <a:endParaRPr lang="en-IN"/>
          </a:p>
        </p:txBody>
      </p:sp>
    </p:spTree>
    <p:extLst>
      <p:ext uri="{BB962C8B-B14F-4D97-AF65-F5344CB8AC3E}">
        <p14:creationId xmlns:p14="http://schemas.microsoft.com/office/powerpoint/2010/main" val="351111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B582-9DD2-4B71-A262-2B6B81CF01CA}" type="datetimeFigureOut">
              <a:rPr lang="en-IN" smtClean="0"/>
              <a:t>19-07-2021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1019CF-5A25-472F-8807-019655C9CB48}" type="slidenum">
              <a:rPr lang="en-IN" smtClean="0"/>
              <a:t>‹#›</a:t>
            </a:fld>
            <a:endParaRPr lang="en-IN"/>
          </a:p>
        </p:txBody>
      </p:sp>
    </p:spTree>
    <p:extLst>
      <p:ext uri="{BB962C8B-B14F-4D97-AF65-F5344CB8AC3E}">
        <p14:creationId xmlns:p14="http://schemas.microsoft.com/office/powerpoint/2010/main" val="405764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B582-9DD2-4B71-A262-2B6B81CF01CA}" type="datetimeFigureOut">
              <a:rPr lang="en-IN" smtClean="0"/>
              <a:t>19-07-2021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1019CF-5A25-472F-8807-019655C9CB48}" type="slidenum">
              <a:rPr lang="en-IN" smtClean="0"/>
              <a:t>‹#›</a:t>
            </a:fld>
            <a:endParaRPr lang="en-IN"/>
          </a:p>
        </p:txBody>
      </p:sp>
    </p:spTree>
    <p:extLst>
      <p:ext uri="{BB962C8B-B14F-4D97-AF65-F5344CB8AC3E}">
        <p14:creationId xmlns:p14="http://schemas.microsoft.com/office/powerpoint/2010/main" val="94940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B582-9DD2-4B71-A262-2B6B81CF01CA}" type="datetimeFigureOut">
              <a:rPr lang="en-IN" smtClean="0"/>
              <a:t>19-07-2021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019CF-5A25-472F-8807-019655C9CB48}" type="slidenum">
              <a:rPr lang="en-IN" smtClean="0"/>
              <a:t>‹#›</a:t>
            </a:fld>
            <a:endParaRPr lang="en-IN"/>
          </a:p>
        </p:txBody>
      </p:sp>
    </p:spTree>
    <p:extLst>
      <p:ext uri="{BB962C8B-B14F-4D97-AF65-F5344CB8AC3E}">
        <p14:creationId xmlns:p14="http://schemas.microsoft.com/office/powerpoint/2010/main" val="2012523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1440159"/>
          </a:xfrm>
        </p:spPr>
        <p:txBody>
          <a:bodyPr>
            <a:normAutofit fontScale="90000"/>
          </a:bodyPr>
          <a:lstStyle/>
          <a:p>
            <a:r>
              <a:rPr lang="en-IN" dirty="0" smtClean="0"/>
              <a:t/>
            </a:r>
            <a:br>
              <a:rPr lang="en-IN" dirty="0" smtClean="0"/>
            </a:br>
            <a:r>
              <a:rPr lang="en-IN" dirty="0" smtClean="0"/>
              <a:t>UNIT -19 CONSTITUTIONAL </a:t>
            </a:r>
            <a:r>
              <a:rPr lang="en-IN" dirty="0" smtClean="0"/>
              <a:t>PROVISIONS REGARDING EDUCATION</a:t>
            </a:r>
            <a:br>
              <a:rPr lang="en-IN" dirty="0" smtClean="0"/>
            </a:br>
            <a:endParaRPr lang="en-IN" dirty="0"/>
          </a:p>
        </p:txBody>
      </p:sp>
      <p:sp>
        <p:nvSpPr>
          <p:cNvPr id="3" name="Subtitle 2"/>
          <p:cNvSpPr>
            <a:spLocks noGrp="1"/>
          </p:cNvSpPr>
          <p:nvPr>
            <p:ph type="subTitle" idx="1"/>
          </p:nvPr>
        </p:nvSpPr>
        <p:spPr>
          <a:xfrm>
            <a:off x="611560" y="2348880"/>
            <a:ext cx="7776864" cy="3600400"/>
          </a:xfrm>
        </p:spPr>
        <p:txBody>
          <a:bodyPr>
            <a:normAutofit fontScale="77500" lnSpcReduction="20000"/>
          </a:bodyPr>
          <a:lstStyle/>
          <a:p>
            <a:r>
              <a:rPr lang="en-IN" dirty="0" smtClean="0"/>
              <a:t> </a:t>
            </a:r>
            <a:r>
              <a:rPr lang="en-IN" dirty="0">
                <a:solidFill>
                  <a:schemeClr val="tx1"/>
                </a:solidFill>
              </a:rPr>
              <a:t>C</a:t>
            </a:r>
            <a:r>
              <a:rPr lang="en-IN" dirty="0" smtClean="0">
                <a:solidFill>
                  <a:schemeClr val="tx1"/>
                </a:solidFill>
              </a:rPr>
              <a:t>onstitution was regulated in the country on January 26, 1950. </a:t>
            </a:r>
          </a:p>
          <a:p>
            <a:r>
              <a:rPr lang="en-IN" dirty="0" smtClean="0">
                <a:solidFill>
                  <a:schemeClr val="tx1"/>
                </a:solidFill>
              </a:rPr>
              <a:t>The</a:t>
            </a:r>
            <a:r>
              <a:rPr lang="en-IN" dirty="0">
                <a:solidFill>
                  <a:schemeClr val="tx1"/>
                </a:solidFill>
              </a:rPr>
              <a:t> </a:t>
            </a:r>
            <a:r>
              <a:rPr lang="en-IN" dirty="0" smtClean="0">
                <a:solidFill>
                  <a:schemeClr val="tx1"/>
                </a:solidFill>
              </a:rPr>
              <a:t>constitution of a country is the basic document which may be regarded as the source of legislations.</a:t>
            </a:r>
          </a:p>
          <a:p>
            <a:endParaRPr lang="en-IN" dirty="0">
              <a:solidFill>
                <a:schemeClr val="tx1"/>
              </a:solidFill>
            </a:endParaRPr>
          </a:p>
          <a:p>
            <a:r>
              <a:rPr lang="en-IN" dirty="0" smtClean="0">
                <a:solidFill>
                  <a:schemeClr val="tx1"/>
                </a:solidFill>
              </a:rPr>
              <a:t> The constitution of India has provided a large number of</a:t>
            </a:r>
          </a:p>
          <a:p>
            <a:r>
              <a:rPr lang="en-IN" dirty="0" smtClean="0">
                <a:solidFill>
                  <a:schemeClr val="tx1"/>
                </a:solidFill>
              </a:rPr>
              <a:t>clauses and articles which have a direct or indirect bearing on education.</a:t>
            </a:r>
          </a:p>
          <a:p>
            <a:r>
              <a:rPr lang="en-IN" dirty="0" smtClean="0">
                <a:solidFill>
                  <a:schemeClr val="tx1"/>
                </a:solidFill>
              </a:rPr>
              <a:t> Its preamble reflects the national ethos, values and aspirations</a:t>
            </a:r>
            <a:r>
              <a:rPr lang="en-IN" dirty="0" smtClean="0"/>
              <a:t>.</a:t>
            </a:r>
            <a:endParaRPr lang="en-IN" dirty="0"/>
          </a:p>
        </p:txBody>
      </p:sp>
    </p:spTree>
    <p:extLst>
      <p:ext uri="{BB962C8B-B14F-4D97-AF65-F5344CB8AC3E}">
        <p14:creationId xmlns:p14="http://schemas.microsoft.com/office/powerpoint/2010/main" val="102317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20000"/>
          </a:bodyPr>
          <a:lstStyle/>
          <a:p>
            <a:r>
              <a:rPr lang="en-IN" dirty="0" smtClean="0"/>
              <a:t>7. Right of minorities to establish and administer educational institutions</a:t>
            </a:r>
          </a:p>
          <a:p>
            <a:r>
              <a:rPr lang="en-IN" dirty="0" smtClean="0"/>
              <a:t>Article 30</a:t>
            </a:r>
          </a:p>
          <a:p>
            <a:r>
              <a:rPr lang="en-IN" dirty="0" smtClean="0"/>
              <a:t>It relates to 'Right of minorities to establish and administer educational  institutions.</a:t>
            </a:r>
          </a:p>
          <a:p>
            <a:r>
              <a:rPr lang="en-IN" dirty="0" smtClean="0"/>
              <a:t>(a) "All minorities whether based on religion or language shall have right to establish and administer educational institutions of their choice".</a:t>
            </a:r>
          </a:p>
          <a:p>
            <a:r>
              <a:rPr lang="en-IN" dirty="0" smtClean="0"/>
              <a:t>(b) "The states shall not discriminate against any educational institution in respect of grant in-aid, on the ground that it is under the management of a minority whether based on religion or language". </a:t>
            </a:r>
            <a:endParaRPr lang="en-IN" dirty="0"/>
          </a:p>
        </p:txBody>
      </p:sp>
    </p:spTree>
    <p:extLst>
      <p:ext uri="{BB962C8B-B14F-4D97-AF65-F5344CB8AC3E}">
        <p14:creationId xmlns:p14="http://schemas.microsoft.com/office/powerpoint/2010/main" val="282119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smtClean="0"/>
              <a:t>8. Instruction in mother-tongue at the primary stage</a:t>
            </a:r>
          </a:p>
          <a:p>
            <a:r>
              <a:rPr lang="en-IN" dirty="0" smtClean="0"/>
              <a:t>Article 350-A</a:t>
            </a:r>
          </a:p>
          <a:p>
            <a:r>
              <a:rPr lang="en-IN" dirty="0" smtClean="0"/>
              <a:t>Article 350-A relates to facilities for instruction in mother-tongue at the primary stage. </a:t>
            </a:r>
          </a:p>
          <a:p>
            <a:r>
              <a:rPr lang="en-IN" dirty="0" smtClean="0"/>
              <a:t>9. Promotion of Hindi</a:t>
            </a:r>
          </a:p>
          <a:p>
            <a:r>
              <a:rPr lang="en-IN" dirty="0" smtClean="0"/>
              <a:t>Article-351</a:t>
            </a:r>
          </a:p>
          <a:p>
            <a:r>
              <a:rPr lang="en-IN" dirty="0" smtClean="0"/>
              <a:t>Article 351 is related to promotion of Hindi. The constitution also provides for the development and propagation of national languages, Hindi. </a:t>
            </a:r>
            <a:endParaRPr lang="en-IN" dirty="0"/>
          </a:p>
        </p:txBody>
      </p:sp>
    </p:spTree>
    <p:extLst>
      <p:ext uri="{BB962C8B-B14F-4D97-AF65-F5344CB8AC3E}">
        <p14:creationId xmlns:p14="http://schemas.microsoft.com/office/powerpoint/2010/main" val="136881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normAutofit fontScale="85000" lnSpcReduction="10000"/>
          </a:bodyPr>
          <a:lstStyle/>
          <a:p>
            <a:r>
              <a:rPr lang="en-IN" dirty="0" smtClean="0"/>
              <a:t>10. Education in the Union Territories</a:t>
            </a:r>
          </a:p>
          <a:p>
            <a:r>
              <a:rPr lang="en-IN" dirty="0" smtClean="0"/>
              <a:t>Article-239:every union territory has its own education department and the responsibility of education in union territory has been under union or centre government.</a:t>
            </a:r>
          </a:p>
          <a:p>
            <a:r>
              <a:rPr lang="en-IN" dirty="0" smtClean="0"/>
              <a:t>11. Fundamental duties to provide opportunity for education</a:t>
            </a:r>
          </a:p>
          <a:p>
            <a:r>
              <a:rPr lang="en-IN" dirty="0" smtClean="0"/>
              <a:t>Article 51A</a:t>
            </a:r>
          </a:p>
          <a:p>
            <a:r>
              <a:rPr lang="en-IN" dirty="0" smtClean="0"/>
              <a:t>Clause 'K' It shall be the duty of every citizen of India who is parent or guardian to provide opportunities for education to his child or as the case may be, wards</a:t>
            </a:r>
          </a:p>
          <a:p>
            <a:pPr marL="0" indent="0">
              <a:buNone/>
            </a:pPr>
            <a:r>
              <a:rPr lang="en-IN" dirty="0" smtClean="0"/>
              <a:t>between the age of six and fourteen years.</a:t>
            </a:r>
            <a:endParaRPr lang="en-IN" dirty="0"/>
          </a:p>
        </p:txBody>
      </p:sp>
    </p:spTree>
    <p:extLst>
      <p:ext uri="{BB962C8B-B14F-4D97-AF65-F5344CB8AC3E}">
        <p14:creationId xmlns:p14="http://schemas.microsoft.com/office/powerpoint/2010/main" val="219246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Universalization of Elementary Education </a:t>
            </a:r>
          </a:p>
        </p:txBody>
      </p:sp>
      <p:sp>
        <p:nvSpPr>
          <p:cNvPr id="3" name="Content Placeholder 2"/>
          <p:cNvSpPr>
            <a:spLocks noGrp="1"/>
          </p:cNvSpPr>
          <p:nvPr>
            <p:ph idx="1"/>
          </p:nvPr>
        </p:nvSpPr>
        <p:spPr/>
        <p:txBody>
          <a:bodyPr>
            <a:normAutofit lnSpcReduction="10000"/>
          </a:bodyPr>
          <a:lstStyle/>
          <a:p>
            <a:r>
              <a:rPr lang="en-IN" dirty="0"/>
              <a:t>Universalization of Elementary Education is Constitutional directive. </a:t>
            </a:r>
            <a:endParaRPr lang="en-IN" dirty="0" smtClean="0"/>
          </a:p>
          <a:p>
            <a:r>
              <a:rPr lang="en-IN" dirty="0" smtClean="0"/>
              <a:t>Adequate </a:t>
            </a:r>
            <a:r>
              <a:rPr lang="en-IN" dirty="0"/>
              <a:t>school facilities should be provide to all children between age group 6 to 14 in the </a:t>
            </a:r>
            <a:r>
              <a:rPr lang="en-IN" dirty="0" smtClean="0"/>
              <a:t>country. </a:t>
            </a:r>
          </a:p>
          <a:p>
            <a:r>
              <a:rPr lang="en-IN" dirty="0"/>
              <a:t>P</a:t>
            </a:r>
            <a:r>
              <a:rPr lang="en-IN" dirty="0" smtClean="0"/>
              <a:t>rimary </a:t>
            </a:r>
            <a:r>
              <a:rPr lang="en-IN" dirty="0"/>
              <a:t>schools should be set up within 1 km from the habitation of the child. It needs to open a large number of schools throughout the country.</a:t>
            </a:r>
          </a:p>
        </p:txBody>
      </p:sp>
    </p:spTree>
    <p:extLst>
      <p:ext uri="{BB962C8B-B14F-4D97-AF65-F5344CB8AC3E}">
        <p14:creationId xmlns:p14="http://schemas.microsoft.com/office/powerpoint/2010/main" val="243325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endParaRPr lang="en-IN" dirty="0" smtClean="0"/>
          </a:p>
          <a:p>
            <a:r>
              <a:rPr lang="en-IN" dirty="0"/>
              <a:t>Education is every body’s birth-right and it is binding on any government to provide facilities for education for children who are born and reach the school-going age.</a:t>
            </a:r>
          </a:p>
          <a:p>
            <a:endParaRPr lang="en-IN" dirty="0"/>
          </a:p>
          <a:p>
            <a:r>
              <a:rPr lang="en-IN" dirty="0" smtClean="0"/>
              <a:t>It </a:t>
            </a:r>
            <a:r>
              <a:rPr lang="en-IN" dirty="0"/>
              <a:t>was stipulated to achieve Universalization within 10 years from the introduction of Constitution </a:t>
            </a:r>
            <a:r>
              <a:rPr lang="en-IN" dirty="0" smtClean="0"/>
              <a:t>.</a:t>
            </a:r>
          </a:p>
          <a:p>
            <a:r>
              <a:rPr lang="en-IN" dirty="0" smtClean="0"/>
              <a:t>Now </a:t>
            </a:r>
            <a:r>
              <a:rPr lang="en-IN" dirty="0"/>
              <a:t>the problems with certain possible remedies to solve them have been discussed as follows:</a:t>
            </a:r>
          </a:p>
        </p:txBody>
      </p:sp>
    </p:spTree>
    <p:extLst>
      <p:ext uri="{BB962C8B-B14F-4D97-AF65-F5344CB8AC3E}">
        <p14:creationId xmlns:p14="http://schemas.microsoft.com/office/powerpoint/2010/main" val="381283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1) Faulty Policy of Government</a:t>
            </a:r>
          </a:p>
        </p:txBody>
      </p:sp>
      <p:sp>
        <p:nvSpPr>
          <p:cNvPr id="3" name="Content Placeholder 2"/>
          <p:cNvSpPr>
            <a:spLocks noGrp="1"/>
          </p:cNvSpPr>
          <p:nvPr>
            <p:ph idx="1"/>
          </p:nvPr>
        </p:nvSpPr>
        <p:spPr/>
        <p:txBody>
          <a:bodyPr>
            <a:normAutofit/>
          </a:bodyPr>
          <a:lstStyle/>
          <a:p>
            <a:pPr marL="0" indent="0">
              <a:buNone/>
            </a:pPr>
            <a:r>
              <a:rPr lang="en-IN" dirty="0" smtClean="0"/>
              <a:t>The </a:t>
            </a:r>
            <a:r>
              <a:rPr lang="en-IN" dirty="0"/>
              <a:t>constitutional directive is that states shall endeavour to provide free and compulsory education to all children until they complete the age of 14 years. </a:t>
            </a:r>
            <a:endParaRPr lang="en-IN" dirty="0" smtClean="0"/>
          </a:p>
          <a:p>
            <a:pPr marL="0" indent="0">
              <a:buNone/>
            </a:pPr>
            <a:r>
              <a:rPr lang="en-IN" dirty="0" smtClean="0"/>
              <a:t>But </a:t>
            </a:r>
            <a:r>
              <a:rPr lang="en-IN" dirty="0"/>
              <a:t>it is a matter of regret that the prescribed goal has not been reached as yet. The main cause for this is that the policy of Government was based on idealism</a:t>
            </a:r>
            <a:r>
              <a:rPr lang="en-IN" dirty="0" smtClean="0"/>
              <a:t>.</a:t>
            </a:r>
          </a:p>
          <a:p>
            <a:pPr marL="0" indent="0">
              <a:buNone/>
            </a:pPr>
            <a:endParaRPr lang="en-IN" dirty="0"/>
          </a:p>
        </p:txBody>
      </p:sp>
    </p:spTree>
    <p:extLst>
      <p:ext uri="{BB962C8B-B14F-4D97-AF65-F5344CB8AC3E}">
        <p14:creationId xmlns:p14="http://schemas.microsoft.com/office/powerpoint/2010/main" val="3928066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2) Political Difficulties:</a:t>
            </a:r>
            <a:br>
              <a:rPr lang="en-IN" dirty="0"/>
            </a:br>
            <a:endParaRPr lang="en-IN" dirty="0"/>
          </a:p>
        </p:txBody>
      </p:sp>
      <p:sp>
        <p:nvSpPr>
          <p:cNvPr id="3" name="Content Placeholder 2"/>
          <p:cNvSpPr>
            <a:spLocks noGrp="1"/>
          </p:cNvSpPr>
          <p:nvPr>
            <p:ph idx="1"/>
          </p:nvPr>
        </p:nvSpPr>
        <p:spPr>
          <a:xfrm>
            <a:off x="395536" y="1628800"/>
            <a:ext cx="8229600" cy="4525963"/>
          </a:xfrm>
        </p:spPr>
        <p:txBody>
          <a:bodyPr>
            <a:normAutofit/>
          </a:bodyPr>
          <a:lstStyle/>
          <a:p>
            <a:pPr marL="0" indent="0">
              <a:buNone/>
            </a:pPr>
            <a:r>
              <a:rPr lang="en-IN" dirty="0"/>
              <a:t>S</a:t>
            </a:r>
            <a:r>
              <a:rPr lang="en-IN" dirty="0" smtClean="0"/>
              <a:t>ince </a:t>
            </a:r>
            <a:r>
              <a:rPr lang="en-IN" dirty="0"/>
              <a:t>the attainment of Independence, Government had to face the problems of </a:t>
            </a:r>
            <a:r>
              <a:rPr lang="en-IN" dirty="0" smtClean="0"/>
              <a:t>food, </a:t>
            </a:r>
            <a:r>
              <a:rPr lang="en-IN" dirty="0"/>
              <a:t>the problem of Kashmir, the problem of linguistic states etc. </a:t>
            </a:r>
            <a:endParaRPr lang="en-IN" dirty="0" smtClean="0"/>
          </a:p>
          <a:p>
            <a:pPr marL="0" indent="0">
              <a:buNone/>
            </a:pPr>
            <a:r>
              <a:rPr lang="en-IN" dirty="0" smtClean="0"/>
              <a:t>Those </a:t>
            </a:r>
            <a:r>
              <a:rPr lang="en-IN" dirty="0"/>
              <a:t>problems still exist and these problems have all along forced to allocate so much money that Government has not been able to devote their due attention for elementary education.</a:t>
            </a:r>
          </a:p>
        </p:txBody>
      </p:sp>
    </p:spTree>
    <p:extLst>
      <p:ext uri="{BB962C8B-B14F-4D97-AF65-F5344CB8AC3E}">
        <p14:creationId xmlns:p14="http://schemas.microsoft.com/office/powerpoint/2010/main" val="127114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3) Faulty Administration of Education:</a:t>
            </a:r>
          </a:p>
        </p:txBody>
      </p:sp>
      <p:sp>
        <p:nvSpPr>
          <p:cNvPr id="3" name="Content Placeholder 2"/>
          <p:cNvSpPr>
            <a:spLocks noGrp="1"/>
          </p:cNvSpPr>
          <p:nvPr>
            <p:ph idx="1"/>
          </p:nvPr>
        </p:nvSpPr>
        <p:spPr/>
        <p:txBody>
          <a:bodyPr>
            <a:normAutofit/>
          </a:bodyPr>
          <a:lstStyle/>
          <a:p>
            <a:endParaRPr lang="en-IN" dirty="0"/>
          </a:p>
          <a:p>
            <a:pPr marL="0" indent="0">
              <a:buNone/>
            </a:pPr>
            <a:r>
              <a:rPr lang="en-IN" dirty="0" smtClean="0"/>
              <a:t>In </a:t>
            </a:r>
            <a:r>
              <a:rPr lang="en-IN" dirty="0"/>
              <a:t>most of the states the responsibility of universal primary education is on the authorities of Blocks, Municipalities and Educational Districts. </a:t>
            </a:r>
            <a:endParaRPr lang="en-IN" dirty="0" smtClean="0"/>
          </a:p>
          <a:p>
            <a:pPr marL="0" indent="0">
              <a:buNone/>
            </a:pPr>
            <a:r>
              <a:rPr lang="en-IN" dirty="0" smtClean="0"/>
              <a:t>The </a:t>
            </a:r>
            <a:r>
              <a:rPr lang="en-IN" dirty="0"/>
              <a:t>progress of expansion of primary education gets slow because of the indifference and incapability of these institutions.</a:t>
            </a:r>
          </a:p>
        </p:txBody>
      </p:sp>
    </p:spTree>
    <p:extLst>
      <p:ext uri="{BB962C8B-B14F-4D97-AF65-F5344CB8AC3E}">
        <p14:creationId xmlns:p14="http://schemas.microsoft.com/office/powerpoint/2010/main" val="3842957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4) Dearth of Money</a:t>
            </a:r>
          </a:p>
        </p:txBody>
      </p:sp>
      <p:sp>
        <p:nvSpPr>
          <p:cNvPr id="3" name="Content Placeholder 2"/>
          <p:cNvSpPr>
            <a:spLocks noGrp="1"/>
          </p:cNvSpPr>
          <p:nvPr>
            <p:ph idx="1"/>
          </p:nvPr>
        </p:nvSpPr>
        <p:spPr/>
        <p:txBody>
          <a:bodyPr/>
          <a:lstStyle/>
          <a:p>
            <a:endParaRPr lang="en-IN" dirty="0"/>
          </a:p>
          <a:p>
            <a:pPr marL="0" indent="0">
              <a:buNone/>
            </a:pPr>
            <a:r>
              <a:rPr lang="en-IN" dirty="0" smtClean="0"/>
              <a:t>Inadequacy </a:t>
            </a:r>
            <a:r>
              <a:rPr lang="en-IN" dirty="0"/>
              <a:t>of money is a serious problem that confronts primary schools. Income of the local institutions responsible for primary education is so much limited that they are totally incapable of meeting the expenditure of compulsory </a:t>
            </a:r>
            <a:r>
              <a:rPr lang="en-IN" dirty="0" smtClean="0"/>
              <a:t>education.</a:t>
            </a:r>
            <a:endParaRPr lang="en-IN" dirty="0"/>
          </a:p>
        </p:txBody>
      </p:sp>
    </p:spTree>
    <p:extLst>
      <p:ext uri="{BB962C8B-B14F-4D97-AF65-F5344CB8AC3E}">
        <p14:creationId xmlns:p14="http://schemas.microsoft.com/office/powerpoint/2010/main" val="412462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(5) Dearth of Trained Teachers:</a:t>
            </a:r>
            <a:br>
              <a:rPr lang="en-IN" dirty="0"/>
            </a:br>
            <a:endParaRPr lang="en-IN" dirty="0"/>
          </a:p>
        </p:txBody>
      </p:sp>
      <p:sp>
        <p:nvSpPr>
          <p:cNvPr id="3" name="Content Placeholder 2"/>
          <p:cNvSpPr>
            <a:spLocks noGrp="1"/>
          </p:cNvSpPr>
          <p:nvPr>
            <p:ph idx="1"/>
          </p:nvPr>
        </p:nvSpPr>
        <p:spPr/>
        <p:txBody>
          <a:bodyPr>
            <a:normAutofit/>
          </a:bodyPr>
          <a:lstStyle/>
          <a:p>
            <a:pPr marL="0" indent="0">
              <a:buNone/>
            </a:pPr>
            <a:r>
              <a:rPr lang="en-IN" dirty="0" smtClean="0"/>
              <a:t>There </a:t>
            </a:r>
            <a:r>
              <a:rPr lang="en-IN" dirty="0"/>
              <a:t>is shortage of trained teachers to make Elementary Education Universal and compulsory. </a:t>
            </a:r>
            <a:endParaRPr lang="en-IN" dirty="0" smtClean="0"/>
          </a:p>
          <a:p>
            <a:pPr marL="0" indent="0">
              <a:buNone/>
            </a:pPr>
            <a:r>
              <a:rPr lang="en-IN" dirty="0" smtClean="0"/>
              <a:t>Nowadays</a:t>
            </a:r>
            <a:r>
              <a:rPr lang="en-IN" dirty="0"/>
              <a:t>, the young teachers do not wish to work in rural areas. But the fact remains that majority of Primary Schools are in rural areas</a:t>
            </a:r>
            <a:r>
              <a:rPr lang="en-IN" dirty="0" smtClean="0"/>
              <a:t>.</a:t>
            </a:r>
          </a:p>
          <a:p>
            <a:pPr marL="0" indent="0">
              <a:buNone/>
            </a:pPr>
            <a:r>
              <a:rPr lang="en-IN" dirty="0" smtClean="0"/>
              <a:t> </a:t>
            </a:r>
            <a:endParaRPr lang="en-IN" dirty="0"/>
          </a:p>
        </p:txBody>
      </p:sp>
    </p:spTree>
    <p:extLst>
      <p:ext uri="{BB962C8B-B14F-4D97-AF65-F5344CB8AC3E}">
        <p14:creationId xmlns:p14="http://schemas.microsoft.com/office/powerpoint/2010/main" val="155217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a:t>V</a:t>
            </a:r>
            <a:r>
              <a:rPr lang="en-IN" dirty="0" smtClean="0"/>
              <a:t>arious constitutional provisions regarding</a:t>
            </a:r>
          </a:p>
          <a:p>
            <a:pPr marL="0" indent="0">
              <a:buNone/>
            </a:pPr>
            <a:r>
              <a:rPr lang="en-IN" dirty="0" smtClean="0"/>
              <a:t>education in India are according to our social, economic, cultural and political needs. </a:t>
            </a:r>
          </a:p>
          <a:p>
            <a:pPr marL="0" indent="0">
              <a:buNone/>
            </a:pPr>
            <a:r>
              <a:rPr lang="en-IN" dirty="0" smtClean="0"/>
              <a:t>1. Right of free and compulsory education -Article 45</a:t>
            </a:r>
          </a:p>
          <a:p>
            <a:pPr marL="0" indent="0">
              <a:buNone/>
            </a:pPr>
            <a:r>
              <a:rPr lang="en-IN" dirty="0" smtClean="0"/>
              <a:t>2. Right to education- Article 21A</a:t>
            </a:r>
          </a:p>
          <a:p>
            <a:pPr marL="0" indent="0">
              <a:buNone/>
            </a:pPr>
            <a:r>
              <a:rPr lang="en-IN" dirty="0" smtClean="0"/>
              <a:t>3. Education for women - Article 15(1) (3)</a:t>
            </a:r>
          </a:p>
          <a:p>
            <a:pPr marL="0" indent="0">
              <a:buNone/>
            </a:pPr>
            <a:r>
              <a:rPr lang="en-IN" dirty="0" smtClean="0"/>
              <a:t>4. Promotion of education and economic interests of SC, ST and other weaker</a:t>
            </a:r>
          </a:p>
          <a:p>
            <a:pPr marL="0" indent="0">
              <a:buNone/>
            </a:pPr>
            <a:r>
              <a:rPr lang="en-IN" dirty="0" smtClean="0"/>
              <a:t>sections - Article 46</a:t>
            </a:r>
            <a:endParaRPr lang="en-IN" dirty="0"/>
          </a:p>
        </p:txBody>
      </p:sp>
    </p:spTree>
    <p:extLst>
      <p:ext uri="{BB962C8B-B14F-4D97-AF65-F5344CB8AC3E}">
        <p14:creationId xmlns:p14="http://schemas.microsoft.com/office/powerpoint/2010/main" val="4022772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6) Establishment and School Buildings:</a:t>
            </a:r>
            <a:br>
              <a:rPr lang="en-IN" dirty="0"/>
            </a:br>
            <a:endParaRPr lang="en-IN" dirty="0"/>
          </a:p>
        </p:txBody>
      </p:sp>
      <p:sp>
        <p:nvSpPr>
          <p:cNvPr id="3" name="Content Placeholder 2"/>
          <p:cNvSpPr>
            <a:spLocks noGrp="1"/>
          </p:cNvSpPr>
          <p:nvPr>
            <p:ph idx="1"/>
          </p:nvPr>
        </p:nvSpPr>
        <p:spPr/>
        <p:txBody>
          <a:bodyPr>
            <a:normAutofit fontScale="92500"/>
          </a:bodyPr>
          <a:lstStyle/>
          <a:p>
            <a:endParaRPr lang="en-IN" dirty="0"/>
          </a:p>
          <a:p>
            <a:r>
              <a:rPr lang="en-IN" dirty="0"/>
              <a:t>Even the Third and Fourth All India Educational Surveys indicate that even now there are lakhs of villages and habitations without schools. </a:t>
            </a:r>
            <a:endParaRPr lang="en-IN" dirty="0" smtClean="0"/>
          </a:p>
          <a:p>
            <a:r>
              <a:rPr lang="en-IN" dirty="0" smtClean="0"/>
              <a:t>There </a:t>
            </a:r>
            <a:r>
              <a:rPr lang="en-IN" dirty="0"/>
              <a:t>are nearly 4 lakhs </a:t>
            </a:r>
            <a:r>
              <a:rPr lang="en-IN" dirty="0" smtClean="0"/>
              <a:t>school less </a:t>
            </a:r>
            <a:r>
              <a:rPr lang="en-IN" dirty="0"/>
              <a:t>villages in India which are to be given schools. It is not that easy to provide necessary funds for setting up such a large number of schools with buildings and other </a:t>
            </a:r>
            <a:r>
              <a:rPr lang="en-IN" dirty="0" smtClean="0"/>
              <a:t>equipment's.</a:t>
            </a:r>
            <a:endParaRPr lang="en-IN" dirty="0"/>
          </a:p>
        </p:txBody>
      </p:sp>
    </p:spTree>
    <p:extLst>
      <p:ext uri="{BB962C8B-B14F-4D97-AF65-F5344CB8AC3E}">
        <p14:creationId xmlns:p14="http://schemas.microsoft.com/office/powerpoint/2010/main" val="418806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(7) Unsuitable Curriculum:</a:t>
            </a:r>
            <a:br>
              <a:rPr lang="en-IN" dirty="0"/>
            </a:br>
            <a:endParaRPr lang="en-IN" dirty="0"/>
          </a:p>
        </p:txBody>
      </p:sp>
      <p:sp>
        <p:nvSpPr>
          <p:cNvPr id="3" name="Content Placeholder 2"/>
          <p:cNvSpPr>
            <a:spLocks noGrp="1"/>
          </p:cNvSpPr>
          <p:nvPr>
            <p:ph idx="1"/>
          </p:nvPr>
        </p:nvSpPr>
        <p:spPr/>
        <p:txBody>
          <a:bodyPr/>
          <a:lstStyle/>
          <a:p>
            <a:r>
              <a:rPr lang="en-IN" dirty="0"/>
              <a:t>The curriculum for primary schools is narrow and unsuitable to the local needs. The curriculum should be interesting for the children for its continuance. Learning by work should replace the emphasis on monotonous bookish knowledge.</a:t>
            </a:r>
          </a:p>
        </p:txBody>
      </p:sp>
    </p:spTree>
    <p:extLst>
      <p:ext uri="{BB962C8B-B14F-4D97-AF65-F5344CB8AC3E}">
        <p14:creationId xmlns:p14="http://schemas.microsoft.com/office/powerpoint/2010/main" val="3547703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8) Wastage and Stagnation</a:t>
            </a:r>
          </a:p>
        </p:txBody>
      </p:sp>
      <p:sp>
        <p:nvSpPr>
          <p:cNvPr id="3" name="Content Placeholder 2"/>
          <p:cNvSpPr>
            <a:spLocks noGrp="1"/>
          </p:cNvSpPr>
          <p:nvPr>
            <p:ph idx="1"/>
          </p:nvPr>
        </p:nvSpPr>
        <p:spPr/>
        <p:txBody>
          <a:bodyPr>
            <a:normAutofit fontScale="92500" lnSpcReduction="20000"/>
          </a:bodyPr>
          <a:lstStyle/>
          <a:p>
            <a:endParaRPr lang="en-IN" dirty="0"/>
          </a:p>
          <a:p>
            <a:endParaRPr lang="en-IN" dirty="0"/>
          </a:p>
          <a:p>
            <a:r>
              <a:rPr lang="en-IN" dirty="0"/>
              <a:t>It is another major problem and great obstacle for universalization of Elementary Education. Out of every 100 students enrolled in class – I more than half leave schools by Class IV, only 32 pupils reach class V and only 26 reach class VIII. </a:t>
            </a:r>
            <a:endParaRPr lang="en-IN" dirty="0" smtClean="0"/>
          </a:p>
          <a:p>
            <a:r>
              <a:rPr lang="en-IN" dirty="0" smtClean="0"/>
              <a:t>This </a:t>
            </a:r>
            <a:r>
              <a:rPr lang="en-IN" dirty="0"/>
              <a:t>is due to the lack of educational atmosphere, undesirable environment, lack of devoted teachers, poor economic condition of parents, absence of proper equipment etc.</a:t>
            </a:r>
          </a:p>
        </p:txBody>
      </p:sp>
    </p:spTree>
    <p:extLst>
      <p:ext uri="{BB962C8B-B14F-4D97-AF65-F5344CB8AC3E}">
        <p14:creationId xmlns:p14="http://schemas.microsoft.com/office/powerpoint/2010/main" val="15735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a:t>
            </a:r>
            <a:r>
              <a:rPr lang="en-IN" dirty="0"/>
              <a:t>9) Natural Obstacles:</a:t>
            </a:r>
            <a:br>
              <a:rPr lang="en-IN" dirty="0"/>
            </a:br>
            <a:r>
              <a:rPr lang="en-IN" dirty="0"/>
              <a:t/>
            </a:r>
            <a:br>
              <a:rPr lang="en-IN" dirty="0"/>
            </a:br>
            <a:endParaRPr lang="en-IN" dirty="0"/>
          </a:p>
        </p:txBody>
      </p:sp>
      <p:sp>
        <p:nvSpPr>
          <p:cNvPr id="3" name="Content Placeholder 2"/>
          <p:cNvSpPr>
            <a:spLocks noGrp="1"/>
          </p:cNvSpPr>
          <p:nvPr>
            <p:ph idx="1"/>
          </p:nvPr>
        </p:nvSpPr>
        <p:spPr/>
        <p:txBody>
          <a:bodyPr>
            <a:normAutofit/>
          </a:bodyPr>
          <a:lstStyle/>
          <a:p>
            <a:r>
              <a:rPr lang="en-IN" dirty="0" smtClean="0"/>
              <a:t>The </a:t>
            </a:r>
            <a:r>
              <a:rPr lang="en-IN" dirty="0"/>
              <a:t>village and small habitations in areas of Himalayan regions, Kashmir, </a:t>
            </a:r>
            <a:r>
              <a:rPr lang="en-IN" dirty="0" err="1"/>
              <a:t>Garhwal</a:t>
            </a:r>
            <a:r>
              <a:rPr lang="en-IN" dirty="0"/>
              <a:t>, </a:t>
            </a:r>
            <a:r>
              <a:rPr lang="en-IN" dirty="0" err="1"/>
              <a:t>Almora</a:t>
            </a:r>
            <a:r>
              <a:rPr lang="en-IN" dirty="0"/>
              <a:t> with less population are situated in distances apart. So also the desert areas in Rajasthan, the dense forest areas in Madhya Pradesh, Orissa, Assam and many Southern States create problems for expected </a:t>
            </a:r>
            <a:r>
              <a:rPr lang="en-IN" dirty="0" smtClean="0"/>
              <a:t>enrolment.</a:t>
            </a:r>
            <a:endParaRPr lang="en-IN" dirty="0"/>
          </a:p>
        </p:txBody>
      </p:sp>
    </p:spTree>
    <p:extLst>
      <p:ext uri="{BB962C8B-B14F-4D97-AF65-F5344CB8AC3E}">
        <p14:creationId xmlns:p14="http://schemas.microsoft.com/office/powerpoint/2010/main" val="18451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10) Social Evils:</a:t>
            </a:r>
            <a:br>
              <a:rPr lang="en-IN" dirty="0"/>
            </a:br>
            <a:endParaRPr lang="en-IN" dirty="0"/>
          </a:p>
        </p:txBody>
      </p:sp>
      <p:sp>
        <p:nvSpPr>
          <p:cNvPr id="3" name="Content Placeholder 2"/>
          <p:cNvSpPr>
            <a:spLocks noGrp="1"/>
          </p:cNvSpPr>
          <p:nvPr>
            <p:ph idx="1"/>
          </p:nvPr>
        </p:nvSpPr>
        <p:spPr/>
        <p:txBody>
          <a:bodyPr>
            <a:normAutofit fontScale="77500" lnSpcReduction="20000"/>
          </a:bodyPr>
          <a:lstStyle/>
          <a:p>
            <a:endParaRPr lang="en-IN" dirty="0"/>
          </a:p>
          <a:p>
            <a:r>
              <a:rPr lang="en-IN" dirty="0"/>
              <a:t>Social evils like superstition, illiteracy faith in ancient conventions and customs, child marriages, </a:t>
            </a:r>
            <a:r>
              <a:rPr lang="en-IN" dirty="0" smtClean="0"/>
              <a:t>unsociability, </a:t>
            </a:r>
            <a:r>
              <a:rPr lang="en-IN" dirty="0" err="1" smtClean="0"/>
              <a:t>parda</a:t>
            </a:r>
            <a:r>
              <a:rPr lang="en-IN" dirty="0" smtClean="0"/>
              <a:t>  system </a:t>
            </a:r>
            <a:r>
              <a:rPr lang="en-IN" dirty="0"/>
              <a:t>etc. create innumerable obstacle in the expansion of compulsory primary education. </a:t>
            </a:r>
            <a:endParaRPr lang="en-IN" dirty="0" smtClean="0"/>
          </a:p>
          <a:p>
            <a:r>
              <a:rPr lang="en-IN" dirty="0"/>
              <a:t>(</a:t>
            </a:r>
            <a:r>
              <a:rPr lang="en-IN" b="1" dirty="0"/>
              <a:t>11) Language Problem:</a:t>
            </a:r>
          </a:p>
          <a:p>
            <a:endParaRPr lang="en-IN" dirty="0"/>
          </a:p>
          <a:p>
            <a:r>
              <a:rPr lang="en-IN" dirty="0"/>
              <a:t>1961 Census reports about 826 languages and 1652 dialects in the country. The Constitution of India, 1950 mentions 14 languages, which can be made medium of education. Compulsory education has not been fully introduced among the Scheduled Castes and Scheduled Tribes and </a:t>
            </a:r>
            <a:r>
              <a:rPr lang="en-IN" dirty="0" smtClean="0"/>
              <a:t>de-notified </a:t>
            </a:r>
            <a:r>
              <a:rPr lang="en-IN" dirty="0"/>
              <a:t>tribes in the country. </a:t>
            </a:r>
          </a:p>
        </p:txBody>
      </p:sp>
    </p:spTree>
    <p:extLst>
      <p:ext uri="{BB962C8B-B14F-4D97-AF65-F5344CB8AC3E}">
        <p14:creationId xmlns:p14="http://schemas.microsoft.com/office/powerpoint/2010/main" val="3439199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Equality of Educational Opportunity</a:t>
            </a:r>
            <a:br>
              <a:rPr lang="en-IN" dirty="0"/>
            </a:br>
            <a:endParaRPr lang="en-IN" dirty="0"/>
          </a:p>
        </p:txBody>
      </p:sp>
      <p:sp>
        <p:nvSpPr>
          <p:cNvPr id="3" name="Content Placeholder 2"/>
          <p:cNvSpPr>
            <a:spLocks noGrp="1"/>
          </p:cNvSpPr>
          <p:nvPr>
            <p:ph idx="1"/>
          </p:nvPr>
        </p:nvSpPr>
        <p:spPr/>
        <p:txBody>
          <a:bodyPr>
            <a:normAutofit lnSpcReduction="10000"/>
          </a:bodyPr>
          <a:lstStyle/>
          <a:p>
            <a:r>
              <a:rPr lang="en-IN" dirty="0"/>
              <a:t>Equality of educational opportunity includes provision of education for all, irrespective of religion, caste, creed, sex and location</a:t>
            </a:r>
            <a:r>
              <a:rPr lang="en-IN" dirty="0" smtClean="0"/>
              <a:t>.</a:t>
            </a:r>
          </a:p>
          <a:p>
            <a:r>
              <a:rPr lang="en-IN" dirty="0"/>
              <a:t>E</a:t>
            </a:r>
            <a:r>
              <a:rPr lang="en-IN" dirty="0" smtClean="0"/>
              <a:t>very </a:t>
            </a:r>
            <a:r>
              <a:rPr lang="en-IN" dirty="0"/>
              <a:t>individual should have similar opportunities for getting education. </a:t>
            </a:r>
            <a:endParaRPr lang="en-IN" dirty="0" smtClean="0"/>
          </a:p>
          <a:p>
            <a:endParaRPr lang="en-IN" dirty="0"/>
          </a:p>
          <a:p>
            <a:r>
              <a:rPr lang="en-IN" dirty="0" smtClean="0"/>
              <a:t>Ordinarily</a:t>
            </a:r>
            <a:r>
              <a:rPr lang="en-IN" dirty="0"/>
              <a:t>, equality of opportunity means to give equal chance to every individual for the development of his capacity. </a:t>
            </a:r>
          </a:p>
        </p:txBody>
      </p:sp>
    </p:spTree>
    <p:extLst>
      <p:ext uri="{BB962C8B-B14F-4D97-AF65-F5344CB8AC3E}">
        <p14:creationId xmlns:p14="http://schemas.microsoft.com/office/powerpoint/2010/main" val="2016576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endParaRPr lang="en-IN" dirty="0" smtClean="0"/>
          </a:p>
          <a:p>
            <a:r>
              <a:rPr lang="en-IN" dirty="0"/>
              <a:t>The concept of equality of opportunity can be interpreted in two ways such as horizontal equality and vertical equality.</a:t>
            </a:r>
          </a:p>
          <a:p>
            <a:endParaRPr lang="en-IN" dirty="0"/>
          </a:p>
          <a:p>
            <a:pPr marL="0" indent="0">
              <a:buNone/>
            </a:pPr>
            <a:r>
              <a:rPr lang="en-IN" dirty="0"/>
              <a:t> </a:t>
            </a:r>
            <a:r>
              <a:rPr lang="en-IN" dirty="0" smtClean="0"/>
              <a:t>  The </a:t>
            </a:r>
            <a:r>
              <a:rPr lang="en-IN" dirty="0"/>
              <a:t>horizontal equality treats all constituents in equal manner whereas the vertical equality requires special consideration to bring about equality of opportunity.</a:t>
            </a:r>
          </a:p>
        </p:txBody>
      </p:sp>
    </p:spTree>
    <p:extLst>
      <p:ext uri="{BB962C8B-B14F-4D97-AF65-F5344CB8AC3E}">
        <p14:creationId xmlns:p14="http://schemas.microsoft.com/office/powerpoint/2010/main" val="1141802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lnSpcReduction="10000"/>
          </a:bodyPr>
          <a:lstStyle/>
          <a:p>
            <a:r>
              <a:rPr lang="en-IN" dirty="0" smtClean="0"/>
              <a:t>The </a:t>
            </a:r>
            <a:r>
              <a:rPr lang="en-IN" dirty="0"/>
              <a:t>Preamble of the Indian Constitution emphasizes equality of status and of opportunity. </a:t>
            </a:r>
            <a:endParaRPr lang="en-IN" dirty="0" smtClean="0"/>
          </a:p>
          <a:p>
            <a:r>
              <a:rPr lang="en-IN" dirty="0" smtClean="0"/>
              <a:t>Article </a:t>
            </a:r>
            <a:r>
              <a:rPr lang="en-IN" dirty="0"/>
              <a:t>14 of the Indian Constitution provides for equality before </a:t>
            </a:r>
            <a:r>
              <a:rPr lang="en-IN" dirty="0" smtClean="0"/>
              <a:t>law.</a:t>
            </a:r>
          </a:p>
          <a:p>
            <a:r>
              <a:rPr lang="en-IN" dirty="0"/>
              <a:t>Constitution requires that all kids be given equal educational opportunity no matter what their race, ethnic background, religion, or sex, or whether they are rich or poor, citizen or non-citizen.</a:t>
            </a:r>
          </a:p>
        </p:txBody>
      </p:sp>
    </p:spTree>
    <p:extLst>
      <p:ext uri="{BB962C8B-B14F-4D97-AF65-F5344CB8AC3E}">
        <p14:creationId xmlns:p14="http://schemas.microsoft.com/office/powerpoint/2010/main" val="427895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IN" dirty="0" smtClean="0"/>
              <a:t>Article </a:t>
            </a:r>
            <a:r>
              <a:rPr lang="en-IN" dirty="0"/>
              <a:t>45 of the Constitution</a:t>
            </a:r>
            <a:r>
              <a:rPr lang="en-IN" dirty="0" smtClean="0"/>
              <a:t>,” The </a:t>
            </a:r>
            <a:r>
              <a:rPr lang="en-IN" dirty="0"/>
              <a:t>State shall endeavour to provide early childhood care and education for all children until they complete the age of six years</a:t>
            </a:r>
            <a:r>
              <a:rPr lang="en-IN" dirty="0" smtClean="0"/>
              <a:t>.".</a:t>
            </a:r>
          </a:p>
          <a:p>
            <a:r>
              <a:rPr lang="en-IN" dirty="0"/>
              <a:t>Equity in education means that personal or social circumstances such as gender, ethnic origin or family background, are not obstacles to achieving educational potential </a:t>
            </a:r>
            <a:r>
              <a:rPr lang="en-IN" dirty="0" smtClean="0"/>
              <a:t>and </a:t>
            </a:r>
            <a:r>
              <a:rPr lang="en-IN" dirty="0"/>
              <a:t>that all individuals reach at least a basic minimum level of </a:t>
            </a:r>
            <a:r>
              <a:rPr lang="en-IN" dirty="0" smtClean="0"/>
              <a:t>skills. </a:t>
            </a:r>
            <a:endParaRPr lang="en-IN" dirty="0"/>
          </a:p>
        </p:txBody>
      </p:sp>
    </p:spTree>
    <p:extLst>
      <p:ext uri="{BB962C8B-B14F-4D97-AF65-F5344CB8AC3E}">
        <p14:creationId xmlns:p14="http://schemas.microsoft.com/office/powerpoint/2010/main" val="1987348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a:t>There is a great need for emphasizing the equality of opportunity in education due to the following reasons</a:t>
            </a:r>
          </a:p>
        </p:txBody>
      </p:sp>
      <p:sp>
        <p:nvSpPr>
          <p:cNvPr id="3" name="Content Placeholder 2"/>
          <p:cNvSpPr>
            <a:spLocks noGrp="1"/>
          </p:cNvSpPr>
          <p:nvPr>
            <p:ph idx="1"/>
          </p:nvPr>
        </p:nvSpPr>
        <p:spPr/>
        <p:txBody>
          <a:bodyPr>
            <a:normAutofit fontScale="77500" lnSpcReduction="20000"/>
          </a:bodyPr>
          <a:lstStyle/>
          <a:p>
            <a:endParaRPr lang="en-IN" dirty="0"/>
          </a:p>
          <a:p>
            <a:pPr marL="0" indent="0">
              <a:buNone/>
            </a:pPr>
            <a:r>
              <a:rPr lang="en-IN" dirty="0" smtClean="0"/>
              <a:t>1</a:t>
            </a:r>
            <a:r>
              <a:rPr lang="en-IN" dirty="0"/>
              <a:t>. It is needed for the establishment of an egalitarian society.</a:t>
            </a:r>
          </a:p>
          <a:p>
            <a:endParaRPr lang="en-IN" dirty="0"/>
          </a:p>
          <a:p>
            <a:r>
              <a:rPr lang="en-IN" dirty="0"/>
              <a:t>2. It is needed because it is through the education to all people in a democracy that the success of democratic institution is assured.</a:t>
            </a:r>
          </a:p>
          <a:p>
            <a:endParaRPr lang="en-IN" dirty="0"/>
          </a:p>
          <a:p>
            <a:r>
              <a:rPr lang="en-IN" dirty="0"/>
              <a:t>3. The equality of educational opportunities will ensure a rapid advancement of a nation. When the people have opportunities to get education, they will have a chance to develop their natural talent and thus enrich the society.</a:t>
            </a:r>
          </a:p>
        </p:txBody>
      </p:sp>
    </p:spTree>
    <p:extLst>
      <p:ext uri="{BB962C8B-B14F-4D97-AF65-F5344CB8AC3E}">
        <p14:creationId xmlns:p14="http://schemas.microsoft.com/office/powerpoint/2010/main" val="163835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fontScale="92500" lnSpcReduction="20000"/>
          </a:bodyPr>
          <a:lstStyle/>
          <a:p>
            <a:r>
              <a:rPr lang="en-IN" dirty="0" smtClean="0"/>
              <a:t>5. Religious education-Article 25 28(1), (2), (3)</a:t>
            </a:r>
          </a:p>
          <a:p>
            <a:r>
              <a:rPr lang="en-IN" dirty="0" smtClean="0"/>
              <a:t>6. Education of minorities, protection of interests of minorities- Article 29 </a:t>
            </a:r>
          </a:p>
          <a:p>
            <a:r>
              <a:rPr lang="en-IN" dirty="0" smtClean="0"/>
              <a:t>7. Right of minorities to establish and administer educational institutions- Article 30</a:t>
            </a:r>
          </a:p>
          <a:p>
            <a:r>
              <a:rPr lang="en-IN" dirty="0" smtClean="0"/>
              <a:t>8. Instruction in mother-tongue at primary stage -Article 350-A</a:t>
            </a:r>
          </a:p>
          <a:p>
            <a:r>
              <a:rPr lang="en-IN" dirty="0" smtClean="0"/>
              <a:t>9. Promotion of Hindi -Article 351</a:t>
            </a:r>
          </a:p>
          <a:p>
            <a:r>
              <a:rPr lang="en-IN" dirty="0" smtClean="0"/>
              <a:t>10. Education in union territories -Article 239</a:t>
            </a:r>
          </a:p>
          <a:p>
            <a:r>
              <a:rPr lang="en-IN" dirty="0" smtClean="0"/>
              <a:t>11. Fundamental duty to provide opportunity for education -Article 51 (A)</a:t>
            </a:r>
            <a:endParaRPr lang="en-IN" dirty="0"/>
          </a:p>
        </p:txBody>
      </p:sp>
    </p:spTree>
    <p:extLst>
      <p:ext uri="{BB962C8B-B14F-4D97-AF65-F5344CB8AC3E}">
        <p14:creationId xmlns:p14="http://schemas.microsoft.com/office/powerpoint/2010/main" val="1151362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4. The equality of educational opportunity will extend the search of talent among all the people of a nation.</a:t>
            </a:r>
          </a:p>
          <a:p>
            <a:endParaRPr lang="en-IN" dirty="0"/>
          </a:p>
          <a:p>
            <a:r>
              <a:rPr lang="en-IN" dirty="0"/>
              <a:t>5. It will help to develop a close link between the manpower needs of a society and the availability of skilled personnel.</a:t>
            </a:r>
          </a:p>
        </p:txBody>
      </p:sp>
    </p:spTree>
    <p:extLst>
      <p:ext uri="{BB962C8B-B14F-4D97-AF65-F5344CB8AC3E}">
        <p14:creationId xmlns:p14="http://schemas.microsoft.com/office/powerpoint/2010/main" val="3166630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Problems of equality of Educational Opportunities:</a:t>
            </a:r>
            <a:br>
              <a:rPr lang="en-IN" dirty="0"/>
            </a:br>
            <a:endParaRPr lang="en-IN" dirty="0"/>
          </a:p>
        </p:txBody>
      </p:sp>
      <p:sp>
        <p:nvSpPr>
          <p:cNvPr id="3" name="Content Placeholder 2"/>
          <p:cNvSpPr>
            <a:spLocks noGrp="1"/>
          </p:cNvSpPr>
          <p:nvPr>
            <p:ph idx="1"/>
          </p:nvPr>
        </p:nvSpPr>
        <p:spPr/>
        <p:txBody>
          <a:bodyPr>
            <a:normAutofit fontScale="92500" lnSpcReduction="20000"/>
          </a:bodyPr>
          <a:lstStyle/>
          <a:p>
            <a:endParaRPr lang="en-IN" dirty="0"/>
          </a:p>
          <a:p>
            <a:pPr marL="0" indent="0">
              <a:buNone/>
            </a:pPr>
            <a:endParaRPr lang="en-IN" dirty="0"/>
          </a:p>
          <a:p>
            <a:r>
              <a:rPr lang="en-IN" dirty="0"/>
              <a:t>1. Difference in economic status of home.</a:t>
            </a:r>
          </a:p>
          <a:p>
            <a:endParaRPr lang="en-IN" dirty="0"/>
          </a:p>
          <a:p>
            <a:r>
              <a:rPr lang="en-IN" dirty="0"/>
              <a:t>2. Gender disparities.</a:t>
            </a:r>
          </a:p>
          <a:p>
            <a:endParaRPr lang="en-IN" dirty="0"/>
          </a:p>
          <a:p>
            <a:r>
              <a:rPr lang="en-IN" dirty="0"/>
              <a:t>3. Regional Imbalance.</a:t>
            </a:r>
          </a:p>
          <a:p>
            <a:pPr marL="0" indent="0">
              <a:buNone/>
            </a:pPr>
            <a:r>
              <a:rPr lang="en-IN" dirty="0" smtClean="0"/>
              <a:t> </a:t>
            </a:r>
            <a:endParaRPr lang="en-IN" dirty="0"/>
          </a:p>
          <a:p>
            <a:r>
              <a:rPr lang="en-IN" dirty="0"/>
              <a:t>4. Physiological difference</a:t>
            </a:r>
          </a:p>
        </p:txBody>
      </p:sp>
    </p:spTree>
    <p:extLst>
      <p:ext uri="{BB962C8B-B14F-4D97-AF65-F5344CB8AC3E}">
        <p14:creationId xmlns:p14="http://schemas.microsoft.com/office/powerpoint/2010/main" val="171749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a:t>5. Difference in home conditions.</a:t>
            </a:r>
          </a:p>
          <a:p>
            <a:endParaRPr lang="en-IN" dirty="0"/>
          </a:p>
          <a:p>
            <a:r>
              <a:rPr lang="en-IN" dirty="0"/>
              <a:t>6. </a:t>
            </a:r>
            <a:r>
              <a:rPr lang="en-IN" dirty="0" smtClean="0"/>
              <a:t>Disparity </a:t>
            </a:r>
            <a:r>
              <a:rPr lang="en-IN" dirty="0"/>
              <a:t>between backward and advanced classes.</a:t>
            </a:r>
          </a:p>
          <a:p>
            <a:endParaRPr lang="en-IN" dirty="0"/>
          </a:p>
          <a:p>
            <a:r>
              <a:rPr lang="en-IN" dirty="0"/>
              <a:t>7. Non-availability of adequate opportunities.</a:t>
            </a:r>
          </a:p>
          <a:p>
            <a:pPr marL="0" indent="0">
              <a:buNone/>
            </a:pPr>
            <a:endParaRPr lang="en-IN" dirty="0"/>
          </a:p>
          <a:p>
            <a:r>
              <a:rPr lang="en-IN" dirty="0"/>
              <a:t>8. Difference in mental and physical abilities.</a:t>
            </a:r>
          </a:p>
        </p:txBody>
      </p:sp>
    </p:spTree>
    <p:extLst>
      <p:ext uri="{BB962C8B-B14F-4D97-AF65-F5344CB8AC3E}">
        <p14:creationId xmlns:p14="http://schemas.microsoft.com/office/powerpoint/2010/main" val="3739007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a:t>Measures taken for Equalisation of Educational Opportunity:</a:t>
            </a:r>
            <a:br>
              <a:rPr lang="en-IN" sz="2800" b="1" dirty="0"/>
            </a:br>
            <a:endParaRPr lang="en-IN" sz="2800" b="1" dirty="0"/>
          </a:p>
        </p:txBody>
      </p:sp>
      <p:sp>
        <p:nvSpPr>
          <p:cNvPr id="3" name="Content Placeholder 2"/>
          <p:cNvSpPr>
            <a:spLocks noGrp="1"/>
          </p:cNvSpPr>
          <p:nvPr>
            <p:ph idx="1"/>
          </p:nvPr>
        </p:nvSpPr>
        <p:spPr>
          <a:xfrm>
            <a:off x="467544" y="1556792"/>
            <a:ext cx="8229600" cy="4525963"/>
          </a:xfrm>
        </p:spPr>
        <p:txBody>
          <a:bodyPr>
            <a:normAutofit/>
          </a:bodyPr>
          <a:lstStyle/>
          <a:p>
            <a:endParaRPr lang="en-IN" dirty="0"/>
          </a:p>
          <a:p>
            <a:pPr algn="just"/>
            <a:r>
              <a:rPr lang="en-IN" sz="3000" dirty="0"/>
              <a:t>Equalisation of educational opportunities has been one of the major objectives of the successive Five-Year Plans. Considerable works in this respect has been done through the programme of expansion of educational facilities at the elementary, secondary and university </a:t>
            </a:r>
            <a:r>
              <a:rPr lang="en-IN" sz="3000" dirty="0" smtClean="0"/>
              <a:t>stages.</a:t>
            </a:r>
            <a:endParaRPr lang="en-IN" sz="3000" dirty="0"/>
          </a:p>
        </p:txBody>
      </p:sp>
    </p:spTree>
    <p:extLst>
      <p:ext uri="{BB962C8B-B14F-4D97-AF65-F5344CB8AC3E}">
        <p14:creationId xmlns:p14="http://schemas.microsoft.com/office/powerpoint/2010/main" val="2822853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85000" lnSpcReduction="20000"/>
          </a:bodyPr>
          <a:lstStyle/>
          <a:p>
            <a:r>
              <a:rPr lang="en-IN" dirty="0"/>
              <a:t>1. Constitutional Provisions:</a:t>
            </a:r>
          </a:p>
          <a:p>
            <a:endParaRPr lang="en-IN" dirty="0"/>
          </a:p>
          <a:p>
            <a:pPr marL="0" indent="0">
              <a:buNone/>
            </a:pPr>
            <a:r>
              <a:rPr lang="en-IN" dirty="0"/>
              <a:t>On the basis of the constitutional provisions we must provide compulsory elementary education to all children of the country. Democracy, socialism, secularism, justice and equality are to a be cultivated through the provision of equalizing educational opportunity for establishing an egalitarian society.</a:t>
            </a:r>
          </a:p>
          <a:p>
            <a:endParaRPr lang="en-IN" dirty="0"/>
          </a:p>
          <a:p>
            <a:r>
              <a:rPr lang="en-IN" dirty="0"/>
              <a:t>2. Debarring restriction on admission in educational institutions:</a:t>
            </a:r>
          </a:p>
          <a:p>
            <a:endParaRPr lang="en-IN" dirty="0"/>
          </a:p>
          <a:p>
            <a:pPr marL="0" indent="0">
              <a:buNone/>
            </a:pPr>
            <a:r>
              <a:rPr lang="en-IN" dirty="0"/>
              <a:t>Admission to educational institutions has been made available to all irrespective of caste and religion.</a:t>
            </a:r>
          </a:p>
        </p:txBody>
      </p:sp>
    </p:spTree>
    <p:extLst>
      <p:ext uri="{BB962C8B-B14F-4D97-AF65-F5344CB8AC3E}">
        <p14:creationId xmlns:p14="http://schemas.microsoft.com/office/powerpoint/2010/main" val="3269118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fontScale="85000" lnSpcReduction="10000"/>
          </a:bodyPr>
          <a:lstStyle/>
          <a:p>
            <a:r>
              <a:rPr lang="en-IN" dirty="0"/>
              <a:t>3. Wide distribution of Institutions:</a:t>
            </a:r>
          </a:p>
          <a:p>
            <a:endParaRPr lang="en-IN" dirty="0"/>
          </a:p>
          <a:p>
            <a:pPr marL="0" indent="0">
              <a:buNone/>
            </a:pPr>
            <a:r>
              <a:rPr lang="en-IN" dirty="0"/>
              <a:t>Educational institutions have been opened in large numbers in order to provide opportunity to all for getting education.</a:t>
            </a:r>
          </a:p>
          <a:p>
            <a:endParaRPr lang="en-IN" dirty="0"/>
          </a:p>
          <a:p>
            <a:r>
              <a:rPr lang="en-IN" dirty="0"/>
              <a:t>4. Provision of Pre-school education:</a:t>
            </a:r>
          </a:p>
          <a:p>
            <a:endParaRPr lang="en-IN" dirty="0"/>
          </a:p>
          <a:p>
            <a:pPr marL="0" indent="0">
              <a:buNone/>
            </a:pPr>
            <a:r>
              <a:rPr lang="en-IN" dirty="0"/>
              <a:t>In order to overcome wastage and stagnation in primary education, Pre-school education is to be given priority. Pre-school education centres like </a:t>
            </a:r>
            <a:r>
              <a:rPr lang="en-IN" dirty="0" err="1"/>
              <a:t>Balwadi</a:t>
            </a:r>
            <a:r>
              <a:rPr lang="en-IN" dirty="0"/>
              <a:t>, </a:t>
            </a:r>
            <a:r>
              <a:rPr lang="en-IN" dirty="0" err="1"/>
              <a:t>Anganwadi</a:t>
            </a:r>
            <a:r>
              <a:rPr lang="en-IN" dirty="0"/>
              <a:t> etc. have been opened and are to be set up in large scale.</a:t>
            </a:r>
          </a:p>
        </p:txBody>
      </p:sp>
    </p:spTree>
    <p:extLst>
      <p:ext uri="{BB962C8B-B14F-4D97-AF65-F5344CB8AC3E}">
        <p14:creationId xmlns:p14="http://schemas.microsoft.com/office/powerpoint/2010/main" val="1649500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IN" dirty="0"/>
              <a:t>5. Provision of scholarship and other facilities:</a:t>
            </a:r>
          </a:p>
          <a:p>
            <a:endParaRPr lang="en-IN" dirty="0"/>
          </a:p>
          <a:p>
            <a:pPr marL="0" indent="0">
              <a:buNone/>
            </a:pPr>
            <a:r>
              <a:rPr lang="en-IN" dirty="0"/>
              <a:t>Provision of free </a:t>
            </a:r>
            <a:r>
              <a:rPr lang="en-IN" dirty="0" smtClean="0"/>
              <a:t>scholarships </a:t>
            </a:r>
            <a:r>
              <a:rPr lang="en-IN" dirty="0"/>
              <a:t>are being made for the backward and disadvantaged groups.</a:t>
            </a:r>
          </a:p>
          <a:p>
            <a:endParaRPr lang="en-IN" dirty="0"/>
          </a:p>
          <a:p>
            <a:pPr marL="0" indent="0">
              <a:buNone/>
            </a:pPr>
            <a:r>
              <a:rPr lang="en-IN" dirty="0" smtClean="0"/>
              <a:t>6</a:t>
            </a:r>
            <a:r>
              <a:rPr lang="en-IN" dirty="0"/>
              <a:t>. Special treatment for S.C., S. T. and Other Backward Communities:</a:t>
            </a:r>
          </a:p>
          <a:p>
            <a:endParaRPr lang="en-IN" dirty="0"/>
          </a:p>
          <a:p>
            <a:pPr marL="0" indent="0">
              <a:buNone/>
            </a:pPr>
            <a:r>
              <a:rPr lang="en-IN" dirty="0"/>
              <a:t>Special treatment as being made for S.C., S.T and Other Backward Communities in relation to reservation of seats, provision of different types of scholarships to ensure equality in education.</a:t>
            </a:r>
          </a:p>
        </p:txBody>
      </p:sp>
    </p:spTree>
    <p:extLst>
      <p:ext uri="{BB962C8B-B14F-4D97-AF65-F5344CB8AC3E}">
        <p14:creationId xmlns:p14="http://schemas.microsoft.com/office/powerpoint/2010/main" val="1062674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fontScale="85000" lnSpcReduction="20000"/>
          </a:bodyPr>
          <a:lstStyle/>
          <a:p>
            <a:r>
              <a:rPr lang="en-IN" dirty="0"/>
              <a:t>7. Residential School:</a:t>
            </a:r>
          </a:p>
          <a:p>
            <a:endParaRPr lang="en-IN" dirty="0"/>
          </a:p>
          <a:p>
            <a:pPr marL="0" indent="0">
              <a:buNone/>
            </a:pPr>
            <a:r>
              <a:rPr lang="en-IN" dirty="0"/>
              <a:t>In tribal areas, residential schools or Ashram schools have been set up. </a:t>
            </a:r>
            <a:r>
              <a:rPr lang="en-IN" dirty="0" err="1"/>
              <a:t>Kanyashram</a:t>
            </a:r>
            <a:r>
              <a:rPr lang="en-IN" dirty="0"/>
              <a:t> schools have been commissioned in the tribal areas to facilitate education of girls.</a:t>
            </a:r>
          </a:p>
          <a:p>
            <a:pPr marL="0" indent="0">
              <a:buNone/>
            </a:pPr>
            <a:r>
              <a:rPr lang="en-IN" dirty="0" smtClean="0"/>
              <a:t> </a:t>
            </a:r>
            <a:endParaRPr lang="en-IN" dirty="0"/>
          </a:p>
          <a:p>
            <a:r>
              <a:rPr lang="en-IN" dirty="0"/>
              <a:t>8. Special education of the handicapped:</a:t>
            </a:r>
          </a:p>
          <a:p>
            <a:endParaRPr lang="en-IN" dirty="0"/>
          </a:p>
          <a:p>
            <a:pPr marL="0" indent="0">
              <a:buNone/>
            </a:pPr>
            <a:r>
              <a:rPr lang="en-IN" dirty="0"/>
              <a:t>Steps have been taken for the education and training of blind, deaf, </a:t>
            </a:r>
            <a:r>
              <a:rPr lang="en-IN" dirty="0" err="1"/>
              <a:t>orthopaedically</a:t>
            </a:r>
            <a:r>
              <a:rPr lang="en-IN" dirty="0"/>
              <a:t> handicapped and educable sub-normal children by the government and voluntary organisations.</a:t>
            </a:r>
          </a:p>
        </p:txBody>
      </p:sp>
    </p:spTree>
    <p:extLst>
      <p:ext uri="{BB962C8B-B14F-4D97-AF65-F5344CB8AC3E}">
        <p14:creationId xmlns:p14="http://schemas.microsoft.com/office/powerpoint/2010/main" val="1459178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The New Education Policy, 1986 lays special emphasis on removing disparities and equalizing educational opportunity. To promote equality, it will be necessary to provide for opportunity to all not only in access but also in the conditions for success.</a:t>
            </a:r>
          </a:p>
        </p:txBody>
      </p:sp>
    </p:spTree>
    <p:extLst>
      <p:ext uri="{BB962C8B-B14F-4D97-AF65-F5344CB8AC3E}">
        <p14:creationId xmlns:p14="http://schemas.microsoft.com/office/powerpoint/2010/main" val="503672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IN" dirty="0"/>
              <a:t>1. Major emphasis will be laid on women’s participation in vocational, technical and professional education at different levels.</a:t>
            </a:r>
          </a:p>
          <a:p>
            <a:endParaRPr lang="en-IN" dirty="0"/>
          </a:p>
          <a:p>
            <a:r>
              <a:rPr lang="en-IN" dirty="0"/>
              <a:t>2. Numerous incentives, helps, benefits, facilities will be provided to SC and ST population to equalize them with other developed communities.</a:t>
            </a:r>
          </a:p>
          <a:p>
            <a:endParaRPr lang="en-IN" dirty="0"/>
          </a:p>
          <a:p>
            <a:r>
              <a:rPr lang="en-IN" dirty="0"/>
              <a:t>3. People of educational backward areas like rural areas, hill tracks and desert areas will be given adequate institutional and infrastructural facilities.</a:t>
            </a:r>
          </a:p>
          <a:p>
            <a:endParaRPr lang="en-IN" dirty="0"/>
          </a:p>
        </p:txBody>
      </p:sp>
    </p:spTree>
    <p:extLst>
      <p:ext uri="{BB962C8B-B14F-4D97-AF65-F5344CB8AC3E}">
        <p14:creationId xmlns:p14="http://schemas.microsoft.com/office/powerpoint/2010/main" val="72880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77500" lnSpcReduction="20000"/>
          </a:bodyPr>
          <a:lstStyle/>
          <a:p>
            <a:r>
              <a:rPr lang="en-IN" dirty="0" smtClean="0"/>
              <a:t>These provisions can be discussed as follows:</a:t>
            </a:r>
          </a:p>
          <a:p>
            <a:r>
              <a:rPr lang="en-IN" b="1" dirty="0" smtClean="0"/>
              <a:t>1. Free and compulsory education</a:t>
            </a:r>
          </a:p>
          <a:p>
            <a:r>
              <a:rPr lang="en-IN" dirty="0" smtClean="0"/>
              <a:t>Provision of early childhood care and education to children below the age of six years:</a:t>
            </a:r>
          </a:p>
          <a:p>
            <a:r>
              <a:rPr lang="en-IN" dirty="0" smtClean="0"/>
              <a:t>a) Article 45: The state shall endeavour to provide early childhood care and education for all children until they complete the age of six years.</a:t>
            </a:r>
          </a:p>
          <a:p>
            <a:r>
              <a:rPr lang="en-IN" b="1" dirty="0" smtClean="0"/>
              <a:t>2. Right to Education</a:t>
            </a:r>
          </a:p>
          <a:p>
            <a:r>
              <a:rPr lang="en-IN" dirty="0" smtClean="0"/>
              <a:t>a) Article 21A- The state shall provide free and compulsory education to all children of the age 6 to 14 years in such manner as state may, by law determine (86th amendments, Act 2002).</a:t>
            </a:r>
          </a:p>
          <a:p>
            <a:r>
              <a:rPr lang="en-IN" dirty="0" smtClean="0"/>
              <a:t>b) 93rd Amendment (Primary Education a Fundamental Right)- Now by 93</a:t>
            </a:r>
            <a:r>
              <a:rPr lang="en-IN" baseline="30000" dirty="0" smtClean="0"/>
              <a:t>rd</a:t>
            </a:r>
            <a:r>
              <a:rPr lang="en-IN" dirty="0" smtClean="0"/>
              <a:t> amendment of the constitution the primary education has made a 'Fundamental Right'. It has become a legal right. </a:t>
            </a:r>
            <a:endParaRPr lang="en-IN" dirty="0"/>
          </a:p>
        </p:txBody>
      </p:sp>
    </p:spTree>
    <p:extLst>
      <p:ext uri="{BB962C8B-B14F-4D97-AF65-F5344CB8AC3E}">
        <p14:creationId xmlns:p14="http://schemas.microsoft.com/office/powerpoint/2010/main" val="898455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IN" dirty="0"/>
              <a:t>4. Minority community will be allowed to set up and administer their own educational institutions.</a:t>
            </a:r>
          </a:p>
          <a:p>
            <a:endParaRPr lang="en-IN" dirty="0"/>
          </a:p>
          <a:p>
            <a:r>
              <a:rPr lang="en-IN" dirty="0"/>
              <a:t>5. Education for physically and mentally handicapped children should be integrated with the general community as equal partner to prepare them for normal growth and to enable them to face with courage and confidence.</a:t>
            </a:r>
          </a:p>
        </p:txBody>
      </p:sp>
    </p:spTree>
    <p:extLst>
      <p:ext uri="{BB962C8B-B14F-4D97-AF65-F5344CB8AC3E}">
        <p14:creationId xmlns:p14="http://schemas.microsoft.com/office/powerpoint/2010/main" val="2806200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RTE Act (2009): </a:t>
            </a:r>
          </a:p>
        </p:txBody>
      </p:sp>
      <p:sp>
        <p:nvSpPr>
          <p:cNvPr id="3" name="Content Placeholder 2"/>
          <p:cNvSpPr>
            <a:spLocks noGrp="1"/>
          </p:cNvSpPr>
          <p:nvPr>
            <p:ph idx="1"/>
          </p:nvPr>
        </p:nvSpPr>
        <p:spPr/>
        <p:txBody>
          <a:bodyPr/>
          <a:lstStyle/>
          <a:p>
            <a:r>
              <a:rPr lang="en-IN" dirty="0" smtClean="0"/>
              <a:t>In </a:t>
            </a:r>
            <a:r>
              <a:rPr lang="en-IN" dirty="0"/>
              <a:t>2009, Indian Government has adopted the ‘Right to Education Act’ to ensure the Free and Compulsory Elementary Education for every child between the age group of 6-14 </a:t>
            </a:r>
            <a:r>
              <a:rPr lang="en-IN" dirty="0" smtClean="0"/>
              <a:t>years. </a:t>
            </a:r>
          </a:p>
          <a:p>
            <a:r>
              <a:rPr lang="en-IN" dirty="0" smtClean="0"/>
              <a:t>Few  </a:t>
            </a:r>
            <a:r>
              <a:rPr lang="en-IN" dirty="0"/>
              <a:t>important basic provisions of the RTE Act (2009) has mentioned below:</a:t>
            </a:r>
          </a:p>
        </p:txBody>
      </p:sp>
    </p:spTree>
    <p:extLst>
      <p:ext uri="{BB962C8B-B14F-4D97-AF65-F5344CB8AC3E}">
        <p14:creationId xmlns:p14="http://schemas.microsoft.com/office/powerpoint/2010/main" val="1106078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IN" dirty="0"/>
              <a:t>1. T</a:t>
            </a:r>
            <a:r>
              <a:rPr lang="en-IN" dirty="0" smtClean="0"/>
              <a:t>he </a:t>
            </a:r>
            <a:r>
              <a:rPr lang="en-IN" dirty="0"/>
              <a:t>fundamental rights of Indian constitution in Article 21A inserted by the 86th Amendment in December, 2002. The provisions of the Act came into force from 1st April, 2010. </a:t>
            </a:r>
            <a:endParaRPr lang="en-IN" dirty="0" smtClean="0"/>
          </a:p>
          <a:p>
            <a:r>
              <a:rPr lang="en-IN" dirty="0" smtClean="0"/>
              <a:t>2</a:t>
            </a:r>
            <a:r>
              <a:rPr lang="en-IN" dirty="0"/>
              <a:t>. The name of the Act is “The Right of Children to Free and Compulsory Education Act, 2009”. </a:t>
            </a:r>
            <a:endParaRPr lang="en-IN" dirty="0" smtClean="0"/>
          </a:p>
          <a:p>
            <a:r>
              <a:rPr lang="en-IN" dirty="0" smtClean="0"/>
              <a:t>3</a:t>
            </a:r>
            <a:r>
              <a:rPr lang="en-IN" dirty="0"/>
              <a:t>. It shall extend to the whole of India except the State of Jammu &amp; </a:t>
            </a:r>
            <a:r>
              <a:rPr lang="en-IN" dirty="0" smtClean="0"/>
              <a:t>Kashmir.</a:t>
            </a:r>
            <a:endParaRPr lang="en-IN" dirty="0"/>
          </a:p>
        </p:txBody>
      </p:sp>
    </p:spTree>
    <p:extLst>
      <p:ext uri="{BB962C8B-B14F-4D97-AF65-F5344CB8AC3E}">
        <p14:creationId xmlns:p14="http://schemas.microsoft.com/office/powerpoint/2010/main" val="3571485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lnSpcReduction="10000"/>
          </a:bodyPr>
          <a:lstStyle/>
          <a:p>
            <a:r>
              <a:rPr lang="en-IN" dirty="0" smtClean="0"/>
              <a:t>4 An </a:t>
            </a:r>
            <a:r>
              <a:rPr lang="en-IN" dirty="0"/>
              <a:t>Act to provide for free and compulsory education to all children of the age of 6-14 years i.e. from Class I to VIII. </a:t>
            </a:r>
            <a:endParaRPr lang="en-IN" dirty="0" smtClean="0"/>
          </a:p>
          <a:p>
            <a:r>
              <a:rPr lang="en-IN" dirty="0" smtClean="0"/>
              <a:t>5</a:t>
            </a:r>
            <a:r>
              <a:rPr lang="en-IN" dirty="0"/>
              <a:t>. Both  the  Central  and  State  Government  will  share  the  financial  and  other responsibilities</a:t>
            </a:r>
            <a:r>
              <a:rPr lang="en-IN" dirty="0" smtClean="0"/>
              <a:t>.</a:t>
            </a:r>
          </a:p>
          <a:p>
            <a:r>
              <a:rPr lang="en-IN" dirty="0" smtClean="0"/>
              <a:t> </a:t>
            </a:r>
            <a:r>
              <a:rPr lang="en-IN" dirty="0"/>
              <a:t>6. The local authority like, Municipal Corporation, Municipal Council, </a:t>
            </a:r>
            <a:r>
              <a:rPr lang="en-IN" dirty="0" err="1"/>
              <a:t>Zilla</a:t>
            </a:r>
            <a:r>
              <a:rPr lang="en-IN" dirty="0"/>
              <a:t> </a:t>
            </a:r>
            <a:r>
              <a:rPr lang="en-IN" dirty="0" err="1"/>
              <a:t>Parishad</a:t>
            </a:r>
            <a:r>
              <a:rPr lang="en-IN" dirty="0"/>
              <a:t> or Nagar </a:t>
            </a:r>
            <a:r>
              <a:rPr lang="en-IN" dirty="0" err="1"/>
              <a:t>Panchayat</a:t>
            </a:r>
            <a:r>
              <a:rPr lang="en-IN" dirty="0"/>
              <a:t> or </a:t>
            </a:r>
            <a:r>
              <a:rPr lang="en-IN" dirty="0" err="1"/>
              <a:t>Panchayat</a:t>
            </a:r>
            <a:r>
              <a:rPr lang="en-IN" dirty="0"/>
              <a:t> maintain records of children up to the age of fourteen years residing within its jurisdiction and ensure admission, attendance and completion of elementary education by every child. </a:t>
            </a:r>
          </a:p>
        </p:txBody>
      </p:sp>
    </p:spTree>
    <p:extLst>
      <p:ext uri="{BB962C8B-B14F-4D97-AF65-F5344CB8AC3E}">
        <p14:creationId xmlns:p14="http://schemas.microsoft.com/office/powerpoint/2010/main" val="772432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fontScale="92500" lnSpcReduction="10000"/>
          </a:bodyPr>
          <a:lstStyle/>
          <a:p>
            <a:r>
              <a:rPr lang="en-IN" dirty="0"/>
              <a:t>7. The local authority shall ensure admission of children of migrant families</a:t>
            </a:r>
            <a:r>
              <a:rPr lang="en-IN" dirty="0" smtClean="0"/>
              <a:t>.</a:t>
            </a:r>
          </a:p>
          <a:p>
            <a:r>
              <a:rPr lang="en-IN" dirty="0" smtClean="0"/>
              <a:t> </a:t>
            </a:r>
            <a:r>
              <a:rPr lang="en-IN" dirty="0"/>
              <a:t>8. It shall be the duty of every parents or guardian to admit or cause to be admitted his or her child or ward to an elementary education in the neighbourhood school. </a:t>
            </a:r>
            <a:endParaRPr lang="en-IN" dirty="0" smtClean="0"/>
          </a:p>
          <a:p>
            <a:r>
              <a:rPr lang="en-IN" dirty="0" smtClean="0"/>
              <a:t>9</a:t>
            </a:r>
            <a:r>
              <a:rPr lang="en-IN" dirty="0"/>
              <a:t>. The private school managements have to take at least 25% of the class strength should belong to the economically weaker sections (EWS) in the neighbourhood at the time of admission in Class-I and provide free and compulsory elementary education till its </a:t>
            </a:r>
            <a:r>
              <a:rPr lang="en-IN" dirty="0" smtClean="0"/>
              <a:t>completion.</a:t>
            </a:r>
            <a:endParaRPr lang="en-IN" dirty="0"/>
          </a:p>
        </p:txBody>
      </p:sp>
    </p:spTree>
    <p:extLst>
      <p:ext uri="{BB962C8B-B14F-4D97-AF65-F5344CB8AC3E}">
        <p14:creationId xmlns:p14="http://schemas.microsoft.com/office/powerpoint/2010/main" val="2600165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r>
              <a:rPr lang="en-IN" dirty="0"/>
              <a:t>10. No capitation fee and screening procedure for admission in elementary classes </a:t>
            </a:r>
            <a:endParaRPr lang="en-IN" dirty="0" smtClean="0"/>
          </a:p>
          <a:p>
            <a:r>
              <a:rPr lang="en-IN" dirty="0" smtClean="0"/>
              <a:t>11</a:t>
            </a:r>
            <a:r>
              <a:rPr lang="en-IN" dirty="0"/>
              <a:t>. No child admitted in a school shall be held back in any class or expelled from school till the completion of elementary education. </a:t>
            </a:r>
            <a:endParaRPr lang="en-IN" dirty="0" smtClean="0"/>
          </a:p>
          <a:p>
            <a:r>
              <a:rPr lang="en-IN" dirty="0" smtClean="0"/>
              <a:t>12</a:t>
            </a:r>
            <a:r>
              <a:rPr lang="en-IN" dirty="0"/>
              <a:t>. No child shall be subjected to physical punishment or mental harassment. </a:t>
            </a:r>
            <a:endParaRPr lang="en-IN" dirty="0" smtClean="0"/>
          </a:p>
          <a:p>
            <a:r>
              <a:rPr lang="en-IN" dirty="0" smtClean="0"/>
              <a:t>13</a:t>
            </a:r>
            <a:r>
              <a:rPr lang="en-IN" dirty="0"/>
              <a:t>. A  teacher  shall  maintain  regularity  and  punctuality  in  attending  the  school  and complete curriculum within the specified time. </a:t>
            </a:r>
          </a:p>
        </p:txBody>
      </p:sp>
    </p:spTree>
    <p:extLst>
      <p:ext uri="{BB962C8B-B14F-4D97-AF65-F5344CB8AC3E}">
        <p14:creationId xmlns:p14="http://schemas.microsoft.com/office/powerpoint/2010/main" val="2331932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IN" dirty="0"/>
              <a:t>14. The pupil teacher ratio from class I to V shall be 30:1 and from class VI to VIII shall be 35:1. </a:t>
            </a:r>
            <a:endParaRPr lang="en-IN" dirty="0" smtClean="0"/>
          </a:p>
          <a:p>
            <a:r>
              <a:rPr lang="en-IN" dirty="0" smtClean="0"/>
              <a:t>15</a:t>
            </a:r>
            <a:r>
              <a:rPr lang="en-IN" dirty="0"/>
              <a:t>. Teacher vacancy in a school shall not exceed 10 </a:t>
            </a:r>
            <a:r>
              <a:rPr lang="en-IN" dirty="0" smtClean="0"/>
              <a:t>per cent</a:t>
            </a:r>
            <a:r>
              <a:rPr lang="en-IN" dirty="0"/>
              <a:t>. </a:t>
            </a:r>
            <a:endParaRPr lang="en-IN" dirty="0" smtClean="0"/>
          </a:p>
          <a:p>
            <a:r>
              <a:rPr lang="en-IN" dirty="0" smtClean="0"/>
              <a:t>16</a:t>
            </a:r>
            <a:r>
              <a:rPr lang="en-IN" dirty="0"/>
              <a:t>.  No  teacher  shall  be  deployed  for  any  non-educational  purpose  either  than  the decennial population census duties relating to disaster relief and general election in different purpose. </a:t>
            </a:r>
            <a:endParaRPr lang="en-IN" dirty="0" smtClean="0"/>
          </a:p>
          <a:p>
            <a:r>
              <a:rPr lang="en-IN" dirty="0" smtClean="0"/>
              <a:t>17</a:t>
            </a:r>
            <a:r>
              <a:rPr lang="en-IN" dirty="0"/>
              <a:t>. No  teacher  shall  engage  himself  or  herself  in  private  tuition  or  private  teaching activity. </a:t>
            </a:r>
            <a:endParaRPr lang="en-IN" dirty="0" smtClean="0"/>
          </a:p>
          <a:p>
            <a:r>
              <a:rPr lang="en-IN" dirty="0" smtClean="0"/>
              <a:t>18</a:t>
            </a:r>
            <a:r>
              <a:rPr lang="en-IN" dirty="0"/>
              <a:t>. No  child  shall  be  required  to  pass  any  Board  examination  till  completion  of elementary education.</a:t>
            </a:r>
          </a:p>
        </p:txBody>
      </p:sp>
    </p:spTree>
    <p:extLst>
      <p:ext uri="{BB962C8B-B14F-4D97-AF65-F5344CB8AC3E}">
        <p14:creationId xmlns:p14="http://schemas.microsoft.com/office/powerpoint/2010/main" val="1264518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r>
              <a:rPr lang="en-IN" dirty="0"/>
              <a:t>19. Minimum numbers of working days/instructional hours in an academic year shall be: 200 working days for Class I to V </a:t>
            </a:r>
            <a:r>
              <a:rPr lang="en-IN" dirty="0" smtClean="0"/>
              <a:t>and </a:t>
            </a:r>
            <a:r>
              <a:rPr lang="en-IN" dirty="0"/>
              <a:t>200 working days </a:t>
            </a:r>
            <a:r>
              <a:rPr lang="en-IN" dirty="0" smtClean="0"/>
              <a:t>for </a:t>
            </a:r>
            <a:r>
              <a:rPr lang="en-IN" dirty="0"/>
              <a:t>Class VI to VIII. </a:t>
            </a:r>
            <a:endParaRPr lang="en-IN" dirty="0" smtClean="0"/>
          </a:p>
          <a:p>
            <a:r>
              <a:rPr lang="en-IN" dirty="0" smtClean="0"/>
              <a:t>20</a:t>
            </a:r>
            <a:r>
              <a:rPr lang="en-IN" dirty="0"/>
              <a:t>. Minimum number of working hours per week for the teachers shall be 45 </a:t>
            </a:r>
            <a:r>
              <a:rPr lang="en-IN" dirty="0" smtClean="0"/>
              <a:t>including </a:t>
            </a:r>
            <a:r>
              <a:rPr lang="en-IN" dirty="0"/>
              <a:t>preparation hours</a:t>
            </a:r>
            <a:r>
              <a:rPr lang="en-IN" dirty="0" smtClean="0"/>
              <a:t>.</a:t>
            </a:r>
          </a:p>
          <a:p>
            <a:r>
              <a:rPr lang="en-IN" dirty="0" smtClean="0"/>
              <a:t> </a:t>
            </a:r>
            <a:r>
              <a:rPr lang="en-IN" dirty="0"/>
              <a:t>21. There shall be a library in each school providing newspapers, magazines and books on all subjects including </a:t>
            </a:r>
            <a:r>
              <a:rPr lang="en-IN"/>
              <a:t>story </a:t>
            </a:r>
            <a:r>
              <a:rPr lang="en-IN" smtClean="0"/>
              <a:t>books.</a:t>
            </a:r>
            <a:endParaRPr lang="en-IN" dirty="0"/>
          </a:p>
        </p:txBody>
      </p:sp>
    </p:spTree>
    <p:extLst>
      <p:ext uri="{BB962C8B-B14F-4D97-AF65-F5344CB8AC3E}">
        <p14:creationId xmlns:p14="http://schemas.microsoft.com/office/powerpoint/2010/main" val="3677474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22. Play material, games and sports equipment shall be provided to each class as required. </a:t>
            </a:r>
            <a:endParaRPr lang="en-IN" dirty="0" smtClean="0"/>
          </a:p>
          <a:p>
            <a:r>
              <a:rPr lang="en-IN" dirty="0" smtClean="0"/>
              <a:t>23</a:t>
            </a:r>
            <a:r>
              <a:rPr lang="en-IN" dirty="0"/>
              <a:t>. National level test shall be conducted like Teacher Eligibility Test (TET) for making eligible  the  teacher  to  teach  in  elementary  classes  and  maintaining  quality  in elementary education</a:t>
            </a:r>
          </a:p>
        </p:txBody>
      </p:sp>
    </p:spTree>
    <p:extLst>
      <p:ext uri="{BB962C8B-B14F-4D97-AF65-F5344CB8AC3E}">
        <p14:creationId xmlns:p14="http://schemas.microsoft.com/office/powerpoint/2010/main" val="1176772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U</a:t>
            </a:r>
            <a:r>
              <a:rPr lang="en-IN" dirty="0" smtClean="0"/>
              <a:t>nit (19)Education </a:t>
            </a:r>
            <a:r>
              <a:rPr lang="en-IN" dirty="0"/>
              <a:t>and </a:t>
            </a:r>
            <a:r>
              <a:rPr lang="en-IN" dirty="0" smtClean="0"/>
              <a:t>Development</a:t>
            </a:r>
            <a:endParaRPr lang="en-IN" dirty="0"/>
          </a:p>
        </p:txBody>
      </p:sp>
      <p:sp>
        <p:nvSpPr>
          <p:cNvPr id="3" name="Content Placeholder 2"/>
          <p:cNvSpPr>
            <a:spLocks noGrp="1"/>
          </p:cNvSpPr>
          <p:nvPr>
            <p:ph idx="1"/>
          </p:nvPr>
        </p:nvSpPr>
        <p:spPr/>
        <p:txBody>
          <a:bodyPr/>
          <a:lstStyle/>
          <a:p>
            <a:r>
              <a:rPr lang="en-IN" dirty="0"/>
              <a:t>Education provides a foundation for development, the groundwork on which much of our economic and social well being is built. </a:t>
            </a:r>
            <a:endParaRPr lang="en-IN" dirty="0" smtClean="0"/>
          </a:p>
          <a:p>
            <a:r>
              <a:rPr lang="en-IN" dirty="0" smtClean="0"/>
              <a:t>It </a:t>
            </a:r>
            <a:r>
              <a:rPr lang="en-IN" dirty="0"/>
              <a:t>is the key to increasing </a:t>
            </a:r>
            <a:r>
              <a:rPr lang="en-IN" dirty="0">
                <a:solidFill>
                  <a:srgbClr val="FF0000"/>
                </a:solidFill>
              </a:rPr>
              <a:t>economic efficiency and social consistency. </a:t>
            </a:r>
            <a:r>
              <a:rPr lang="en-IN" dirty="0"/>
              <a:t>By increasing the value and efficiency of their </a:t>
            </a:r>
            <a:r>
              <a:rPr lang="en-IN" dirty="0" smtClean="0"/>
              <a:t>labour</a:t>
            </a:r>
            <a:r>
              <a:rPr lang="en-IN" dirty="0"/>
              <a:t>, it helps to raise the poor from </a:t>
            </a:r>
            <a:r>
              <a:rPr lang="en-IN" dirty="0" smtClean="0"/>
              <a:t>poverty.</a:t>
            </a:r>
            <a:endParaRPr lang="en-IN" dirty="0"/>
          </a:p>
        </p:txBody>
      </p:sp>
    </p:spTree>
    <p:extLst>
      <p:ext uri="{BB962C8B-B14F-4D97-AF65-F5344CB8AC3E}">
        <p14:creationId xmlns:p14="http://schemas.microsoft.com/office/powerpoint/2010/main" val="108291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fontScale="92500" lnSpcReduction="10000"/>
          </a:bodyPr>
          <a:lstStyle/>
          <a:p>
            <a:r>
              <a:rPr lang="en-IN" dirty="0" smtClean="0"/>
              <a:t>3. Education for women</a:t>
            </a:r>
          </a:p>
          <a:p>
            <a:r>
              <a:rPr lang="en-IN" dirty="0" smtClean="0"/>
              <a:t>a) Article 15-</a:t>
            </a:r>
          </a:p>
          <a:p>
            <a:r>
              <a:rPr lang="en-IN" dirty="0" smtClean="0"/>
              <a:t>This article is regarding no discrimination against any citizen on grounds of sex, religion, race, place of birth .</a:t>
            </a:r>
          </a:p>
          <a:p>
            <a:r>
              <a:rPr lang="en-IN" dirty="0" smtClean="0"/>
              <a:t>Article 15 (3) of the constitution empower the state to make any special provision for women and this include their education also.</a:t>
            </a:r>
          </a:p>
          <a:p>
            <a:r>
              <a:rPr lang="en-IN" dirty="0" smtClean="0"/>
              <a:t>Article 15(1) provides that, the state shall not discriminate against any citizen on</a:t>
            </a:r>
          </a:p>
          <a:p>
            <a:r>
              <a:rPr lang="en-IN" dirty="0" smtClean="0"/>
              <a:t>grounds of sex, religion, race, place of birth .</a:t>
            </a:r>
            <a:endParaRPr lang="en-IN" dirty="0"/>
          </a:p>
        </p:txBody>
      </p:sp>
    </p:spTree>
    <p:extLst>
      <p:ext uri="{BB962C8B-B14F-4D97-AF65-F5344CB8AC3E}">
        <p14:creationId xmlns:p14="http://schemas.microsoft.com/office/powerpoint/2010/main" val="3666584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lgn="just"/>
            <a:r>
              <a:rPr lang="en-IN" dirty="0"/>
              <a:t>Education in every sense is one of the fundamental factors of development. </a:t>
            </a:r>
            <a:r>
              <a:rPr lang="en-IN" dirty="0" smtClean="0"/>
              <a:t> </a:t>
            </a:r>
          </a:p>
          <a:p>
            <a:pPr algn="just"/>
            <a:r>
              <a:rPr lang="en-IN" dirty="0" smtClean="0"/>
              <a:t>Education </a:t>
            </a:r>
            <a:r>
              <a:rPr lang="en-IN" dirty="0"/>
              <a:t>raises people's productivity and creativity and promotes entrepreneurship and technological advances. </a:t>
            </a:r>
            <a:endParaRPr lang="en-IN" dirty="0" smtClean="0"/>
          </a:p>
          <a:p>
            <a:pPr algn="just"/>
            <a:r>
              <a:rPr lang="en-IN" dirty="0"/>
              <a:t>C</a:t>
            </a:r>
            <a:r>
              <a:rPr lang="en-IN" dirty="0" smtClean="0"/>
              <a:t>rucial </a:t>
            </a:r>
            <a:r>
              <a:rPr lang="en-IN" dirty="0"/>
              <a:t>role in securing economic and social progress and improving income distribution.</a:t>
            </a:r>
          </a:p>
        </p:txBody>
      </p:sp>
    </p:spTree>
    <p:extLst>
      <p:ext uri="{BB962C8B-B14F-4D97-AF65-F5344CB8AC3E}">
        <p14:creationId xmlns:p14="http://schemas.microsoft.com/office/powerpoint/2010/main" val="1545502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lgn="just"/>
            <a:r>
              <a:rPr lang="en-IN" dirty="0"/>
              <a:t>Education can truly make or break an individual, because it builds and develops a person's belief, ideologies and values. </a:t>
            </a:r>
            <a:endParaRPr lang="en-IN" dirty="0" smtClean="0"/>
          </a:p>
          <a:p>
            <a:pPr algn="just"/>
            <a:r>
              <a:rPr lang="en-IN" dirty="0" smtClean="0"/>
              <a:t>Education </a:t>
            </a:r>
            <a:r>
              <a:rPr lang="en-IN" dirty="0"/>
              <a:t>gives the ability to think with reason, pursue dreams and aspirations in life and live a respectable life in the society.</a:t>
            </a:r>
          </a:p>
        </p:txBody>
      </p:sp>
    </p:spTree>
    <p:extLst>
      <p:ext uri="{BB962C8B-B14F-4D97-AF65-F5344CB8AC3E}">
        <p14:creationId xmlns:p14="http://schemas.microsoft.com/office/powerpoint/2010/main" val="154292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3"/>
            <a:ext cx="8280920" cy="583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294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39"/>
            <a:ext cx="8352928" cy="590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549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57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08912"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171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136904"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147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280920"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529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24936"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388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208912"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54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lnSpcReduction="10000"/>
          </a:bodyPr>
          <a:lstStyle/>
          <a:p>
            <a:r>
              <a:rPr lang="en-IN" dirty="0" smtClean="0"/>
              <a:t>4. Promotion of Education and Economic Interest of SC, ST and Other Weaker Sections</a:t>
            </a:r>
          </a:p>
          <a:p>
            <a:r>
              <a:rPr lang="en-IN" dirty="0" smtClean="0"/>
              <a:t>a) Article 46 -</a:t>
            </a:r>
          </a:p>
          <a:p>
            <a:r>
              <a:rPr lang="en-IN" dirty="0" smtClean="0"/>
              <a:t>It lays down, "The state shall promote with special care the educational and economic interests of the weaker sections of the people and in particular, of the schedule castes and the Scheduled Tribes, and shall protect them from social injustice and all forms of exploitation". It is one of the directive principles of state policy</a:t>
            </a:r>
            <a:endParaRPr lang="en-IN" dirty="0"/>
          </a:p>
        </p:txBody>
      </p:sp>
    </p:spTree>
    <p:extLst>
      <p:ext uri="{BB962C8B-B14F-4D97-AF65-F5344CB8AC3E}">
        <p14:creationId xmlns:p14="http://schemas.microsoft.com/office/powerpoint/2010/main" val="19538889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08911"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552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208912"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990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280919"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523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08912"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164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80919"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0994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208911"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5534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08911"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212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Why is the development of human</a:t>
            </a:r>
            <a:br>
              <a:rPr lang="en-IN" dirty="0"/>
            </a:br>
            <a:r>
              <a:rPr lang="en-IN" dirty="0"/>
              <a:t>resources is important ?</a:t>
            </a:r>
          </a:p>
        </p:txBody>
      </p:sp>
      <p:sp>
        <p:nvSpPr>
          <p:cNvPr id="3" name="Content Placeholder 2"/>
          <p:cNvSpPr>
            <a:spLocks noGrp="1"/>
          </p:cNvSpPr>
          <p:nvPr>
            <p:ph idx="1"/>
          </p:nvPr>
        </p:nvSpPr>
        <p:spPr/>
        <p:txBody>
          <a:bodyPr>
            <a:normAutofit lnSpcReduction="10000"/>
          </a:bodyPr>
          <a:lstStyle/>
          <a:p>
            <a:r>
              <a:rPr lang="en-IN" dirty="0"/>
              <a:t>Human Resource Development (HRD): education and training of a </a:t>
            </a:r>
            <a:r>
              <a:rPr lang="en-IN" dirty="0" smtClean="0"/>
              <a:t>nation’s citizens </a:t>
            </a:r>
            <a:r>
              <a:rPr lang="en-IN" dirty="0"/>
              <a:t>so that they are able to reach their full potential</a:t>
            </a:r>
          </a:p>
          <a:p>
            <a:r>
              <a:rPr lang="en-IN" dirty="0"/>
              <a:t>• HRD is a key driver and component of economic development</a:t>
            </a:r>
          </a:p>
          <a:p>
            <a:r>
              <a:rPr lang="en-IN" dirty="0"/>
              <a:t>• HRD ‐ leads to a number of social and economic benefits including </a:t>
            </a:r>
            <a:r>
              <a:rPr lang="en-IN" dirty="0" smtClean="0"/>
              <a:t>jobs; reduction </a:t>
            </a:r>
            <a:r>
              <a:rPr lang="en-IN" dirty="0"/>
              <a:t>in poverty; increase standard of living and better quality of </a:t>
            </a:r>
            <a:r>
              <a:rPr lang="en-IN" dirty="0" smtClean="0"/>
              <a:t>life; better </a:t>
            </a:r>
            <a:r>
              <a:rPr lang="en-IN" dirty="0"/>
              <a:t>civil society </a:t>
            </a:r>
            <a:r>
              <a:rPr lang="en-IN" dirty="0" smtClean="0"/>
              <a:t>etc.,</a:t>
            </a:r>
            <a:endParaRPr lang="en-IN" dirty="0"/>
          </a:p>
        </p:txBody>
      </p:sp>
    </p:spTree>
    <p:extLst>
      <p:ext uri="{BB962C8B-B14F-4D97-AF65-F5344CB8AC3E}">
        <p14:creationId xmlns:p14="http://schemas.microsoft.com/office/powerpoint/2010/main" val="172639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r>
              <a:rPr lang="en-IN" b="1" dirty="0"/>
              <a:t>Ability and level of a country to invest in the education and training of </a:t>
            </a:r>
            <a:r>
              <a:rPr lang="en-IN" b="1" dirty="0" smtClean="0"/>
              <a:t>its citizens </a:t>
            </a:r>
            <a:r>
              <a:rPr lang="en-IN" b="1" dirty="0"/>
              <a:t>will depend on a number of factors.</a:t>
            </a:r>
          </a:p>
          <a:p>
            <a:r>
              <a:rPr lang="en-IN" dirty="0"/>
              <a:t>• In developing countries, education and training of women yield </a:t>
            </a:r>
            <a:r>
              <a:rPr lang="en-IN" dirty="0" smtClean="0"/>
              <a:t>higher return </a:t>
            </a:r>
            <a:r>
              <a:rPr lang="en-IN" dirty="0"/>
              <a:t>than men</a:t>
            </a:r>
          </a:p>
          <a:p>
            <a:r>
              <a:rPr lang="en-IN" dirty="0"/>
              <a:t>• Development of people in developing countries is more conducive </a:t>
            </a:r>
            <a:r>
              <a:rPr lang="en-IN" dirty="0" smtClean="0"/>
              <a:t>to economic </a:t>
            </a:r>
            <a:r>
              <a:rPr lang="en-IN" dirty="0"/>
              <a:t>development – than investment in physical </a:t>
            </a:r>
            <a:r>
              <a:rPr lang="en-IN" dirty="0" smtClean="0"/>
              <a:t>infrastructure.</a:t>
            </a:r>
            <a:endParaRPr lang="en-IN" dirty="0"/>
          </a:p>
        </p:txBody>
      </p:sp>
    </p:spTree>
    <p:extLst>
      <p:ext uri="{BB962C8B-B14F-4D97-AF65-F5344CB8AC3E}">
        <p14:creationId xmlns:p14="http://schemas.microsoft.com/office/powerpoint/2010/main" val="3297833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Human Development Index </a:t>
            </a:r>
          </a:p>
        </p:txBody>
      </p:sp>
      <p:sp>
        <p:nvSpPr>
          <p:cNvPr id="3" name="Content Placeholder 2"/>
          <p:cNvSpPr>
            <a:spLocks noGrp="1"/>
          </p:cNvSpPr>
          <p:nvPr>
            <p:ph idx="1"/>
          </p:nvPr>
        </p:nvSpPr>
        <p:spPr/>
        <p:txBody>
          <a:bodyPr/>
          <a:lstStyle/>
          <a:p>
            <a:r>
              <a:rPr lang="en-IN" dirty="0"/>
              <a:t>The Human Development Index (HDI) is a statistical tool used to measure a country's overall achievement in its social and economic dimensions. </a:t>
            </a:r>
            <a:endParaRPr lang="en-IN" dirty="0" smtClean="0"/>
          </a:p>
          <a:p>
            <a:r>
              <a:rPr lang="en-IN" dirty="0" smtClean="0"/>
              <a:t>The </a:t>
            </a:r>
            <a:r>
              <a:rPr lang="en-IN" dirty="0"/>
              <a:t>social and economic dimensions of a country are based on the health of people, their level of education attainment and their standard of living.</a:t>
            </a:r>
          </a:p>
        </p:txBody>
      </p:sp>
    </p:spTree>
    <p:extLst>
      <p:ext uri="{BB962C8B-B14F-4D97-AF65-F5344CB8AC3E}">
        <p14:creationId xmlns:p14="http://schemas.microsoft.com/office/powerpoint/2010/main" val="2483931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85000" lnSpcReduction="10000"/>
          </a:bodyPr>
          <a:lstStyle/>
          <a:p>
            <a:r>
              <a:rPr lang="en-IN" dirty="0" smtClean="0"/>
              <a:t>5. Provision for Religious Education</a:t>
            </a:r>
          </a:p>
          <a:p>
            <a:r>
              <a:rPr lang="en-IN" dirty="0" smtClean="0"/>
              <a:t>a) Article 25- Right to Propagate Religion</a:t>
            </a:r>
          </a:p>
          <a:p>
            <a:r>
              <a:rPr lang="en-IN" dirty="0" smtClean="0"/>
              <a:t>Article 25(1) of the constitution guarantees all the citizens a right of freedom of conscience and the right to profess, practice and propagate religion.</a:t>
            </a:r>
          </a:p>
          <a:p>
            <a:r>
              <a:rPr lang="en-IN" dirty="0" smtClean="0"/>
              <a:t>b) Article 28 Freedom as to attendance at religious instruction</a:t>
            </a:r>
          </a:p>
          <a:p>
            <a:r>
              <a:rPr lang="en-IN" dirty="0" smtClean="0"/>
              <a:t>Article 28 relate to 'Freedom as to attendance at religious instruction or religious worship in certain educational institutions'. This article has three clauses.</a:t>
            </a:r>
          </a:p>
          <a:p>
            <a:r>
              <a:rPr lang="en-IN" dirty="0" smtClean="0"/>
              <a:t>Article 28(1): states, No religious instruction shall be provided in any educational institution wholly maintained out of state funds." </a:t>
            </a:r>
            <a:endParaRPr lang="en-IN" dirty="0"/>
          </a:p>
        </p:txBody>
      </p:sp>
    </p:spTree>
    <p:extLst>
      <p:ext uri="{BB962C8B-B14F-4D97-AF65-F5344CB8AC3E}">
        <p14:creationId xmlns:p14="http://schemas.microsoft.com/office/powerpoint/2010/main" val="1709262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r>
              <a:rPr lang="en-IN" dirty="0"/>
              <a:t>Pakistani economist </a:t>
            </a:r>
            <a:r>
              <a:rPr lang="en-IN" dirty="0" err="1"/>
              <a:t>Mahbub</a:t>
            </a:r>
            <a:r>
              <a:rPr lang="en-IN" dirty="0"/>
              <a:t> </a:t>
            </a:r>
            <a:r>
              <a:rPr lang="en-IN" dirty="0" err="1"/>
              <a:t>ul</a:t>
            </a:r>
            <a:r>
              <a:rPr lang="en-IN" dirty="0"/>
              <a:t> </a:t>
            </a:r>
            <a:r>
              <a:rPr lang="en-IN" dirty="0" err="1"/>
              <a:t>Haq</a:t>
            </a:r>
            <a:r>
              <a:rPr lang="en-IN" dirty="0"/>
              <a:t> created HDI in 1990 which was further used to measure the country's development by the United Nations Development Program (UNDP). </a:t>
            </a:r>
            <a:endParaRPr lang="en-IN" dirty="0" smtClean="0"/>
          </a:p>
          <a:p>
            <a:r>
              <a:rPr lang="en-IN" dirty="0" smtClean="0"/>
              <a:t>Calculation </a:t>
            </a:r>
            <a:r>
              <a:rPr lang="en-IN" dirty="0"/>
              <a:t>of the index combines four major indicators: life expectancy for health, expected years of schooling, mean of years of schooling for education and Gross National Income per capita for standard of living.</a:t>
            </a:r>
          </a:p>
        </p:txBody>
      </p:sp>
    </p:spTree>
    <p:extLst>
      <p:ext uri="{BB962C8B-B14F-4D97-AF65-F5344CB8AC3E}">
        <p14:creationId xmlns:p14="http://schemas.microsoft.com/office/powerpoint/2010/main" val="11653945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Education for Sustainable Development</a:t>
            </a:r>
          </a:p>
        </p:txBody>
      </p:sp>
      <p:sp>
        <p:nvSpPr>
          <p:cNvPr id="3" name="Content Placeholder 2"/>
          <p:cNvSpPr>
            <a:spLocks noGrp="1"/>
          </p:cNvSpPr>
          <p:nvPr>
            <p:ph idx="1"/>
          </p:nvPr>
        </p:nvSpPr>
        <p:spPr/>
        <p:txBody>
          <a:bodyPr/>
          <a:lstStyle/>
          <a:p>
            <a:pPr algn="just"/>
            <a:r>
              <a:rPr lang="en-IN" dirty="0"/>
              <a:t>Education for </a:t>
            </a:r>
            <a:r>
              <a:rPr lang="en-IN"/>
              <a:t>Sustainable </a:t>
            </a:r>
            <a:r>
              <a:rPr lang="en-IN" smtClean="0"/>
              <a:t>Development is </a:t>
            </a:r>
            <a:r>
              <a:rPr lang="en-IN" dirty="0"/>
              <a:t>focused on giving people knowledge and skills for lifelong learning to help them find new solutions to their environmental, economic, and social issues. </a:t>
            </a:r>
            <a:r>
              <a:rPr lang="en-IN" dirty="0" smtClean="0"/>
              <a:t> </a:t>
            </a:r>
            <a:r>
              <a:rPr lang="en-IN" dirty="0"/>
              <a:t>ESD as the right attitude to globalization.</a:t>
            </a:r>
          </a:p>
        </p:txBody>
      </p:sp>
    </p:spTree>
    <p:extLst>
      <p:ext uri="{BB962C8B-B14F-4D97-AF65-F5344CB8AC3E}">
        <p14:creationId xmlns:p14="http://schemas.microsoft.com/office/powerpoint/2010/main" val="41768425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208912"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375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352927"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7153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8621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80920"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533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3190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260648"/>
            <a:ext cx="8229600" cy="5865515"/>
          </a:xfrm>
        </p:spPr>
        <p:txBody>
          <a:bodyPr/>
          <a:lstStyle/>
          <a:p>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4854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4906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180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85000" lnSpcReduction="10000"/>
          </a:bodyPr>
          <a:lstStyle/>
          <a:p>
            <a:r>
              <a:rPr lang="en-IN" dirty="0" smtClean="0"/>
              <a:t>Article 28(2): states "Nothing in clause (1) shall apply to an educational institution which is administered by the state but has been established under any endowment or trust which requires that religious instruction shall be imparted in such institution."</a:t>
            </a:r>
          </a:p>
          <a:p>
            <a:r>
              <a:rPr lang="en-IN" dirty="0" smtClean="0"/>
              <a:t>Article 28(3): lays down "No person attending any educational institution recognised by the state or receiving aid out of state funds shall be required to take part in any religious instruction that may be imparted in such institution or to attend any religious worship that may be conducted in such institution or in any premises attached thereto unless such person or, if such person is a minor, his guardian has given a consent there to". </a:t>
            </a:r>
            <a:endParaRPr lang="en-IN" dirty="0"/>
          </a:p>
        </p:txBody>
      </p:sp>
    </p:spTree>
    <p:extLst>
      <p:ext uri="{BB962C8B-B14F-4D97-AF65-F5344CB8AC3E}">
        <p14:creationId xmlns:p14="http://schemas.microsoft.com/office/powerpoint/2010/main" val="221694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08912"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1357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08912"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6974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The </a:t>
            </a:r>
            <a:r>
              <a:rPr lang="en-IN" dirty="0"/>
              <a:t>United Nations Sustainable Development </a:t>
            </a:r>
            <a:r>
              <a:rPr lang="en-IN" dirty="0" smtClean="0"/>
              <a:t>Summit</a:t>
            </a:r>
            <a:endParaRPr lang="en-IN" dirty="0"/>
          </a:p>
        </p:txBody>
      </p:sp>
      <p:sp>
        <p:nvSpPr>
          <p:cNvPr id="3" name="Content Placeholder 2"/>
          <p:cNvSpPr>
            <a:spLocks noGrp="1"/>
          </p:cNvSpPr>
          <p:nvPr>
            <p:ph idx="1"/>
          </p:nvPr>
        </p:nvSpPr>
        <p:spPr/>
        <p:txBody>
          <a:bodyPr>
            <a:normAutofit fontScale="77500" lnSpcReduction="20000"/>
          </a:bodyPr>
          <a:lstStyle/>
          <a:p>
            <a:r>
              <a:rPr lang="en-IN" dirty="0"/>
              <a:t>In September 2015, at the United Nations Sustainable Development Summit, Member States formally adopted the 2030 Agenda for Sustainable Development in New York. The agenda contains 17 goals including a new global education goal (SDG 4). SDG 4 is to ensure inclusive and equitable quality education and promote lifelong learning opportunities for all’ and has seven targets and three means of implementation.</a:t>
            </a:r>
          </a:p>
          <a:p>
            <a:endParaRPr lang="en-IN" dirty="0"/>
          </a:p>
          <a:p>
            <a:r>
              <a:rPr lang="en-IN" dirty="0"/>
              <a:t>This goal came about through an intensive consultative process led by Member-States, but with broad participation from civil society, teachers, unions, bilateral agencies, regional organisations, the private sector and research institutes and foundations.</a:t>
            </a:r>
          </a:p>
        </p:txBody>
      </p:sp>
    </p:spTree>
    <p:extLst>
      <p:ext uri="{BB962C8B-B14F-4D97-AF65-F5344CB8AC3E}">
        <p14:creationId xmlns:p14="http://schemas.microsoft.com/office/powerpoint/2010/main" val="16897421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UNESCO -</a:t>
            </a:r>
            <a:r>
              <a:rPr lang="en-IN" dirty="0" smtClean="0"/>
              <a:t>SDG4’s( 7 Targets</a:t>
            </a:r>
            <a:r>
              <a:rPr lang="en-IN" dirty="0" smtClean="0"/>
              <a:t>)</a:t>
            </a:r>
            <a:endParaRPr lang="en-IN" dirty="0"/>
          </a:p>
        </p:txBody>
      </p:sp>
      <p:sp>
        <p:nvSpPr>
          <p:cNvPr id="3" name="Content Placeholder 2"/>
          <p:cNvSpPr>
            <a:spLocks noGrp="1"/>
          </p:cNvSpPr>
          <p:nvPr>
            <p:ph idx="1"/>
          </p:nvPr>
        </p:nvSpPr>
        <p:spPr/>
        <p:txBody>
          <a:bodyPr/>
          <a:lstStyle/>
          <a:p>
            <a:r>
              <a:rPr lang="en-IN" dirty="0"/>
              <a:t>1. Universal primary and secondary education</a:t>
            </a:r>
          </a:p>
          <a:p>
            <a:endParaRPr lang="en-IN" dirty="0"/>
          </a:p>
          <a:p>
            <a:r>
              <a:rPr lang="en-IN" dirty="0"/>
              <a:t>By 2030, ensure that all girls and boys complete free, equitable and quality primary and secondary education leading to relevant and effective learning outcomes.</a:t>
            </a:r>
          </a:p>
        </p:txBody>
      </p:sp>
    </p:spTree>
    <p:extLst>
      <p:ext uri="{BB962C8B-B14F-4D97-AF65-F5344CB8AC3E}">
        <p14:creationId xmlns:p14="http://schemas.microsoft.com/office/powerpoint/2010/main" val="36549114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2. Early childhood development and universal pre-primary education</a:t>
            </a:r>
          </a:p>
          <a:p>
            <a:endParaRPr lang="en-IN" dirty="0"/>
          </a:p>
          <a:p>
            <a:r>
              <a:rPr lang="en-IN" dirty="0"/>
              <a:t>By 2030, ensure that all girls and boys have access to quality early childhood development, care and pre-primary education so that they are ready for primary education.</a:t>
            </a:r>
          </a:p>
        </p:txBody>
      </p:sp>
    </p:spTree>
    <p:extLst>
      <p:ext uri="{BB962C8B-B14F-4D97-AF65-F5344CB8AC3E}">
        <p14:creationId xmlns:p14="http://schemas.microsoft.com/office/powerpoint/2010/main" val="10055833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3. </a:t>
            </a:r>
            <a:r>
              <a:rPr lang="en-IN"/>
              <a:t>Equal </a:t>
            </a:r>
            <a:r>
              <a:rPr lang="en-IN" smtClean="0"/>
              <a:t>access </a:t>
            </a:r>
            <a:r>
              <a:rPr lang="en-IN" dirty="0"/>
              <a:t>to technical/ vocational and higher education</a:t>
            </a:r>
          </a:p>
          <a:p>
            <a:endParaRPr lang="en-IN" dirty="0"/>
          </a:p>
          <a:p>
            <a:r>
              <a:rPr lang="en-IN" dirty="0"/>
              <a:t>By 2030, ensure equal access for all women and men to affordable and quality technical, vocational and tertiary education, including university</a:t>
            </a:r>
          </a:p>
        </p:txBody>
      </p:sp>
    </p:spTree>
    <p:extLst>
      <p:ext uri="{BB962C8B-B14F-4D97-AF65-F5344CB8AC3E}">
        <p14:creationId xmlns:p14="http://schemas.microsoft.com/office/powerpoint/2010/main" val="39521410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4. Relevant skills for decent work</a:t>
            </a:r>
          </a:p>
          <a:p>
            <a:endParaRPr lang="en-IN" dirty="0"/>
          </a:p>
          <a:p>
            <a:r>
              <a:rPr lang="en-IN" dirty="0"/>
              <a:t>By 2030, substantially increase the number of youth and adults who have relevant skills, including technical and vocational skills, for employment, decent jobs and entrepreneurship</a:t>
            </a:r>
          </a:p>
        </p:txBody>
      </p:sp>
    </p:spTree>
    <p:extLst>
      <p:ext uri="{BB962C8B-B14F-4D97-AF65-F5344CB8AC3E}">
        <p14:creationId xmlns:p14="http://schemas.microsoft.com/office/powerpoint/2010/main" val="3966043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5. Gender equality and inclusion</a:t>
            </a:r>
          </a:p>
          <a:p>
            <a:endParaRPr lang="en-IN" dirty="0"/>
          </a:p>
          <a:p>
            <a:r>
              <a:rPr lang="en-IN" dirty="0"/>
              <a:t>By 2030, eliminate gender disparities in education and ensure equal access to all levels of education and vocational training for the vulnerable, including persons with disabilities, indigenous peoples and children in vulnerable situations.</a:t>
            </a:r>
          </a:p>
        </p:txBody>
      </p:sp>
    </p:spTree>
    <p:extLst>
      <p:ext uri="{BB962C8B-B14F-4D97-AF65-F5344CB8AC3E}">
        <p14:creationId xmlns:p14="http://schemas.microsoft.com/office/powerpoint/2010/main" val="40325872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6. Universal Youth Literacy</a:t>
            </a:r>
          </a:p>
          <a:p>
            <a:endParaRPr lang="en-IN" dirty="0"/>
          </a:p>
          <a:p>
            <a:r>
              <a:rPr lang="en-IN" dirty="0"/>
              <a:t>By 2030, ensure that all youth and a substantial proportion of adults, both men and women, achieve literacy and numeracy.</a:t>
            </a:r>
          </a:p>
        </p:txBody>
      </p:sp>
    </p:spTree>
    <p:extLst>
      <p:ext uri="{BB962C8B-B14F-4D97-AF65-F5344CB8AC3E}">
        <p14:creationId xmlns:p14="http://schemas.microsoft.com/office/powerpoint/2010/main" val="41703776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IN" dirty="0"/>
              <a:t>7. Education for sustainable development and global citizenship</a:t>
            </a:r>
          </a:p>
          <a:p>
            <a:endParaRPr lang="en-IN" dirty="0"/>
          </a:p>
          <a:p>
            <a:r>
              <a:rPr lang="en-IN" dirty="0"/>
              <a:t>By 2030, ensure that all learners acquire the knowledge and skills needed to promote sustainable development, including, among others, through education for sustainable development and sustainable lifestyles, human rights, gender equality, promotion of a culture of peace and non-violence, global citizenship and appreciation of cultural diversity and of culture’s contribution to sustainable development.</a:t>
            </a:r>
          </a:p>
        </p:txBody>
      </p:sp>
    </p:spTree>
    <p:extLst>
      <p:ext uri="{BB962C8B-B14F-4D97-AF65-F5344CB8AC3E}">
        <p14:creationId xmlns:p14="http://schemas.microsoft.com/office/powerpoint/2010/main" val="42366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lnSpcReduction="10000"/>
          </a:bodyPr>
          <a:lstStyle/>
          <a:p>
            <a:r>
              <a:rPr lang="en-IN" dirty="0" smtClean="0"/>
              <a:t>6. Protection of interests of minorities</a:t>
            </a:r>
          </a:p>
          <a:p>
            <a:r>
              <a:rPr lang="en-IN" dirty="0" smtClean="0"/>
              <a:t>Article 29-</a:t>
            </a:r>
          </a:p>
          <a:p>
            <a:r>
              <a:rPr lang="en-IN" dirty="0" smtClean="0"/>
              <a:t>Article 29 relates the protection of interest of minorities it lay down</a:t>
            </a:r>
          </a:p>
          <a:p>
            <a:r>
              <a:rPr lang="en-IN" dirty="0" smtClean="0"/>
              <a:t>(a) "Any section of the citizen residing in the territory of India or any part thereof  having a distinct language, script or culture of its own shall have the right to conserve the same. </a:t>
            </a:r>
          </a:p>
          <a:p>
            <a:r>
              <a:rPr lang="en-IN" dirty="0" smtClean="0"/>
              <a:t>(b) "No citizen shall be denied admission into any educational institution maintained by the state or receiving aid out of state funds on grounds only of religion, race, caste, language or any of them". </a:t>
            </a:r>
          </a:p>
          <a:p>
            <a:endParaRPr lang="en-IN" dirty="0"/>
          </a:p>
        </p:txBody>
      </p:sp>
    </p:spTree>
    <p:extLst>
      <p:ext uri="{BB962C8B-B14F-4D97-AF65-F5344CB8AC3E}">
        <p14:creationId xmlns:p14="http://schemas.microsoft.com/office/powerpoint/2010/main" val="20177691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Means of implementation</a:t>
            </a:r>
          </a:p>
          <a:p>
            <a:r>
              <a:rPr lang="en-IN" dirty="0"/>
              <a:t>1. Effective learning environments</a:t>
            </a:r>
          </a:p>
          <a:p>
            <a:endParaRPr lang="en-IN" dirty="0"/>
          </a:p>
          <a:p>
            <a:r>
              <a:rPr lang="en-IN" dirty="0"/>
              <a:t>Build and upgrade education facilities that are child, disability and gender sensitive and provide safe, non-violent, inclusive and effective learning environments for all.</a:t>
            </a:r>
          </a:p>
        </p:txBody>
      </p:sp>
    </p:spTree>
    <p:extLst>
      <p:ext uri="{BB962C8B-B14F-4D97-AF65-F5344CB8AC3E}">
        <p14:creationId xmlns:p14="http://schemas.microsoft.com/office/powerpoint/2010/main" val="10721852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IN" dirty="0"/>
              <a:t>2. Scholarships</a:t>
            </a:r>
          </a:p>
          <a:p>
            <a:endParaRPr lang="en-IN" dirty="0"/>
          </a:p>
          <a:p>
            <a:r>
              <a:rPr lang="en-IN" dirty="0"/>
              <a:t>By 2020, substantially expand globally the number of scholarships available to developing countries, in particular least developed countries, small island developing States and African countries, for enrolment in higher education, including vocational training and information and communications technology, technical, engineering and scientific programmes, in developed countries and other developing countries.</a:t>
            </a:r>
          </a:p>
        </p:txBody>
      </p:sp>
    </p:spTree>
    <p:extLst>
      <p:ext uri="{BB962C8B-B14F-4D97-AF65-F5344CB8AC3E}">
        <p14:creationId xmlns:p14="http://schemas.microsoft.com/office/powerpoint/2010/main" val="18678079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3. Teachers and educators</a:t>
            </a:r>
          </a:p>
          <a:p>
            <a:endParaRPr lang="en-IN" dirty="0"/>
          </a:p>
          <a:p>
            <a:r>
              <a:rPr lang="en-IN" dirty="0"/>
              <a:t>By 2030, substantially increase the supply of qualified teachers, including through international cooperation for teacher training in developing countries, especially least developed countries and small island developing States.</a:t>
            </a:r>
          </a:p>
        </p:txBody>
      </p:sp>
    </p:spTree>
    <p:extLst>
      <p:ext uri="{BB962C8B-B14F-4D97-AF65-F5344CB8AC3E}">
        <p14:creationId xmlns:p14="http://schemas.microsoft.com/office/powerpoint/2010/main" val="26474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4358</Words>
  <Application>Microsoft Office PowerPoint</Application>
  <PresentationFormat>On-screen Show (4:3)</PresentationFormat>
  <Paragraphs>277</Paragraphs>
  <Slides>92</Slides>
  <Notes>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 UNIT -19 CONSTITUTIONAL PROVISIONS REGARDING EDUCATION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Universalization of Elementary Education </vt:lpstr>
      <vt:lpstr>PowerPoint Presentation</vt:lpstr>
      <vt:lpstr>1) Faulty Policy of Government</vt:lpstr>
      <vt:lpstr>2) Political Difficulties: </vt:lpstr>
      <vt:lpstr>3) Faulty Administration of Education:</vt:lpstr>
      <vt:lpstr>4) Dearth of Money</vt:lpstr>
      <vt:lpstr>(5) Dearth of Trained Teachers: </vt:lpstr>
      <vt:lpstr>6) Establishment and School Buildings: </vt:lpstr>
      <vt:lpstr>(7) Unsuitable Curriculum: </vt:lpstr>
      <vt:lpstr>8) Wastage and Stagnation</vt:lpstr>
      <vt:lpstr> (9) Natural Obstacles:  </vt:lpstr>
      <vt:lpstr>10) Social Evils: </vt:lpstr>
      <vt:lpstr>Equality of Educational Opportunity </vt:lpstr>
      <vt:lpstr>PowerPoint Presentation</vt:lpstr>
      <vt:lpstr>PowerPoint Presentation</vt:lpstr>
      <vt:lpstr>PowerPoint Presentation</vt:lpstr>
      <vt:lpstr>There is a great need for emphasizing the equality of opportunity in education due to the following reasons</vt:lpstr>
      <vt:lpstr>PowerPoint Presentation</vt:lpstr>
      <vt:lpstr>Problems of equality of Educational Opportunities: </vt:lpstr>
      <vt:lpstr>PowerPoint Presentation</vt:lpstr>
      <vt:lpstr>Measures taken for Equalisation of Educational Opportunity: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RTE Act (2009):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(19)Education and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the development of human resources is important ?</vt:lpstr>
      <vt:lpstr>PowerPoint Presentation</vt:lpstr>
      <vt:lpstr>Human Development Index </vt:lpstr>
      <vt:lpstr>PowerPoint Presentation</vt:lpstr>
      <vt:lpstr>Education for Sustainable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United Nations Sustainable Development Summit</vt:lpstr>
      <vt:lpstr>UNESCO -SDG4’s( 7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PROVISIONS REGARDING EDUCATION</dc:title>
  <dc:creator>user</dc:creator>
  <cp:lastModifiedBy>user</cp:lastModifiedBy>
  <cp:revision>171</cp:revision>
  <dcterms:created xsi:type="dcterms:W3CDTF">2021-07-01T10:57:57Z</dcterms:created>
  <dcterms:modified xsi:type="dcterms:W3CDTF">2021-07-19T03:44:14Z</dcterms:modified>
</cp:coreProperties>
</file>