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9" r:id="rId5"/>
    <p:sldId id="259" r:id="rId6"/>
    <p:sldId id="260" r:id="rId7"/>
    <p:sldId id="261" r:id="rId8"/>
    <p:sldId id="262" r:id="rId9"/>
    <p:sldId id="263" r:id="rId10"/>
    <p:sldId id="264" r:id="rId11"/>
    <p:sldId id="266" r:id="rId12"/>
    <p:sldId id="267" r:id="rId13"/>
    <p:sldId id="268" r:id="rId14"/>
    <p:sldId id="270" r:id="rId15"/>
    <p:sldId id="271" r:id="rId16"/>
    <p:sldId id="272" r:id="rId17"/>
    <p:sldId id="274" r:id="rId18"/>
    <p:sldId id="275" r:id="rId19"/>
    <p:sldId id="277" r:id="rId20"/>
    <p:sldId id="276"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302" r:id="rId41"/>
    <p:sldId id="303" r:id="rId42"/>
    <p:sldId id="304" r:id="rId43"/>
    <p:sldId id="297" r:id="rId44"/>
    <p:sldId id="298" r:id="rId45"/>
    <p:sldId id="299" r:id="rId46"/>
    <p:sldId id="300" r:id="rId47"/>
    <p:sldId id="301"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4FB2CF71-56D7-4DED-81B5-5B4A6CB07282}" type="datetimeFigureOut">
              <a:rPr lang="en-IN" smtClean="0"/>
              <a:t>24-07-2021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FC8C06A-DC5F-49E3-A05E-B84CE620E9D0}" type="slidenum">
              <a:rPr lang="en-IN" smtClean="0"/>
              <a:t>‹#›</a:t>
            </a:fld>
            <a:endParaRPr lang="en-IN"/>
          </a:p>
        </p:txBody>
      </p:sp>
    </p:spTree>
    <p:extLst>
      <p:ext uri="{BB962C8B-B14F-4D97-AF65-F5344CB8AC3E}">
        <p14:creationId xmlns:p14="http://schemas.microsoft.com/office/powerpoint/2010/main" val="1742225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FB2CF71-56D7-4DED-81B5-5B4A6CB07282}" type="datetimeFigureOut">
              <a:rPr lang="en-IN" smtClean="0"/>
              <a:t>24-07-2021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FC8C06A-DC5F-49E3-A05E-B84CE620E9D0}" type="slidenum">
              <a:rPr lang="en-IN" smtClean="0"/>
              <a:t>‹#›</a:t>
            </a:fld>
            <a:endParaRPr lang="en-IN"/>
          </a:p>
        </p:txBody>
      </p:sp>
    </p:spTree>
    <p:extLst>
      <p:ext uri="{BB962C8B-B14F-4D97-AF65-F5344CB8AC3E}">
        <p14:creationId xmlns:p14="http://schemas.microsoft.com/office/powerpoint/2010/main" val="3484823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FB2CF71-56D7-4DED-81B5-5B4A6CB07282}" type="datetimeFigureOut">
              <a:rPr lang="en-IN" smtClean="0"/>
              <a:t>24-07-2021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FC8C06A-DC5F-49E3-A05E-B84CE620E9D0}" type="slidenum">
              <a:rPr lang="en-IN" smtClean="0"/>
              <a:t>‹#›</a:t>
            </a:fld>
            <a:endParaRPr lang="en-IN"/>
          </a:p>
        </p:txBody>
      </p:sp>
    </p:spTree>
    <p:extLst>
      <p:ext uri="{BB962C8B-B14F-4D97-AF65-F5344CB8AC3E}">
        <p14:creationId xmlns:p14="http://schemas.microsoft.com/office/powerpoint/2010/main" val="4272165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FB2CF71-56D7-4DED-81B5-5B4A6CB07282}" type="datetimeFigureOut">
              <a:rPr lang="en-IN" smtClean="0"/>
              <a:t>24-07-2021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FC8C06A-DC5F-49E3-A05E-B84CE620E9D0}" type="slidenum">
              <a:rPr lang="en-IN" smtClean="0"/>
              <a:t>‹#›</a:t>
            </a:fld>
            <a:endParaRPr lang="en-IN"/>
          </a:p>
        </p:txBody>
      </p:sp>
    </p:spTree>
    <p:extLst>
      <p:ext uri="{BB962C8B-B14F-4D97-AF65-F5344CB8AC3E}">
        <p14:creationId xmlns:p14="http://schemas.microsoft.com/office/powerpoint/2010/main" val="3569172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FB2CF71-56D7-4DED-81B5-5B4A6CB07282}" type="datetimeFigureOut">
              <a:rPr lang="en-IN" smtClean="0"/>
              <a:t>24-07-2021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FC8C06A-DC5F-49E3-A05E-B84CE620E9D0}" type="slidenum">
              <a:rPr lang="en-IN" smtClean="0"/>
              <a:t>‹#›</a:t>
            </a:fld>
            <a:endParaRPr lang="en-IN"/>
          </a:p>
        </p:txBody>
      </p:sp>
    </p:spTree>
    <p:extLst>
      <p:ext uri="{BB962C8B-B14F-4D97-AF65-F5344CB8AC3E}">
        <p14:creationId xmlns:p14="http://schemas.microsoft.com/office/powerpoint/2010/main" val="3305909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4FB2CF71-56D7-4DED-81B5-5B4A6CB07282}" type="datetimeFigureOut">
              <a:rPr lang="en-IN" smtClean="0"/>
              <a:t>24-07-2021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FC8C06A-DC5F-49E3-A05E-B84CE620E9D0}" type="slidenum">
              <a:rPr lang="en-IN" smtClean="0"/>
              <a:t>‹#›</a:t>
            </a:fld>
            <a:endParaRPr lang="en-IN"/>
          </a:p>
        </p:txBody>
      </p:sp>
    </p:spTree>
    <p:extLst>
      <p:ext uri="{BB962C8B-B14F-4D97-AF65-F5344CB8AC3E}">
        <p14:creationId xmlns:p14="http://schemas.microsoft.com/office/powerpoint/2010/main" val="2931898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4FB2CF71-56D7-4DED-81B5-5B4A6CB07282}" type="datetimeFigureOut">
              <a:rPr lang="en-IN" smtClean="0"/>
              <a:t>24-07-2021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FC8C06A-DC5F-49E3-A05E-B84CE620E9D0}" type="slidenum">
              <a:rPr lang="en-IN" smtClean="0"/>
              <a:t>‹#›</a:t>
            </a:fld>
            <a:endParaRPr lang="en-IN"/>
          </a:p>
        </p:txBody>
      </p:sp>
    </p:spTree>
    <p:extLst>
      <p:ext uri="{BB962C8B-B14F-4D97-AF65-F5344CB8AC3E}">
        <p14:creationId xmlns:p14="http://schemas.microsoft.com/office/powerpoint/2010/main" val="47920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4FB2CF71-56D7-4DED-81B5-5B4A6CB07282}" type="datetimeFigureOut">
              <a:rPr lang="en-IN" smtClean="0"/>
              <a:t>24-07-2021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FC8C06A-DC5F-49E3-A05E-B84CE620E9D0}" type="slidenum">
              <a:rPr lang="en-IN" smtClean="0"/>
              <a:t>‹#›</a:t>
            </a:fld>
            <a:endParaRPr lang="en-IN"/>
          </a:p>
        </p:txBody>
      </p:sp>
    </p:spTree>
    <p:extLst>
      <p:ext uri="{BB962C8B-B14F-4D97-AF65-F5344CB8AC3E}">
        <p14:creationId xmlns:p14="http://schemas.microsoft.com/office/powerpoint/2010/main" val="1807998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B2CF71-56D7-4DED-81B5-5B4A6CB07282}" type="datetimeFigureOut">
              <a:rPr lang="en-IN" smtClean="0"/>
              <a:t>24-07-2021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FC8C06A-DC5F-49E3-A05E-B84CE620E9D0}" type="slidenum">
              <a:rPr lang="en-IN" smtClean="0"/>
              <a:t>‹#›</a:t>
            </a:fld>
            <a:endParaRPr lang="en-IN"/>
          </a:p>
        </p:txBody>
      </p:sp>
    </p:spTree>
    <p:extLst>
      <p:ext uri="{BB962C8B-B14F-4D97-AF65-F5344CB8AC3E}">
        <p14:creationId xmlns:p14="http://schemas.microsoft.com/office/powerpoint/2010/main" val="253431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B2CF71-56D7-4DED-81B5-5B4A6CB07282}" type="datetimeFigureOut">
              <a:rPr lang="en-IN" smtClean="0"/>
              <a:t>24-07-2021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FC8C06A-DC5F-49E3-A05E-B84CE620E9D0}" type="slidenum">
              <a:rPr lang="en-IN" smtClean="0"/>
              <a:t>‹#›</a:t>
            </a:fld>
            <a:endParaRPr lang="en-IN"/>
          </a:p>
        </p:txBody>
      </p:sp>
    </p:spTree>
    <p:extLst>
      <p:ext uri="{BB962C8B-B14F-4D97-AF65-F5344CB8AC3E}">
        <p14:creationId xmlns:p14="http://schemas.microsoft.com/office/powerpoint/2010/main" val="2381169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B2CF71-56D7-4DED-81B5-5B4A6CB07282}" type="datetimeFigureOut">
              <a:rPr lang="en-IN" smtClean="0"/>
              <a:t>24-07-2021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FC8C06A-DC5F-49E3-A05E-B84CE620E9D0}" type="slidenum">
              <a:rPr lang="en-IN" smtClean="0"/>
              <a:t>‹#›</a:t>
            </a:fld>
            <a:endParaRPr lang="en-IN"/>
          </a:p>
        </p:txBody>
      </p:sp>
    </p:spTree>
    <p:extLst>
      <p:ext uri="{BB962C8B-B14F-4D97-AF65-F5344CB8AC3E}">
        <p14:creationId xmlns:p14="http://schemas.microsoft.com/office/powerpoint/2010/main" val="737931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B2CF71-56D7-4DED-81B5-5B4A6CB07282}" type="datetimeFigureOut">
              <a:rPr lang="en-IN" smtClean="0"/>
              <a:t>24-07-2021</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C8C06A-DC5F-49E3-A05E-B84CE620E9D0}" type="slidenum">
              <a:rPr lang="en-IN" smtClean="0"/>
              <a:t>‹#›</a:t>
            </a:fld>
            <a:endParaRPr lang="en-IN"/>
          </a:p>
        </p:txBody>
      </p:sp>
    </p:spTree>
    <p:extLst>
      <p:ext uri="{BB962C8B-B14F-4D97-AF65-F5344CB8AC3E}">
        <p14:creationId xmlns:p14="http://schemas.microsoft.com/office/powerpoint/2010/main" val="1132120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6713"/>
            <a:ext cx="7772400" cy="1440159"/>
          </a:xfrm>
        </p:spPr>
        <p:txBody>
          <a:bodyPr>
            <a:normAutofit fontScale="90000"/>
          </a:bodyPr>
          <a:lstStyle/>
          <a:p>
            <a:r>
              <a:rPr lang="en-IN" dirty="0" smtClean="0"/>
              <a:t>UNIT -20 Financing of Education – Planning, Budgeting and Monitoring</a:t>
            </a:r>
            <a:endParaRPr lang="en-IN" dirty="0"/>
          </a:p>
        </p:txBody>
      </p:sp>
      <p:sp>
        <p:nvSpPr>
          <p:cNvPr id="3" name="Subtitle 2"/>
          <p:cNvSpPr>
            <a:spLocks noGrp="1"/>
          </p:cNvSpPr>
          <p:nvPr>
            <p:ph type="subTitle" idx="1"/>
          </p:nvPr>
        </p:nvSpPr>
        <p:spPr>
          <a:xfrm>
            <a:off x="755576" y="2708920"/>
            <a:ext cx="7488832" cy="3456384"/>
          </a:xfrm>
        </p:spPr>
        <p:txBody>
          <a:bodyPr>
            <a:normAutofit fontScale="92500" lnSpcReduction="10000"/>
          </a:bodyPr>
          <a:lstStyle/>
          <a:p>
            <a:pPr algn="just"/>
            <a:r>
              <a:rPr lang="en-IN" dirty="0" smtClean="0">
                <a:solidFill>
                  <a:schemeClr val="tx1"/>
                </a:solidFill>
              </a:rPr>
              <a:t>In the Constitution of India, education appears in the concurrent list; accordingly, provisioning of resources for the same is a shared</a:t>
            </a:r>
          </a:p>
          <a:p>
            <a:pPr algn="just"/>
            <a:r>
              <a:rPr lang="en-IN" dirty="0" smtClean="0">
                <a:solidFill>
                  <a:schemeClr val="tx1"/>
                </a:solidFill>
              </a:rPr>
              <a:t>responsibility of the Union and State Governments. </a:t>
            </a:r>
          </a:p>
          <a:p>
            <a:pPr algn="just"/>
            <a:r>
              <a:rPr lang="en-IN" dirty="0" smtClean="0">
                <a:solidFill>
                  <a:schemeClr val="tx1"/>
                </a:solidFill>
              </a:rPr>
              <a:t>Public financing of education, depends on the policy and budgetary  priorities for education.</a:t>
            </a:r>
            <a:endParaRPr lang="en-IN" dirty="0">
              <a:solidFill>
                <a:schemeClr val="tx1"/>
              </a:solidFill>
            </a:endParaRPr>
          </a:p>
        </p:txBody>
      </p:sp>
    </p:spTree>
    <p:extLst>
      <p:ext uri="{BB962C8B-B14F-4D97-AF65-F5344CB8AC3E}">
        <p14:creationId xmlns:p14="http://schemas.microsoft.com/office/powerpoint/2010/main" val="35716512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229600" cy="5937523"/>
          </a:xfrm>
        </p:spPr>
        <p:txBody>
          <a:bodyPr>
            <a:normAutofit lnSpcReduction="10000"/>
          </a:bodyPr>
          <a:lstStyle/>
          <a:p>
            <a:pPr marL="0" indent="0">
              <a:buNone/>
            </a:pPr>
            <a:r>
              <a:rPr lang="en-IN" dirty="0" smtClean="0"/>
              <a:t> </a:t>
            </a:r>
          </a:p>
          <a:p>
            <a:r>
              <a:rPr lang="en-IN" dirty="0" smtClean="0"/>
              <a:t>The expenditure on elementary education by the local bodies could be financed by any of three possible sources</a:t>
            </a:r>
          </a:p>
          <a:p>
            <a:r>
              <a:rPr lang="en-IN" dirty="0" smtClean="0"/>
              <a:t> (a) the funds disbursed to them by the Union Government or State Government departments</a:t>
            </a:r>
          </a:p>
          <a:p>
            <a:r>
              <a:rPr lang="en-IN" dirty="0" smtClean="0"/>
              <a:t> (b) expenditure financed from the untied funds devolved to the local bodies, and </a:t>
            </a:r>
          </a:p>
          <a:p>
            <a:r>
              <a:rPr lang="en-IN" dirty="0" smtClean="0"/>
              <a:t>(c) expenditure financed from their own sources of revenue mobilised by the local bodies.</a:t>
            </a:r>
            <a:endParaRPr lang="en-IN" dirty="0"/>
          </a:p>
        </p:txBody>
      </p:sp>
    </p:spTree>
    <p:extLst>
      <p:ext uri="{BB962C8B-B14F-4D97-AF65-F5344CB8AC3E}">
        <p14:creationId xmlns:p14="http://schemas.microsoft.com/office/powerpoint/2010/main" val="8553554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N" dirty="0" smtClean="0"/>
              <a:t>Until 2013-14, the State Budgets did not report the Union Government’s share of funds for two major centrally sponsored schemes in school education, viz. </a:t>
            </a:r>
            <a:r>
              <a:rPr lang="en-IN" dirty="0" err="1" smtClean="0"/>
              <a:t>Sarva</a:t>
            </a:r>
            <a:r>
              <a:rPr lang="en-IN" dirty="0" smtClean="0"/>
              <a:t> </a:t>
            </a:r>
            <a:r>
              <a:rPr lang="en-IN" dirty="0" err="1" smtClean="0"/>
              <a:t>Shiksha</a:t>
            </a:r>
            <a:r>
              <a:rPr lang="en-IN" dirty="0" smtClean="0"/>
              <a:t> </a:t>
            </a:r>
            <a:r>
              <a:rPr lang="en-IN" dirty="0" err="1" smtClean="0"/>
              <a:t>Abhiyan</a:t>
            </a:r>
            <a:r>
              <a:rPr lang="en-IN" dirty="0" smtClean="0"/>
              <a:t> (SSA) and </a:t>
            </a:r>
            <a:r>
              <a:rPr lang="en-IN" dirty="0" err="1" smtClean="0"/>
              <a:t>Rashtriya</a:t>
            </a:r>
            <a:r>
              <a:rPr lang="en-IN" dirty="0" smtClean="0"/>
              <a:t> </a:t>
            </a:r>
            <a:r>
              <a:rPr lang="en-IN" dirty="0" err="1" smtClean="0"/>
              <a:t>Madhyamik</a:t>
            </a:r>
            <a:r>
              <a:rPr lang="en-IN" dirty="0" smtClean="0"/>
              <a:t> </a:t>
            </a:r>
            <a:r>
              <a:rPr lang="en-IN" dirty="0" err="1" smtClean="0"/>
              <a:t>Shiksha</a:t>
            </a:r>
            <a:r>
              <a:rPr lang="en-IN" dirty="0" smtClean="0"/>
              <a:t> </a:t>
            </a:r>
            <a:r>
              <a:rPr lang="en-IN" dirty="0" err="1" smtClean="0"/>
              <a:t>Abhiyan</a:t>
            </a:r>
            <a:r>
              <a:rPr lang="en-IN" dirty="0" smtClean="0"/>
              <a:t> (RMSA); because, the central shares of funds for these two schemes was directly flowing from the Union Government to the SSA and RMSA.</a:t>
            </a:r>
            <a:endParaRPr lang="en-IN" dirty="0"/>
          </a:p>
        </p:txBody>
      </p:sp>
    </p:spTree>
    <p:extLst>
      <p:ext uri="{BB962C8B-B14F-4D97-AF65-F5344CB8AC3E}">
        <p14:creationId xmlns:p14="http://schemas.microsoft.com/office/powerpoint/2010/main" val="19108443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smtClean="0"/>
              <a:t>The latest data provided by MHRD shows that till 2013-14 2.9 </a:t>
            </a:r>
            <a:r>
              <a:rPr lang="en-IN" dirty="0" err="1" smtClean="0"/>
              <a:t>percent</a:t>
            </a:r>
            <a:r>
              <a:rPr lang="en-IN" dirty="0" smtClean="0"/>
              <a:t> of GDP was allocated for school education, which is a 0.8</a:t>
            </a:r>
          </a:p>
          <a:p>
            <a:pPr marL="0" indent="0">
              <a:buNone/>
            </a:pPr>
            <a:r>
              <a:rPr lang="en-IN" dirty="0" smtClean="0"/>
              <a:t>percentage point increase from the 2004-05 level.</a:t>
            </a:r>
          </a:p>
          <a:p>
            <a:pPr marL="0" indent="0">
              <a:buNone/>
            </a:pPr>
            <a:r>
              <a:rPr lang="en-IN" dirty="0" smtClean="0"/>
              <a:t>In fact, after the implementation of RTE in 2010, the school education expenditure has increased just by 0.2 percentage.</a:t>
            </a:r>
          </a:p>
          <a:p>
            <a:pPr marL="0" indent="0">
              <a:buNone/>
            </a:pPr>
            <a:endParaRPr lang="en-IN" dirty="0"/>
          </a:p>
        </p:txBody>
      </p:sp>
    </p:spTree>
    <p:extLst>
      <p:ext uri="{BB962C8B-B14F-4D97-AF65-F5344CB8AC3E}">
        <p14:creationId xmlns:p14="http://schemas.microsoft.com/office/powerpoint/2010/main" val="39704929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217443"/>
          </a:xfrm>
        </p:spPr>
        <p:txBody>
          <a:bodyPr>
            <a:normAutofit/>
          </a:bodyPr>
          <a:lstStyle/>
          <a:p>
            <a:pPr marL="0" indent="0">
              <a:buNone/>
            </a:pPr>
            <a:r>
              <a:rPr lang="en-IN" b="1" dirty="0"/>
              <a:t>Financial </a:t>
            </a:r>
            <a:r>
              <a:rPr lang="en-IN" b="1" dirty="0" smtClean="0"/>
              <a:t>planning: </a:t>
            </a:r>
            <a:r>
              <a:rPr lang="en-IN" dirty="0" smtClean="0"/>
              <a:t>It  </a:t>
            </a:r>
            <a:r>
              <a:rPr lang="en-IN" dirty="0"/>
              <a:t>is an essential part of good financial management. It provides a school with a clear view of how it intends to use its resources. </a:t>
            </a:r>
            <a:endParaRPr lang="en-IN" dirty="0" smtClean="0"/>
          </a:p>
          <a:p>
            <a:pPr marL="0" indent="0">
              <a:buNone/>
            </a:pPr>
            <a:r>
              <a:rPr lang="en-IN" dirty="0" smtClean="0"/>
              <a:t> </a:t>
            </a:r>
            <a:r>
              <a:rPr lang="en-IN" dirty="0"/>
              <a:t>This means considering how the budget for a particular area of spending will balance out over a longer period than the next financial year</a:t>
            </a:r>
            <a:r>
              <a:rPr lang="en-IN" dirty="0" smtClean="0"/>
              <a:t>.</a:t>
            </a:r>
          </a:p>
          <a:p>
            <a:pPr marL="0" indent="0">
              <a:buNone/>
            </a:pPr>
            <a:r>
              <a:rPr lang="en-IN" dirty="0" smtClean="0"/>
              <a:t> It has </a:t>
            </a:r>
            <a:r>
              <a:rPr lang="en-IN" dirty="0"/>
              <a:t>two interrelated elements: the School Improvement Plan and the </a:t>
            </a:r>
            <a:r>
              <a:rPr lang="en-IN" dirty="0" smtClean="0"/>
              <a:t>school’s budget</a:t>
            </a:r>
            <a:r>
              <a:rPr lang="en-IN" dirty="0"/>
              <a:t>.</a:t>
            </a:r>
          </a:p>
        </p:txBody>
      </p:sp>
    </p:spTree>
    <p:extLst>
      <p:ext uri="{BB962C8B-B14F-4D97-AF65-F5344CB8AC3E}">
        <p14:creationId xmlns:p14="http://schemas.microsoft.com/office/powerpoint/2010/main" val="15514672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t>The School Improvement Plan </a:t>
            </a:r>
          </a:p>
        </p:txBody>
      </p:sp>
      <p:sp>
        <p:nvSpPr>
          <p:cNvPr id="3" name="Content Placeholder 2"/>
          <p:cNvSpPr>
            <a:spLocks noGrp="1"/>
          </p:cNvSpPr>
          <p:nvPr>
            <p:ph idx="1"/>
          </p:nvPr>
        </p:nvSpPr>
        <p:spPr/>
        <p:txBody>
          <a:bodyPr>
            <a:normAutofit/>
          </a:bodyPr>
          <a:lstStyle/>
          <a:p>
            <a:r>
              <a:rPr lang="en-IN" dirty="0"/>
              <a:t>The School Improvement Plan forms a major building block for </a:t>
            </a:r>
            <a:r>
              <a:rPr lang="en-IN" dirty="0" smtClean="0"/>
              <a:t>constructing the </a:t>
            </a:r>
            <a:r>
              <a:rPr lang="en-IN" dirty="0"/>
              <a:t>budget</a:t>
            </a:r>
            <a:r>
              <a:rPr lang="en-IN" dirty="0" smtClean="0"/>
              <a:t>.</a:t>
            </a:r>
          </a:p>
          <a:p>
            <a:r>
              <a:rPr lang="en-IN" dirty="0" smtClean="0"/>
              <a:t> </a:t>
            </a:r>
            <a:r>
              <a:rPr lang="en-IN" dirty="0"/>
              <a:t>It identifies the school’s educational priorities and usually has </a:t>
            </a:r>
            <a:r>
              <a:rPr lang="en-IN" dirty="0" smtClean="0"/>
              <a:t>a strong </a:t>
            </a:r>
            <a:r>
              <a:rPr lang="en-IN" dirty="0"/>
              <a:t>focus on raising standards </a:t>
            </a:r>
            <a:r>
              <a:rPr lang="en-IN" dirty="0" smtClean="0"/>
              <a:t>and priority </a:t>
            </a:r>
            <a:r>
              <a:rPr lang="en-IN" dirty="0"/>
              <a:t>to guide decisions on the school’s budget.</a:t>
            </a:r>
          </a:p>
        </p:txBody>
      </p:sp>
    </p:spTree>
    <p:extLst>
      <p:ext uri="{BB962C8B-B14F-4D97-AF65-F5344CB8AC3E}">
        <p14:creationId xmlns:p14="http://schemas.microsoft.com/office/powerpoint/2010/main" val="14150150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t>An evaluation </a:t>
            </a:r>
            <a:r>
              <a:rPr lang="en-IN" dirty="0" smtClean="0"/>
              <a:t>framework should </a:t>
            </a:r>
            <a:r>
              <a:rPr lang="en-IN" dirty="0"/>
              <a:t>also be built into school improvement plans to assess the success </a:t>
            </a:r>
            <a:r>
              <a:rPr lang="en-IN" dirty="0" smtClean="0"/>
              <a:t>of each </a:t>
            </a:r>
            <a:r>
              <a:rPr lang="en-IN" dirty="0"/>
              <a:t>initiative</a:t>
            </a:r>
            <a:r>
              <a:rPr lang="en-IN" dirty="0" smtClean="0"/>
              <a:t>.</a:t>
            </a:r>
          </a:p>
          <a:p>
            <a:r>
              <a:rPr lang="en-IN" dirty="0" smtClean="0"/>
              <a:t> </a:t>
            </a:r>
            <a:r>
              <a:rPr lang="en-IN" dirty="0"/>
              <a:t>A summary of </a:t>
            </a:r>
            <a:r>
              <a:rPr lang="en-IN" dirty="0" smtClean="0"/>
              <a:t>on going </a:t>
            </a:r>
            <a:r>
              <a:rPr lang="en-IN" dirty="0"/>
              <a:t>spending also needs to be included </a:t>
            </a:r>
            <a:r>
              <a:rPr lang="en-IN" dirty="0" smtClean="0"/>
              <a:t>in the </a:t>
            </a:r>
            <a:r>
              <a:rPr lang="en-IN" dirty="0"/>
              <a:t>improvement plan so that there is a clear link between the </a:t>
            </a:r>
            <a:r>
              <a:rPr lang="en-IN" dirty="0" smtClean="0"/>
              <a:t>school’s priorities </a:t>
            </a:r>
            <a:r>
              <a:rPr lang="en-IN" dirty="0"/>
              <a:t>and spending plans.</a:t>
            </a:r>
          </a:p>
        </p:txBody>
      </p:sp>
    </p:spTree>
    <p:extLst>
      <p:ext uri="{BB962C8B-B14F-4D97-AF65-F5344CB8AC3E}">
        <p14:creationId xmlns:p14="http://schemas.microsoft.com/office/powerpoint/2010/main" val="25246673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143000"/>
          </a:xfrm>
        </p:spPr>
        <p:txBody>
          <a:bodyPr>
            <a:normAutofit fontScale="90000"/>
          </a:bodyPr>
          <a:lstStyle/>
          <a:p>
            <a:r>
              <a:rPr lang="en-IN" dirty="0" smtClean="0"/>
              <a:t/>
            </a:r>
            <a:br>
              <a:rPr lang="en-IN" dirty="0" smtClean="0"/>
            </a:br>
            <a:r>
              <a:rPr lang="en-IN" dirty="0" smtClean="0"/>
              <a:t>The school’s budget</a:t>
            </a:r>
            <a:r>
              <a:rPr lang="en-IN" dirty="0"/>
              <a:t>.</a:t>
            </a:r>
            <a:br>
              <a:rPr lang="en-IN" dirty="0"/>
            </a:br>
            <a:endParaRPr lang="en-IN" dirty="0"/>
          </a:p>
        </p:txBody>
      </p:sp>
      <p:sp>
        <p:nvSpPr>
          <p:cNvPr id="3" name="Content Placeholder 2"/>
          <p:cNvSpPr>
            <a:spLocks noGrp="1"/>
          </p:cNvSpPr>
          <p:nvPr>
            <p:ph idx="1"/>
          </p:nvPr>
        </p:nvSpPr>
        <p:spPr/>
        <p:txBody>
          <a:bodyPr>
            <a:normAutofit fontScale="92500"/>
          </a:bodyPr>
          <a:lstStyle/>
          <a:p>
            <a:r>
              <a:rPr lang="en-IN" dirty="0"/>
              <a:t>Budgeting is essential to good financial management. </a:t>
            </a:r>
            <a:endParaRPr lang="en-IN" dirty="0" smtClean="0"/>
          </a:p>
          <a:p>
            <a:r>
              <a:rPr lang="en-IN" dirty="0" smtClean="0"/>
              <a:t>The </a:t>
            </a:r>
            <a:r>
              <a:rPr lang="en-IN" dirty="0"/>
              <a:t>budget sets </a:t>
            </a:r>
            <a:r>
              <a:rPr lang="en-IN" dirty="0" smtClean="0"/>
              <a:t>out how </a:t>
            </a:r>
            <a:r>
              <a:rPr lang="en-IN" dirty="0"/>
              <a:t>resources are allocated and provides a mechanism for </a:t>
            </a:r>
            <a:r>
              <a:rPr lang="en-IN" dirty="0" smtClean="0"/>
              <a:t>monitoring expenditure </a:t>
            </a:r>
            <a:r>
              <a:rPr lang="en-IN" dirty="0"/>
              <a:t>through the year. </a:t>
            </a:r>
            <a:endParaRPr lang="en-IN" dirty="0" smtClean="0"/>
          </a:p>
          <a:p>
            <a:r>
              <a:rPr lang="en-IN" dirty="0" smtClean="0"/>
              <a:t>It </a:t>
            </a:r>
            <a:r>
              <a:rPr lang="en-IN" dirty="0"/>
              <a:t>provides a coherent framework, which allows</a:t>
            </a:r>
          </a:p>
          <a:p>
            <a:pPr marL="0" indent="0">
              <a:buNone/>
            </a:pPr>
            <a:r>
              <a:rPr lang="en-IN" dirty="0" smtClean="0"/>
              <a:t>   staff </a:t>
            </a:r>
            <a:r>
              <a:rPr lang="en-IN" dirty="0"/>
              <a:t>and governors to see how the school’s spending will help the </a:t>
            </a:r>
            <a:r>
              <a:rPr lang="en-IN" dirty="0" smtClean="0"/>
              <a:t>school achieve </a:t>
            </a:r>
            <a:r>
              <a:rPr lang="en-IN" dirty="0"/>
              <a:t>its targets and other objectives. </a:t>
            </a:r>
            <a:endParaRPr lang="en-IN" dirty="0" smtClean="0"/>
          </a:p>
        </p:txBody>
      </p:sp>
    </p:spTree>
    <p:extLst>
      <p:ext uri="{BB962C8B-B14F-4D97-AF65-F5344CB8AC3E}">
        <p14:creationId xmlns:p14="http://schemas.microsoft.com/office/powerpoint/2010/main" val="20334609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lstStyle/>
          <a:p>
            <a:r>
              <a:rPr lang="en-IN" dirty="0"/>
              <a:t>Budgeting is a process of preparing a statement of the </a:t>
            </a:r>
            <a:r>
              <a:rPr lang="en-IN" dirty="0" smtClean="0"/>
              <a:t>anticipated income </a:t>
            </a:r>
            <a:r>
              <a:rPr lang="en-IN" dirty="0"/>
              <a:t>and the proposed expenditure</a:t>
            </a:r>
            <a:r>
              <a:rPr lang="en-IN" dirty="0" smtClean="0"/>
              <a:t>.</a:t>
            </a:r>
          </a:p>
          <a:p>
            <a:r>
              <a:rPr lang="en-IN" dirty="0" smtClean="0"/>
              <a:t> </a:t>
            </a:r>
            <a:r>
              <a:rPr lang="en-IN" dirty="0"/>
              <a:t>I</a:t>
            </a:r>
            <a:r>
              <a:rPr lang="en-IN" dirty="0" smtClean="0"/>
              <a:t>t </a:t>
            </a:r>
            <a:r>
              <a:rPr lang="en-IN" dirty="0"/>
              <a:t>is an act of target setting</a:t>
            </a:r>
            <a:r>
              <a:rPr lang="en-IN" dirty="0" smtClean="0"/>
              <a:t>. Educational </a:t>
            </a:r>
            <a:r>
              <a:rPr lang="en-IN" dirty="0"/>
              <a:t>institutions design programmes and courses of </a:t>
            </a:r>
            <a:r>
              <a:rPr lang="en-IN" dirty="0" smtClean="0"/>
              <a:t>study.</a:t>
            </a:r>
          </a:p>
          <a:p>
            <a:r>
              <a:rPr lang="en-IN" dirty="0"/>
              <a:t>Obi  </a:t>
            </a:r>
            <a:r>
              <a:rPr lang="en-IN" dirty="0" smtClean="0"/>
              <a:t>(2004) define </a:t>
            </a:r>
            <a:r>
              <a:rPr lang="en-IN" dirty="0"/>
              <a:t>a budget as an estimate of </a:t>
            </a:r>
            <a:r>
              <a:rPr lang="en-IN" dirty="0" smtClean="0"/>
              <a:t>probable future </a:t>
            </a:r>
            <a:r>
              <a:rPr lang="en-IN" dirty="0"/>
              <a:t>income </a:t>
            </a:r>
            <a:r>
              <a:rPr lang="en-IN" dirty="0" smtClean="0"/>
              <a:t>(revenue) and </a:t>
            </a:r>
            <a:r>
              <a:rPr lang="en-IN" dirty="0"/>
              <a:t>expenditure for a programme or </a:t>
            </a:r>
            <a:r>
              <a:rPr lang="en-IN" dirty="0" smtClean="0"/>
              <a:t>project for </a:t>
            </a:r>
            <a:r>
              <a:rPr lang="en-IN" dirty="0"/>
              <a:t>a period of time.</a:t>
            </a:r>
          </a:p>
        </p:txBody>
      </p:sp>
    </p:spTree>
    <p:extLst>
      <p:ext uri="{BB962C8B-B14F-4D97-AF65-F5344CB8AC3E}">
        <p14:creationId xmlns:p14="http://schemas.microsoft.com/office/powerpoint/2010/main" val="34470134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fontScale="85000" lnSpcReduction="10000"/>
          </a:bodyPr>
          <a:lstStyle/>
          <a:p>
            <a:r>
              <a:rPr lang="en-IN" dirty="0" smtClean="0"/>
              <a:t>Budgeting </a:t>
            </a:r>
            <a:r>
              <a:rPr lang="en-IN" dirty="0"/>
              <a:t>process in any educational institution should include </a:t>
            </a:r>
            <a:r>
              <a:rPr lang="en-IN" dirty="0" smtClean="0"/>
              <a:t>the following;</a:t>
            </a:r>
          </a:p>
          <a:p>
            <a:r>
              <a:rPr lang="en-IN" dirty="0"/>
              <a:t>S</a:t>
            </a:r>
            <a:r>
              <a:rPr lang="en-IN" dirty="0" smtClean="0"/>
              <a:t>tudy </a:t>
            </a:r>
            <a:r>
              <a:rPr lang="en-IN" dirty="0"/>
              <a:t>carefully educational needs of the school and </a:t>
            </a:r>
            <a:r>
              <a:rPr lang="en-IN" dirty="0" smtClean="0"/>
              <a:t>making estimate </a:t>
            </a:r>
            <a:r>
              <a:rPr lang="en-IN" dirty="0"/>
              <a:t>of the </a:t>
            </a:r>
            <a:r>
              <a:rPr lang="en-IN" dirty="0" smtClean="0"/>
              <a:t>revenue </a:t>
            </a:r>
            <a:r>
              <a:rPr lang="en-IN" dirty="0"/>
              <a:t>necessary to meet these </a:t>
            </a:r>
            <a:r>
              <a:rPr lang="en-IN" dirty="0" smtClean="0"/>
              <a:t>needs.</a:t>
            </a:r>
          </a:p>
          <a:p>
            <a:r>
              <a:rPr lang="en-IN" dirty="0" smtClean="0"/>
              <a:t>Identify </a:t>
            </a:r>
            <a:r>
              <a:rPr lang="en-IN" dirty="0"/>
              <a:t>and list </a:t>
            </a:r>
            <a:r>
              <a:rPr lang="en-IN" dirty="0" smtClean="0"/>
              <a:t>acti</a:t>
            </a:r>
            <a:r>
              <a:rPr lang="en-IN" dirty="0"/>
              <a:t>v</a:t>
            </a:r>
            <a:r>
              <a:rPr lang="en-IN" dirty="0" smtClean="0"/>
              <a:t>ities </a:t>
            </a:r>
            <a:r>
              <a:rPr lang="en-IN" dirty="0"/>
              <a:t>you </a:t>
            </a:r>
            <a:r>
              <a:rPr lang="en-IN" dirty="0" smtClean="0"/>
              <a:t>want </a:t>
            </a:r>
            <a:r>
              <a:rPr lang="en-IN" dirty="0"/>
              <a:t>to be carried out in </a:t>
            </a:r>
            <a:r>
              <a:rPr lang="en-IN" dirty="0" smtClean="0"/>
              <a:t>your school within </a:t>
            </a:r>
            <a:r>
              <a:rPr lang="en-IN" dirty="0"/>
              <a:t>the year, plan for the resources that </a:t>
            </a:r>
            <a:r>
              <a:rPr lang="en-IN" dirty="0" smtClean="0"/>
              <a:t>will be required </a:t>
            </a:r>
            <a:r>
              <a:rPr lang="en-IN" dirty="0"/>
              <a:t>and the possible sources of </a:t>
            </a:r>
            <a:r>
              <a:rPr lang="en-IN" dirty="0" smtClean="0"/>
              <a:t>revenue </a:t>
            </a:r>
            <a:r>
              <a:rPr lang="en-IN" dirty="0"/>
              <a:t>to implement </a:t>
            </a:r>
            <a:r>
              <a:rPr lang="en-IN" dirty="0" smtClean="0"/>
              <a:t>the educational </a:t>
            </a:r>
            <a:r>
              <a:rPr lang="en-IN" dirty="0"/>
              <a:t>programmes agreed </a:t>
            </a:r>
            <a:r>
              <a:rPr lang="en-IN" dirty="0" smtClean="0"/>
              <a:t>upon</a:t>
            </a:r>
            <a:r>
              <a:rPr lang="en-IN" dirty="0"/>
              <a:t>.</a:t>
            </a:r>
            <a:endParaRPr lang="en-IN" dirty="0" smtClean="0"/>
          </a:p>
          <a:p>
            <a:r>
              <a:rPr lang="en-IN" dirty="0" smtClean="0"/>
              <a:t>Give  </a:t>
            </a:r>
            <a:r>
              <a:rPr lang="en-IN" dirty="0"/>
              <a:t>an estimated cost of each of these </a:t>
            </a:r>
            <a:r>
              <a:rPr lang="en-IN" dirty="0" smtClean="0"/>
              <a:t>resources.</a:t>
            </a:r>
          </a:p>
          <a:p>
            <a:r>
              <a:rPr lang="en-IN" dirty="0"/>
              <a:t>S</a:t>
            </a:r>
            <a:r>
              <a:rPr lang="en-IN" dirty="0" smtClean="0"/>
              <a:t>tudy </a:t>
            </a:r>
            <a:r>
              <a:rPr lang="en-IN" dirty="0"/>
              <a:t>the budgeting guidelines issued by </a:t>
            </a:r>
            <a:r>
              <a:rPr lang="en-IN" dirty="0" smtClean="0"/>
              <a:t>government and explain how </a:t>
            </a:r>
            <a:r>
              <a:rPr lang="en-IN" dirty="0"/>
              <a:t>you are supposed to present the </a:t>
            </a:r>
            <a:r>
              <a:rPr lang="en-IN" dirty="0" smtClean="0"/>
              <a:t>budge.</a:t>
            </a:r>
            <a:endParaRPr lang="en-IN" dirty="0"/>
          </a:p>
        </p:txBody>
      </p:sp>
    </p:spTree>
    <p:extLst>
      <p:ext uri="{BB962C8B-B14F-4D97-AF65-F5344CB8AC3E}">
        <p14:creationId xmlns:p14="http://schemas.microsoft.com/office/powerpoint/2010/main" val="38498819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Philosophy regarding the school budget</a:t>
            </a:r>
          </a:p>
        </p:txBody>
      </p:sp>
      <p:sp>
        <p:nvSpPr>
          <p:cNvPr id="3" name="Content Placeholder 2"/>
          <p:cNvSpPr>
            <a:spLocks noGrp="1"/>
          </p:cNvSpPr>
          <p:nvPr>
            <p:ph idx="1"/>
          </p:nvPr>
        </p:nvSpPr>
        <p:spPr/>
        <p:txBody>
          <a:bodyPr>
            <a:normAutofit/>
          </a:bodyPr>
          <a:lstStyle/>
          <a:p>
            <a:endParaRPr lang="en-IN" dirty="0"/>
          </a:p>
          <a:p>
            <a:r>
              <a:rPr lang="en-IN" dirty="0"/>
              <a:t>The philosophy in establishing the annual school budget should be to create a budget that supports appropriate funding for all educational programs so that the students may benefit and learn from quality learning experiences based on educationally sound and fiscally prudent planning.</a:t>
            </a:r>
          </a:p>
        </p:txBody>
      </p:sp>
    </p:spTree>
    <p:extLst>
      <p:ext uri="{BB962C8B-B14F-4D97-AF65-F5344CB8AC3E}">
        <p14:creationId xmlns:p14="http://schemas.microsoft.com/office/powerpoint/2010/main" val="9355864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normAutofit fontScale="92500" lnSpcReduction="10000"/>
          </a:bodyPr>
          <a:lstStyle/>
          <a:p>
            <a:r>
              <a:rPr lang="en-IN" dirty="0"/>
              <a:t>T</a:t>
            </a:r>
            <a:r>
              <a:rPr lang="en-IN" dirty="0" smtClean="0"/>
              <a:t>he Kothari Commission (1964); had recommended six per cent of Gross National Product (GNP) per year as the total public expenditure on education in the country.</a:t>
            </a:r>
          </a:p>
          <a:p>
            <a:r>
              <a:rPr lang="en-IN" dirty="0" smtClean="0"/>
              <a:t>The Commission had recommended for at least two-third of the allocation to be prioritised for school education at least for the first two to three decades.</a:t>
            </a:r>
          </a:p>
          <a:p>
            <a:r>
              <a:rPr lang="en-IN" dirty="0" smtClean="0"/>
              <a:t>National Policy on Education also reiterated the need to increase public expenditure on education till it reaches 6 per cent of Gross Domestic Product  (1986).</a:t>
            </a:r>
            <a:endParaRPr lang="en-IN" dirty="0"/>
          </a:p>
        </p:txBody>
      </p:sp>
    </p:spTree>
    <p:extLst>
      <p:ext uri="{BB962C8B-B14F-4D97-AF65-F5344CB8AC3E}">
        <p14:creationId xmlns:p14="http://schemas.microsoft.com/office/powerpoint/2010/main" val="1912498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fontScale="70000" lnSpcReduction="20000"/>
          </a:bodyPr>
          <a:lstStyle/>
          <a:p>
            <a:pPr marL="0" indent="0">
              <a:buNone/>
            </a:pPr>
            <a:r>
              <a:rPr lang="en-IN" sz="4400" b="1" dirty="0"/>
              <a:t>Sources of Revenues that support the School Budget</a:t>
            </a:r>
          </a:p>
          <a:p>
            <a:pPr marL="0" indent="0">
              <a:buNone/>
            </a:pPr>
            <a:endParaRPr lang="en-IN" dirty="0"/>
          </a:p>
          <a:p>
            <a:pPr marL="0" indent="0">
              <a:buNone/>
            </a:pPr>
            <a:endParaRPr lang="en-IN" dirty="0"/>
          </a:p>
          <a:p>
            <a:pPr marL="0" indent="0">
              <a:buNone/>
            </a:pPr>
            <a:r>
              <a:rPr lang="en-IN" dirty="0"/>
              <a:t>A. </a:t>
            </a:r>
            <a:r>
              <a:rPr lang="en-IN" b="1" dirty="0"/>
              <a:t>Federal Funds</a:t>
            </a:r>
          </a:p>
          <a:p>
            <a:pPr marL="0" indent="0">
              <a:buNone/>
            </a:pPr>
            <a:endParaRPr lang="en-IN" dirty="0"/>
          </a:p>
          <a:p>
            <a:pPr marL="0" indent="0">
              <a:buNone/>
            </a:pPr>
            <a:r>
              <a:rPr lang="en-IN" dirty="0"/>
              <a:t>Federal funds support a minimal portion of the budget for expenditures that are </a:t>
            </a:r>
            <a:r>
              <a:rPr lang="en-IN" dirty="0" smtClean="0"/>
              <a:t>directed to </a:t>
            </a:r>
            <a:r>
              <a:rPr lang="en-IN" dirty="0"/>
              <a:t>specific categories of students with special needs for programming.</a:t>
            </a:r>
          </a:p>
          <a:p>
            <a:pPr marL="0" indent="0">
              <a:buNone/>
            </a:pPr>
            <a:endParaRPr lang="en-IN" dirty="0"/>
          </a:p>
          <a:p>
            <a:pPr marL="0" indent="0">
              <a:buNone/>
            </a:pPr>
            <a:r>
              <a:rPr lang="en-IN" dirty="0" smtClean="0"/>
              <a:t>B</a:t>
            </a:r>
            <a:r>
              <a:rPr lang="en-IN" dirty="0"/>
              <a:t>. </a:t>
            </a:r>
            <a:r>
              <a:rPr lang="en-IN" b="1" dirty="0"/>
              <a:t>State Funds</a:t>
            </a:r>
          </a:p>
          <a:p>
            <a:pPr marL="0" indent="0">
              <a:buNone/>
            </a:pPr>
            <a:r>
              <a:rPr lang="en-IN" dirty="0" smtClean="0"/>
              <a:t>State </a:t>
            </a:r>
            <a:r>
              <a:rPr lang="en-IN" dirty="0"/>
              <a:t>government provides funds to support schools in districts.</a:t>
            </a:r>
          </a:p>
          <a:p>
            <a:pPr marL="0" indent="0">
              <a:buNone/>
            </a:pPr>
            <a:r>
              <a:rPr lang="en-IN" dirty="0" smtClean="0"/>
              <a:t>C</a:t>
            </a:r>
            <a:r>
              <a:rPr lang="en-IN" b="1" dirty="0"/>
              <a:t>. Local Funds</a:t>
            </a:r>
          </a:p>
          <a:p>
            <a:pPr marL="0" indent="0">
              <a:buNone/>
            </a:pPr>
            <a:r>
              <a:rPr lang="en-IN" dirty="0" smtClean="0"/>
              <a:t>Local </a:t>
            </a:r>
            <a:r>
              <a:rPr lang="en-IN" dirty="0"/>
              <a:t>funds are generated primarily from property taxes and some miscellaneous sources. Local funds support the largest portion of the school budget.</a:t>
            </a:r>
          </a:p>
        </p:txBody>
      </p:sp>
    </p:spTree>
    <p:extLst>
      <p:ext uri="{BB962C8B-B14F-4D97-AF65-F5344CB8AC3E}">
        <p14:creationId xmlns:p14="http://schemas.microsoft.com/office/powerpoint/2010/main" val="41076454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dirty="0" smtClean="0"/>
              <a:t>Basic </a:t>
            </a:r>
            <a:r>
              <a:rPr lang="en-IN" dirty="0"/>
              <a:t>Process for the Development of School Budget</a:t>
            </a:r>
            <a:br>
              <a:rPr lang="en-IN" dirty="0"/>
            </a:br>
            <a:endParaRPr lang="en-IN" dirty="0"/>
          </a:p>
        </p:txBody>
      </p:sp>
      <p:sp>
        <p:nvSpPr>
          <p:cNvPr id="3" name="Content Placeholder 2"/>
          <p:cNvSpPr>
            <a:spLocks noGrp="1"/>
          </p:cNvSpPr>
          <p:nvPr>
            <p:ph idx="1"/>
          </p:nvPr>
        </p:nvSpPr>
        <p:spPr/>
        <p:txBody>
          <a:bodyPr>
            <a:normAutofit/>
          </a:bodyPr>
          <a:lstStyle/>
          <a:p>
            <a:endParaRPr lang="en-IN" dirty="0"/>
          </a:p>
          <a:p>
            <a:r>
              <a:rPr lang="en-IN" dirty="0"/>
              <a:t>T</a:t>
            </a:r>
            <a:r>
              <a:rPr lang="en-IN" dirty="0" smtClean="0"/>
              <a:t>he </a:t>
            </a:r>
            <a:r>
              <a:rPr lang="en-IN" dirty="0"/>
              <a:t>administration </a:t>
            </a:r>
            <a:r>
              <a:rPr lang="en-IN" dirty="0" err="1"/>
              <a:t>analyzes</a:t>
            </a:r>
            <a:r>
              <a:rPr lang="en-IN" dirty="0"/>
              <a:t> expenditures from </a:t>
            </a:r>
            <a:r>
              <a:rPr lang="en-IN" dirty="0" smtClean="0"/>
              <a:t>the previous </a:t>
            </a:r>
            <a:r>
              <a:rPr lang="en-IN" dirty="0"/>
              <a:t>year’s budget. </a:t>
            </a:r>
            <a:endParaRPr lang="en-IN" dirty="0" smtClean="0"/>
          </a:p>
          <a:p>
            <a:pPr marL="0" indent="0">
              <a:buNone/>
            </a:pPr>
            <a:r>
              <a:rPr lang="en-IN" dirty="0" smtClean="0"/>
              <a:t>Informal </a:t>
            </a:r>
            <a:r>
              <a:rPr lang="en-IN" dirty="0"/>
              <a:t>and formal audits, review of instructional versus non-instructional costs, study of budgeted versus actual expenditures, and various projections of increases in student enrolment, impact on facilities, and so on. </a:t>
            </a:r>
            <a:endParaRPr lang="en-IN" dirty="0" smtClean="0"/>
          </a:p>
        </p:txBody>
      </p:sp>
    </p:spTree>
    <p:extLst>
      <p:ext uri="{BB962C8B-B14F-4D97-AF65-F5344CB8AC3E}">
        <p14:creationId xmlns:p14="http://schemas.microsoft.com/office/powerpoint/2010/main" val="7728888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Steps in Planning the School Budget</a:t>
            </a:r>
          </a:p>
        </p:txBody>
      </p:sp>
      <p:sp>
        <p:nvSpPr>
          <p:cNvPr id="3" name="Content Placeholder 2"/>
          <p:cNvSpPr>
            <a:spLocks noGrp="1"/>
          </p:cNvSpPr>
          <p:nvPr>
            <p:ph idx="1"/>
          </p:nvPr>
        </p:nvSpPr>
        <p:spPr/>
        <p:txBody>
          <a:bodyPr>
            <a:normAutofit fontScale="70000" lnSpcReduction="20000"/>
          </a:bodyPr>
          <a:lstStyle/>
          <a:p>
            <a:r>
              <a:rPr lang="en-IN" dirty="0"/>
              <a:t>Step 1</a:t>
            </a:r>
          </a:p>
          <a:p>
            <a:endParaRPr lang="en-IN" dirty="0"/>
          </a:p>
          <a:p>
            <a:r>
              <a:rPr lang="en-IN" dirty="0"/>
              <a:t>Start with personnel salaries. Include all administrative positions, as well as all support </a:t>
            </a:r>
            <a:r>
              <a:rPr lang="en-IN" dirty="0" smtClean="0"/>
              <a:t>staff. </a:t>
            </a:r>
            <a:r>
              <a:rPr lang="en-IN" dirty="0"/>
              <a:t>Do not forget ancillary positions, such as a school nurse or counsellor. Add the salaries of every teacher and aid worker. Next, add insurance costs, sick and vacation pay, </a:t>
            </a:r>
            <a:r>
              <a:rPr lang="en-IN" dirty="0" smtClean="0"/>
              <a:t>taxes </a:t>
            </a:r>
            <a:r>
              <a:rPr lang="en-IN" dirty="0"/>
              <a:t>and other benefits.</a:t>
            </a:r>
          </a:p>
          <a:p>
            <a:endParaRPr lang="en-IN" dirty="0"/>
          </a:p>
          <a:p>
            <a:r>
              <a:rPr lang="en-IN" dirty="0"/>
              <a:t>Step 2</a:t>
            </a:r>
          </a:p>
          <a:p>
            <a:endParaRPr lang="en-IN" dirty="0"/>
          </a:p>
          <a:p>
            <a:r>
              <a:rPr lang="en-IN" dirty="0"/>
              <a:t>Add contract labour costs. Most schools have security forces on campus, traffic directors, even football field grounds workers and grass cutters. Add the costs of all contract labour.</a:t>
            </a:r>
          </a:p>
        </p:txBody>
      </p:sp>
    </p:spTree>
    <p:extLst>
      <p:ext uri="{BB962C8B-B14F-4D97-AF65-F5344CB8AC3E}">
        <p14:creationId xmlns:p14="http://schemas.microsoft.com/office/powerpoint/2010/main" val="23003009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fontScale="85000" lnSpcReduction="20000"/>
          </a:bodyPr>
          <a:lstStyle/>
          <a:p>
            <a:r>
              <a:rPr lang="en-IN" dirty="0"/>
              <a:t>Step 3</a:t>
            </a:r>
          </a:p>
          <a:p>
            <a:endParaRPr lang="en-IN" dirty="0"/>
          </a:p>
          <a:p>
            <a:r>
              <a:rPr lang="en-IN" dirty="0"/>
              <a:t>Factor in the cost of running the physical facility. Add the yearly utility costs and other normal day-to-day maintenance costs. This could include plumbing and electrical repair, painting, floor or ceiling repair.</a:t>
            </a:r>
          </a:p>
          <a:p>
            <a:endParaRPr lang="en-IN" dirty="0"/>
          </a:p>
          <a:p>
            <a:r>
              <a:rPr lang="en-IN" dirty="0"/>
              <a:t>Step 4</a:t>
            </a:r>
          </a:p>
          <a:p>
            <a:endParaRPr lang="en-IN" dirty="0"/>
          </a:p>
          <a:p>
            <a:r>
              <a:rPr lang="en-IN" dirty="0"/>
              <a:t>Include the costs of supplies. Add up the cost of toilet paper, paper towels, cleaning supplies, light bulbs, pails, buckets, and mops. Do not forget paper for copy machines, printer paper and all required forms that are needed to run a school.</a:t>
            </a:r>
          </a:p>
        </p:txBody>
      </p:sp>
    </p:spTree>
    <p:extLst>
      <p:ext uri="{BB962C8B-B14F-4D97-AF65-F5344CB8AC3E}">
        <p14:creationId xmlns:p14="http://schemas.microsoft.com/office/powerpoint/2010/main" val="27493578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29600" cy="5145435"/>
          </a:xfrm>
        </p:spPr>
        <p:txBody>
          <a:bodyPr>
            <a:normAutofit fontScale="85000" lnSpcReduction="10000"/>
          </a:bodyPr>
          <a:lstStyle/>
          <a:p>
            <a:r>
              <a:rPr lang="en-IN" dirty="0"/>
              <a:t>Step 5</a:t>
            </a:r>
          </a:p>
          <a:p>
            <a:endParaRPr lang="en-IN" dirty="0"/>
          </a:p>
          <a:p>
            <a:r>
              <a:rPr lang="en-IN" dirty="0"/>
              <a:t>Add the cost of machinery and equipment. Computers need to be replaced, overhead projectors and other teaching aids must be repaired or replaced yearly. </a:t>
            </a:r>
          </a:p>
          <a:p>
            <a:r>
              <a:rPr lang="en-IN" dirty="0"/>
              <a:t>Step 6</a:t>
            </a:r>
          </a:p>
          <a:p>
            <a:endParaRPr lang="en-IN" dirty="0"/>
          </a:p>
          <a:p>
            <a:r>
              <a:rPr lang="en-IN" dirty="0"/>
              <a:t>Sports equipment must be replaced or repaired. Add in the costs of basketballs, goals, footballs, soccer or any other sports equipment to be used within the school year. Do not forget band and other extracurricular clubs and activities.</a:t>
            </a:r>
          </a:p>
        </p:txBody>
      </p:sp>
    </p:spTree>
    <p:extLst>
      <p:ext uri="{BB962C8B-B14F-4D97-AF65-F5344CB8AC3E}">
        <p14:creationId xmlns:p14="http://schemas.microsoft.com/office/powerpoint/2010/main" val="14310688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normAutofit fontScale="92500" lnSpcReduction="20000"/>
          </a:bodyPr>
          <a:lstStyle/>
          <a:p>
            <a:r>
              <a:rPr lang="en-IN" dirty="0"/>
              <a:t>Step 7</a:t>
            </a:r>
          </a:p>
          <a:p>
            <a:endParaRPr lang="en-IN" dirty="0"/>
          </a:p>
          <a:p>
            <a:r>
              <a:rPr lang="en-IN" dirty="0"/>
              <a:t>School grounds and parking lots need to be taken care of yearly. Include a line item for outside repairs and upkeep.</a:t>
            </a:r>
          </a:p>
          <a:p>
            <a:endParaRPr lang="en-IN" dirty="0"/>
          </a:p>
          <a:p>
            <a:r>
              <a:rPr lang="en-IN" dirty="0"/>
              <a:t>Step 8</a:t>
            </a:r>
          </a:p>
          <a:p>
            <a:endParaRPr lang="en-IN" dirty="0"/>
          </a:p>
          <a:p>
            <a:r>
              <a:rPr lang="en-IN" dirty="0"/>
              <a:t>Do not forget capital costs. Does the school need a new roof? Add in the associated costs, over a period of several years. This will create an insurance for the </a:t>
            </a:r>
            <a:r>
              <a:rPr lang="en-IN"/>
              <a:t>repair </a:t>
            </a:r>
            <a:r>
              <a:rPr lang="en-IN" smtClean="0"/>
              <a:t>.</a:t>
            </a:r>
            <a:endParaRPr lang="en-IN" dirty="0"/>
          </a:p>
        </p:txBody>
      </p:sp>
    </p:spTree>
    <p:extLst>
      <p:ext uri="{BB962C8B-B14F-4D97-AF65-F5344CB8AC3E}">
        <p14:creationId xmlns:p14="http://schemas.microsoft.com/office/powerpoint/2010/main" val="10275952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dirty="0"/>
              <a:t>21) Impact of Liberalization, Privatisation and Globalisation on Education. </a:t>
            </a:r>
          </a:p>
        </p:txBody>
      </p:sp>
      <p:sp>
        <p:nvSpPr>
          <p:cNvPr id="3" name="Content Placeholder 2"/>
          <p:cNvSpPr>
            <a:spLocks noGrp="1"/>
          </p:cNvSpPr>
          <p:nvPr>
            <p:ph idx="1"/>
          </p:nvPr>
        </p:nvSpPr>
        <p:spPr/>
        <p:txBody>
          <a:bodyPr>
            <a:normAutofit lnSpcReduction="10000"/>
          </a:bodyPr>
          <a:lstStyle/>
          <a:p>
            <a:r>
              <a:rPr lang="en-IN" dirty="0"/>
              <a:t>Globalisation:-Anthony </a:t>
            </a:r>
            <a:r>
              <a:rPr lang="en-IN" dirty="0" err="1"/>
              <a:t>Giddens</a:t>
            </a:r>
            <a:r>
              <a:rPr lang="en-IN" dirty="0"/>
              <a:t> sees Globalisation as, “The intensification of world-wide </a:t>
            </a:r>
            <a:r>
              <a:rPr lang="en-IN" dirty="0" smtClean="0"/>
              <a:t>social relations </a:t>
            </a:r>
            <a:r>
              <a:rPr lang="en-IN" dirty="0"/>
              <a:t>which link distant localities in such a way that local happenings are </a:t>
            </a:r>
            <a:r>
              <a:rPr lang="en-IN" dirty="0" smtClean="0"/>
              <a:t>shaped by </a:t>
            </a:r>
            <a:r>
              <a:rPr lang="en-IN" dirty="0"/>
              <a:t>events occurring many miles away and vice-versa”. </a:t>
            </a:r>
            <a:endParaRPr lang="en-IN" dirty="0" smtClean="0"/>
          </a:p>
          <a:p>
            <a:r>
              <a:rPr lang="en-IN" dirty="0"/>
              <a:t>Globalization involves cultural, economic and political networks of relations </a:t>
            </a:r>
            <a:r>
              <a:rPr lang="en-IN" dirty="0" smtClean="0"/>
              <a:t>spread across </a:t>
            </a:r>
            <a:r>
              <a:rPr lang="en-IN" dirty="0"/>
              <a:t>the </a:t>
            </a:r>
            <a:r>
              <a:rPr lang="en-IN" dirty="0" smtClean="0"/>
              <a:t>world.</a:t>
            </a:r>
            <a:endParaRPr lang="en-IN" dirty="0"/>
          </a:p>
        </p:txBody>
      </p:sp>
    </p:spTree>
    <p:extLst>
      <p:ext uri="{BB962C8B-B14F-4D97-AF65-F5344CB8AC3E}">
        <p14:creationId xmlns:p14="http://schemas.microsoft.com/office/powerpoint/2010/main" val="23166294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lstStyle/>
          <a:p>
            <a:r>
              <a:rPr lang="en-IN" dirty="0"/>
              <a:t>Globalization is manifest in the rapid flow of information, capital and </a:t>
            </a:r>
            <a:r>
              <a:rPr lang="en-IN" dirty="0" smtClean="0"/>
              <a:t>goods.</a:t>
            </a:r>
          </a:p>
          <a:p>
            <a:r>
              <a:rPr lang="en-IN" dirty="0"/>
              <a:t>Differences of language, food, dress and beliefs become constitutive of social </a:t>
            </a:r>
            <a:r>
              <a:rPr lang="en-IN" dirty="0" smtClean="0"/>
              <a:t>makeup.</a:t>
            </a:r>
          </a:p>
          <a:p>
            <a:r>
              <a:rPr lang="en-IN" dirty="0" smtClean="0"/>
              <a:t> Formal </a:t>
            </a:r>
            <a:r>
              <a:rPr lang="en-IN" dirty="0"/>
              <a:t>and informal institutional arrangements in the economic, </a:t>
            </a:r>
            <a:r>
              <a:rPr lang="en-IN" dirty="0" smtClean="0"/>
              <a:t>political and </a:t>
            </a:r>
            <a:r>
              <a:rPr lang="en-IN" dirty="0"/>
              <a:t>cultural domains that facilitate networking and </a:t>
            </a:r>
            <a:r>
              <a:rPr lang="en-IN" dirty="0" smtClean="0"/>
              <a:t>flows.</a:t>
            </a:r>
            <a:endParaRPr lang="en-IN" dirty="0"/>
          </a:p>
        </p:txBody>
      </p:sp>
    </p:spTree>
    <p:extLst>
      <p:ext uri="{BB962C8B-B14F-4D97-AF65-F5344CB8AC3E}">
        <p14:creationId xmlns:p14="http://schemas.microsoft.com/office/powerpoint/2010/main" val="21392849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Impact of Globalization on Education</a:t>
            </a:r>
            <a:br>
              <a:rPr lang="en-IN" dirty="0"/>
            </a:br>
            <a:endParaRPr lang="en-IN" dirty="0"/>
          </a:p>
        </p:txBody>
      </p:sp>
      <p:sp>
        <p:nvSpPr>
          <p:cNvPr id="3" name="Content Placeholder 2"/>
          <p:cNvSpPr>
            <a:spLocks noGrp="1"/>
          </p:cNvSpPr>
          <p:nvPr>
            <p:ph idx="1"/>
          </p:nvPr>
        </p:nvSpPr>
        <p:spPr/>
        <p:txBody>
          <a:bodyPr>
            <a:normAutofit fontScale="92500" lnSpcReduction="20000"/>
          </a:bodyPr>
          <a:lstStyle/>
          <a:p>
            <a:r>
              <a:rPr lang="en-IN" dirty="0" smtClean="0"/>
              <a:t>The </a:t>
            </a:r>
            <a:r>
              <a:rPr lang="en-IN" dirty="0"/>
              <a:t>education in India is at a crossroads. Its liberal and secular character and </a:t>
            </a:r>
            <a:r>
              <a:rPr lang="en-IN" dirty="0" smtClean="0"/>
              <a:t>content, carefully </a:t>
            </a:r>
            <a:r>
              <a:rPr lang="en-IN" dirty="0"/>
              <a:t>nourished during the last fifty </a:t>
            </a:r>
            <a:r>
              <a:rPr lang="en-IN" dirty="0" smtClean="0"/>
              <a:t>years .</a:t>
            </a:r>
          </a:p>
          <a:p>
            <a:r>
              <a:rPr lang="en-IN" b="1" dirty="0" smtClean="0"/>
              <a:t>Trends </a:t>
            </a:r>
            <a:r>
              <a:rPr lang="en-IN" b="1" dirty="0"/>
              <a:t>in Global Education which affects the quality of education such as:</a:t>
            </a:r>
          </a:p>
          <a:p>
            <a:r>
              <a:rPr lang="en-IN" dirty="0" smtClean="0"/>
              <a:t>Dilution </a:t>
            </a:r>
            <a:r>
              <a:rPr lang="en-IN" dirty="0"/>
              <a:t>and trivialization of the aims of education</a:t>
            </a:r>
          </a:p>
          <a:p>
            <a:r>
              <a:rPr lang="en-IN" dirty="0" smtClean="0"/>
              <a:t> </a:t>
            </a:r>
            <a:r>
              <a:rPr lang="en-IN" dirty="0"/>
              <a:t>Fragmentation and compartmentalization of education</a:t>
            </a:r>
          </a:p>
          <a:p>
            <a:r>
              <a:rPr lang="en-IN" dirty="0" smtClean="0"/>
              <a:t>Alienation </a:t>
            </a:r>
            <a:r>
              <a:rPr lang="en-IN" dirty="0"/>
              <a:t>of knowledge from social ethos</a:t>
            </a:r>
          </a:p>
        </p:txBody>
      </p:sp>
    </p:spTree>
    <p:extLst>
      <p:ext uri="{BB962C8B-B14F-4D97-AF65-F5344CB8AC3E}">
        <p14:creationId xmlns:p14="http://schemas.microsoft.com/office/powerpoint/2010/main" val="30068172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6752"/>
            <a:ext cx="8229600" cy="4929411"/>
          </a:xfrm>
        </p:spPr>
        <p:txBody>
          <a:bodyPr>
            <a:normAutofit fontScale="92500"/>
          </a:bodyPr>
          <a:lstStyle/>
          <a:p>
            <a:r>
              <a:rPr lang="en-IN" dirty="0" smtClean="0"/>
              <a:t> </a:t>
            </a:r>
            <a:r>
              <a:rPr lang="en-IN" dirty="0"/>
              <a:t>Restriction of access through commercialization, privatization and </a:t>
            </a:r>
            <a:r>
              <a:rPr lang="en-IN" dirty="0" smtClean="0"/>
              <a:t>competitive screening.</a:t>
            </a:r>
            <a:endParaRPr lang="en-IN" dirty="0"/>
          </a:p>
          <a:p>
            <a:r>
              <a:rPr lang="en-IN" dirty="0" smtClean="0"/>
              <a:t> </a:t>
            </a:r>
            <a:r>
              <a:rPr lang="en-IN" dirty="0"/>
              <a:t>Parallelization or hierarchical layering of school systems</a:t>
            </a:r>
          </a:p>
          <a:p>
            <a:r>
              <a:rPr lang="en-IN" dirty="0" smtClean="0"/>
              <a:t>Homogenization </a:t>
            </a:r>
            <a:r>
              <a:rPr lang="en-IN" dirty="0"/>
              <a:t>of socio- cultural diversities through increasing centralization</a:t>
            </a:r>
          </a:p>
          <a:p>
            <a:r>
              <a:rPr lang="en-IN" dirty="0"/>
              <a:t>The children of the poor and socially disadvantaged have been denied English medium</a:t>
            </a:r>
          </a:p>
          <a:p>
            <a:pPr marL="0" indent="0">
              <a:buNone/>
            </a:pPr>
            <a:r>
              <a:rPr lang="en-IN" dirty="0" smtClean="0"/>
              <a:t>   school </a:t>
            </a:r>
            <a:r>
              <a:rPr lang="en-IN" dirty="0"/>
              <a:t>education.</a:t>
            </a:r>
          </a:p>
        </p:txBody>
      </p:sp>
    </p:spTree>
    <p:extLst>
      <p:ext uri="{BB962C8B-B14F-4D97-AF65-F5344CB8AC3E}">
        <p14:creationId xmlns:p14="http://schemas.microsoft.com/office/powerpoint/2010/main" val="3460745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normAutofit fontScale="85000" lnSpcReduction="20000"/>
          </a:bodyPr>
          <a:lstStyle/>
          <a:p>
            <a:endParaRPr lang="en-IN" dirty="0" smtClean="0"/>
          </a:p>
          <a:p>
            <a:r>
              <a:rPr lang="en-IN" dirty="0"/>
              <a:t>Tapas </a:t>
            </a:r>
            <a:r>
              <a:rPr lang="en-IN" dirty="0" err="1"/>
              <a:t>Majumdar</a:t>
            </a:r>
            <a:r>
              <a:rPr lang="en-IN" dirty="0"/>
              <a:t> Committee was set up by the NDA Government in 1999 to look into the financial implications of </a:t>
            </a:r>
            <a:r>
              <a:rPr lang="en-IN" dirty="0" err="1"/>
              <a:t>operationalising</a:t>
            </a:r>
            <a:r>
              <a:rPr lang="en-IN" dirty="0"/>
              <a:t> the 83rd Amendment Bill introduced by the United Front government in 1997, seeking to make the right to free and compulsory education up to the age of 14 a fundamental right.</a:t>
            </a:r>
          </a:p>
          <a:p>
            <a:endParaRPr lang="en-IN" dirty="0" smtClean="0"/>
          </a:p>
          <a:p>
            <a:r>
              <a:rPr lang="en-IN" dirty="0" smtClean="0"/>
              <a:t>Tapas </a:t>
            </a:r>
            <a:r>
              <a:rPr lang="en-IN" dirty="0" err="1" smtClean="0"/>
              <a:t>Majumdar</a:t>
            </a:r>
            <a:r>
              <a:rPr lang="en-IN" dirty="0" smtClean="0"/>
              <a:t> Committee (1999) </a:t>
            </a:r>
            <a:r>
              <a:rPr lang="en-IN" dirty="0"/>
              <a:t>suggested a required expenditure of around </a:t>
            </a:r>
            <a:r>
              <a:rPr lang="en-IN" dirty="0" err="1"/>
              <a:t>Rs</a:t>
            </a:r>
            <a:r>
              <a:rPr lang="en-IN" dirty="0"/>
              <a:t>. 1.37 lakh </a:t>
            </a:r>
            <a:r>
              <a:rPr lang="en-IN" dirty="0" err="1"/>
              <a:t>crores</a:t>
            </a:r>
            <a:r>
              <a:rPr lang="en-IN" dirty="0"/>
              <a:t> over a ten year time frame (1998-2007) to bring all the children in the 6-14 age groups under the purview of school education by </a:t>
            </a:r>
            <a:r>
              <a:rPr lang="en-IN" dirty="0" smtClean="0"/>
              <a:t>2008</a:t>
            </a:r>
            <a:r>
              <a:rPr lang="en-IN" dirty="0"/>
              <a:t> </a:t>
            </a:r>
            <a:r>
              <a:rPr lang="en-IN" dirty="0" smtClean="0"/>
              <a:t>for universalising elementary education. </a:t>
            </a:r>
          </a:p>
          <a:p>
            <a:pPr marL="0" indent="0">
              <a:buNone/>
            </a:pPr>
            <a:endParaRPr lang="en-IN" dirty="0"/>
          </a:p>
          <a:p>
            <a:pPr marL="0" indent="0">
              <a:buNone/>
            </a:pPr>
            <a:endParaRPr lang="en-IN" dirty="0"/>
          </a:p>
          <a:p>
            <a:pPr marL="0" indent="0">
              <a:buNone/>
            </a:pPr>
            <a:endParaRPr lang="en-IN" dirty="0" smtClean="0"/>
          </a:p>
        </p:txBody>
      </p:sp>
    </p:spTree>
    <p:extLst>
      <p:ext uri="{BB962C8B-B14F-4D97-AF65-F5344CB8AC3E}">
        <p14:creationId xmlns:p14="http://schemas.microsoft.com/office/powerpoint/2010/main" val="42711603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Apprehensions Regarding Globalization as a Trend</a:t>
            </a:r>
          </a:p>
        </p:txBody>
      </p:sp>
      <p:sp>
        <p:nvSpPr>
          <p:cNvPr id="3" name="Content Placeholder 2"/>
          <p:cNvSpPr>
            <a:spLocks noGrp="1"/>
          </p:cNvSpPr>
          <p:nvPr>
            <p:ph idx="1"/>
          </p:nvPr>
        </p:nvSpPr>
        <p:spPr/>
        <p:txBody>
          <a:bodyPr/>
          <a:lstStyle/>
          <a:p>
            <a:r>
              <a:rPr lang="en-IN" b="1" dirty="0" smtClean="0"/>
              <a:t>Undermining </a:t>
            </a:r>
            <a:r>
              <a:rPr lang="en-IN" b="1" dirty="0"/>
              <a:t>Local Needs</a:t>
            </a:r>
            <a:r>
              <a:rPr lang="en-IN" dirty="0"/>
              <a:t>: Education is mainly for fulfilling the local </a:t>
            </a:r>
            <a:r>
              <a:rPr lang="en-IN" dirty="0" smtClean="0"/>
              <a:t>needs and </a:t>
            </a:r>
            <a:r>
              <a:rPr lang="en-IN" dirty="0"/>
              <a:t>addressing the local concerns. Hence there are apprehensions as to </a:t>
            </a:r>
            <a:r>
              <a:rPr lang="en-IN" dirty="0" smtClean="0"/>
              <a:t>the curriculum </a:t>
            </a:r>
            <a:r>
              <a:rPr lang="en-IN" dirty="0"/>
              <a:t>prepared by those unaware of the local needs</a:t>
            </a:r>
            <a:r>
              <a:rPr lang="en-IN" dirty="0" smtClean="0"/>
              <a:t>.</a:t>
            </a:r>
          </a:p>
          <a:p>
            <a:endParaRPr lang="en-IN" dirty="0"/>
          </a:p>
        </p:txBody>
      </p:sp>
    </p:spTree>
    <p:extLst>
      <p:ext uri="{BB962C8B-B14F-4D97-AF65-F5344CB8AC3E}">
        <p14:creationId xmlns:p14="http://schemas.microsoft.com/office/powerpoint/2010/main" val="24157957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620688"/>
            <a:ext cx="8229600" cy="5577483"/>
          </a:xfrm>
        </p:spPr>
        <p:txBody>
          <a:bodyPr>
            <a:normAutofit lnSpcReduction="10000"/>
          </a:bodyPr>
          <a:lstStyle/>
          <a:p>
            <a:r>
              <a:rPr lang="en-IN" b="1" dirty="0"/>
              <a:t>Cultural Homogenization </a:t>
            </a:r>
            <a:r>
              <a:rPr lang="en-IN" dirty="0"/>
              <a:t>: Globalization is equated by some </a:t>
            </a:r>
            <a:r>
              <a:rPr lang="en-IN" dirty="0" smtClean="0"/>
              <a:t>with westernization </a:t>
            </a:r>
            <a:r>
              <a:rPr lang="en-IN" dirty="0"/>
              <a:t>as western thoughts and culture through their educational </a:t>
            </a:r>
            <a:r>
              <a:rPr lang="en-IN" dirty="0" smtClean="0"/>
              <a:t>services could </a:t>
            </a:r>
            <a:r>
              <a:rPr lang="en-IN" dirty="0"/>
              <a:t>submerge local culture. </a:t>
            </a:r>
            <a:endParaRPr lang="en-IN" dirty="0" smtClean="0"/>
          </a:p>
          <a:p>
            <a:endParaRPr lang="en-IN" dirty="0" smtClean="0"/>
          </a:p>
          <a:p>
            <a:r>
              <a:rPr lang="en-IN" b="1" dirty="0"/>
              <a:t>Commercialization of </a:t>
            </a:r>
            <a:r>
              <a:rPr lang="en-IN" b="1" dirty="0" smtClean="0"/>
              <a:t>Education:</a:t>
            </a:r>
            <a:r>
              <a:rPr lang="en-IN" dirty="0" smtClean="0"/>
              <a:t> Third </a:t>
            </a:r>
            <a:r>
              <a:rPr lang="en-IN" dirty="0"/>
              <a:t>world countries </a:t>
            </a:r>
            <a:r>
              <a:rPr lang="en-IN" dirty="0" smtClean="0"/>
              <a:t>are urged </a:t>
            </a:r>
            <a:r>
              <a:rPr lang="en-IN" dirty="0"/>
              <a:t>by the several developed nations to open up their field of </a:t>
            </a:r>
            <a:r>
              <a:rPr lang="en-IN" dirty="0" smtClean="0"/>
              <a:t>education primarily </a:t>
            </a:r>
            <a:r>
              <a:rPr lang="en-IN" dirty="0"/>
              <a:t>because of the large number of aspirants for higher education </a:t>
            </a:r>
            <a:r>
              <a:rPr lang="en-IN" dirty="0" smtClean="0"/>
              <a:t>that provides </a:t>
            </a:r>
            <a:r>
              <a:rPr lang="en-IN" dirty="0"/>
              <a:t>a huge market.</a:t>
            </a:r>
            <a:endParaRPr lang="en-IN" dirty="0" smtClean="0"/>
          </a:p>
        </p:txBody>
      </p:sp>
    </p:spTree>
    <p:extLst>
      <p:ext uri="{BB962C8B-B14F-4D97-AF65-F5344CB8AC3E}">
        <p14:creationId xmlns:p14="http://schemas.microsoft.com/office/powerpoint/2010/main" val="6756704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289451"/>
          </a:xfrm>
        </p:spPr>
        <p:txBody>
          <a:bodyPr>
            <a:normAutofit/>
          </a:bodyPr>
          <a:lstStyle/>
          <a:p>
            <a:r>
              <a:rPr lang="en-IN" b="1" dirty="0"/>
              <a:t>Commodification of Education</a:t>
            </a:r>
            <a:r>
              <a:rPr lang="en-IN" dirty="0"/>
              <a:t>: Education has all along been considered </a:t>
            </a:r>
            <a:r>
              <a:rPr lang="en-IN" dirty="0" smtClean="0"/>
              <a:t>to be </a:t>
            </a:r>
            <a:r>
              <a:rPr lang="en-IN" dirty="0"/>
              <a:t>sacred service, to inspire learners, shape their minds and thus educate them.</a:t>
            </a:r>
          </a:p>
          <a:p>
            <a:r>
              <a:rPr lang="en-IN" dirty="0"/>
              <a:t>E</a:t>
            </a:r>
            <a:r>
              <a:rPr lang="en-IN" dirty="0" smtClean="0"/>
              <a:t>ntrepreneurs </a:t>
            </a:r>
            <a:r>
              <a:rPr lang="en-IN" dirty="0"/>
              <a:t>providing distance </a:t>
            </a:r>
            <a:r>
              <a:rPr lang="en-IN" dirty="0" smtClean="0"/>
              <a:t>education</a:t>
            </a:r>
          </a:p>
          <a:p>
            <a:pPr marL="0" indent="0">
              <a:buNone/>
            </a:pPr>
            <a:r>
              <a:rPr lang="en-IN" dirty="0" smtClean="0"/>
              <a:t>  which delivered support </a:t>
            </a:r>
            <a:r>
              <a:rPr lang="en-IN" dirty="0"/>
              <a:t>services and human touch could resemble </a:t>
            </a:r>
            <a:r>
              <a:rPr lang="en-IN" dirty="0" err="1" smtClean="0"/>
              <a:t>prepackaged</a:t>
            </a:r>
            <a:r>
              <a:rPr lang="en-IN" dirty="0" smtClean="0"/>
              <a:t> commodities at </a:t>
            </a:r>
            <a:r>
              <a:rPr lang="en-IN" dirty="0"/>
              <a:t>home, anytime, anywhere. This would make </a:t>
            </a:r>
            <a:r>
              <a:rPr lang="en-IN" dirty="0" smtClean="0"/>
              <a:t>students, consumers </a:t>
            </a:r>
            <a:r>
              <a:rPr lang="en-IN" dirty="0"/>
              <a:t>and teachers workers engaged in production process.</a:t>
            </a:r>
          </a:p>
        </p:txBody>
      </p:sp>
    </p:spTree>
    <p:extLst>
      <p:ext uri="{BB962C8B-B14F-4D97-AF65-F5344CB8AC3E}">
        <p14:creationId xmlns:p14="http://schemas.microsoft.com/office/powerpoint/2010/main" val="7085081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Liberalisation : Meaning</a:t>
            </a:r>
          </a:p>
        </p:txBody>
      </p:sp>
      <p:sp>
        <p:nvSpPr>
          <p:cNvPr id="3" name="Content Placeholder 2"/>
          <p:cNvSpPr>
            <a:spLocks noGrp="1"/>
          </p:cNvSpPr>
          <p:nvPr>
            <p:ph idx="1"/>
          </p:nvPr>
        </p:nvSpPr>
        <p:spPr/>
        <p:txBody>
          <a:bodyPr>
            <a:normAutofit/>
          </a:bodyPr>
          <a:lstStyle/>
          <a:p>
            <a:r>
              <a:rPr lang="en-IN" dirty="0" smtClean="0"/>
              <a:t>Liberalization </a:t>
            </a:r>
            <a:r>
              <a:rPr lang="en-IN" dirty="0"/>
              <a:t>primarily means removal of controls </a:t>
            </a:r>
            <a:r>
              <a:rPr lang="en-IN" dirty="0" smtClean="0"/>
              <a:t>and regulations </a:t>
            </a:r>
            <a:r>
              <a:rPr lang="en-IN" dirty="0"/>
              <a:t>at various levels of the economy facilitating market forces to </a:t>
            </a:r>
            <a:r>
              <a:rPr lang="en-IN" dirty="0" smtClean="0"/>
              <a:t>determine its </a:t>
            </a:r>
            <a:r>
              <a:rPr lang="en-IN" dirty="0"/>
              <a:t>course and direction</a:t>
            </a:r>
            <a:r>
              <a:rPr lang="en-IN" dirty="0" smtClean="0"/>
              <a:t>.</a:t>
            </a:r>
          </a:p>
          <a:p>
            <a:r>
              <a:rPr lang="en-IN" dirty="0" smtClean="0"/>
              <a:t> </a:t>
            </a:r>
            <a:r>
              <a:rPr lang="en-IN" dirty="0"/>
              <a:t>It favours a competitive market solution to economic </a:t>
            </a:r>
            <a:r>
              <a:rPr lang="en-IN" dirty="0" smtClean="0"/>
              <a:t>issues and </a:t>
            </a:r>
            <a:r>
              <a:rPr lang="en-IN" dirty="0"/>
              <a:t>a reduced role for the state in economic management. </a:t>
            </a:r>
          </a:p>
        </p:txBody>
      </p:sp>
    </p:spTree>
    <p:extLst>
      <p:ext uri="{BB962C8B-B14F-4D97-AF65-F5344CB8AC3E}">
        <p14:creationId xmlns:p14="http://schemas.microsoft.com/office/powerpoint/2010/main" val="41066885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29600" cy="5145435"/>
          </a:xfrm>
        </p:spPr>
        <p:txBody>
          <a:bodyPr/>
          <a:lstStyle/>
          <a:p>
            <a:pPr algn="just"/>
            <a:r>
              <a:rPr lang="en-IN" dirty="0"/>
              <a:t>liberalization proclaims freedom of trade and</a:t>
            </a:r>
          </a:p>
          <a:p>
            <a:pPr marL="0" indent="0" algn="just">
              <a:buNone/>
            </a:pPr>
            <a:r>
              <a:rPr lang="en-IN" dirty="0" smtClean="0"/>
              <a:t>  investment</a:t>
            </a:r>
            <a:r>
              <a:rPr lang="en-IN" dirty="0"/>
              <a:t>; creation of free trade areas; elimination of government controls </a:t>
            </a:r>
            <a:r>
              <a:rPr lang="en-IN" dirty="0" smtClean="0"/>
              <a:t>on allocation </a:t>
            </a:r>
            <a:r>
              <a:rPr lang="en-IN" dirty="0"/>
              <a:t>of resources in the </a:t>
            </a:r>
            <a:r>
              <a:rPr lang="en-IN" dirty="0" smtClean="0"/>
              <a:t>domestic economy</a:t>
            </a:r>
            <a:r>
              <a:rPr lang="en-IN" dirty="0"/>
              <a:t>; progressive removal of restrictions</a:t>
            </a:r>
          </a:p>
          <a:p>
            <a:pPr marL="0" indent="0" algn="just">
              <a:buNone/>
            </a:pPr>
            <a:r>
              <a:rPr lang="en-IN" dirty="0"/>
              <a:t>on external trade and payments; expansion of foreign investment, loans and </a:t>
            </a:r>
            <a:r>
              <a:rPr lang="en-IN" dirty="0" smtClean="0"/>
              <a:t>aid rapid technological progress.</a:t>
            </a:r>
            <a:endParaRPr lang="en-IN" dirty="0"/>
          </a:p>
        </p:txBody>
      </p:sp>
    </p:spTree>
    <p:extLst>
      <p:ext uri="{BB962C8B-B14F-4D97-AF65-F5344CB8AC3E}">
        <p14:creationId xmlns:p14="http://schemas.microsoft.com/office/powerpoint/2010/main" val="17178286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Impact of Liberalization on Education System in India </a:t>
            </a:r>
          </a:p>
        </p:txBody>
      </p:sp>
      <p:sp>
        <p:nvSpPr>
          <p:cNvPr id="3" name="Content Placeholder 2"/>
          <p:cNvSpPr>
            <a:spLocks noGrp="1"/>
          </p:cNvSpPr>
          <p:nvPr>
            <p:ph idx="1"/>
          </p:nvPr>
        </p:nvSpPr>
        <p:spPr/>
        <p:txBody>
          <a:bodyPr>
            <a:normAutofit fontScale="70000" lnSpcReduction="20000"/>
          </a:bodyPr>
          <a:lstStyle/>
          <a:p>
            <a:r>
              <a:rPr lang="en-IN" dirty="0" smtClean="0"/>
              <a:t>✓ </a:t>
            </a:r>
            <a:r>
              <a:rPr lang="en-IN" b="1" dirty="0"/>
              <a:t>Positive Impact of Liberalization on Education System in India: </a:t>
            </a:r>
            <a:endParaRPr lang="en-IN" b="1" dirty="0" smtClean="0"/>
          </a:p>
          <a:p>
            <a:r>
              <a:rPr lang="en-IN" dirty="0" smtClean="0"/>
              <a:t>• </a:t>
            </a:r>
            <a:r>
              <a:rPr lang="en-IN" dirty="0"/>
              <a:t>Liberalisation  will  bring  a  constant  stream  of  funding  which  will  also  facilitate  a research-based career and make it a viable option for the future of Indian teachers and students. </a:t>
            </a:r>
            <a:endParaRPr lang="en-IN" dirty="0" smtClean="0"/>
          </a:p>
          <a:p>
            <a:r>
              <a:rPr lang="en-IN" dirty="0" smtClean="0"/>
              <a:t> </a:t>
            </a:r>
            <a:r>
              <a:rPr lang="en-IN" dirty="0"/>
              <a:t>• It will expand the supply which is in shortage and the competition among educational institutions will ensure that they do not charge an excessive premium for education. Increase in the supply of education will automatically result in the fall in education expenditure</a:t>
            </a:r>
            <a:r>
              <a:rPr lang="en-IN" dirty="0" smtClean="0"/>
              <a:t>.</a:t>
            </a:r>
          </a:p>
          <a:p>
            <a:endParaRPr lang="en-IN" dirty="0"/>
          </a:p>
          <a:p>
            <a:r>
              <a:rPr lang="en-IN" dirty="0" smtClean="0"/>
              <a:t> </a:t>
            </a:r>
            <a:r>
              <a:rPr lang="en-IN" dirty="0"/>
              <a:t>• The Indian economy which is majorly fuelled by the service industry will get a boost with the education sector becoming a large chunk of the economic source</a:t>
            </a:r>
          </a:p>
        </p:txBody>
      </p:sp>
    </p:spTree>
    <p:extLst>
      <p:ext uri="{BB962C8B-B14F-4D97-AF65-F5344CB8AC3E}">
        <p14:creationId xmlns:p14="http://schemas.microsoft.com/office/powerpoint/2010/main" val="6407811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lstStyle/>
          <a:p>
            <a:r>
              <a:rPr lang="en-IN" dirty="0"/>
              <a:t>Hundreds of thousands of Indian students study abroad at an annual estimated cost of around US$ 1 billion and it can even stem the exodus of thousands of students who left the country to study abroad. This will save India immense capital. </a:t>
            </a:r>
            <a:endParaRPr lang="en-IN" dirty="0" smtClean="0"/>
          </a:p>
          <a:p>
            <a:r>
              <a:rPr lang="en-IN" dirty="0" smtClean="0"/>
              <a:t>• </a:t>
            </a:r>
            <a:r>
              <a:rPr lang="en-IN" dirty="0"/>
              <a:t>Allowing  corporates  would  ensure  the  development  of  better  industry-oriented graduates with specific skill sets.</a:t>
            </a:r>
          </a:p>
        </p:txBody>
      </p:sp>
    </p:spTree>
    <p:extLst>
      <p:ext uri="{BB962C8B-B14F-4D97-AF65-F5344CB8AC3E}">
        <p14:creationId xmlns:p14="http://schemas.microsoft.com/office/powerpoint/2010/main" val="17100172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 Negative Impact of Liberalization on Education System in India: </a:t>
            </a:r>
          </a:p>
        </p:txBody>
      </p:sp>
      <p:sp>
        <p:nvSpPr>
          <p:cNvPr id="3" name="Content Placeholder 2"/>
          <p:cNvSpPr>
            <a:spLocks noGrp="1"/>
          </p:cNvSpPr>
          <p:nvPr>
            <p:ph idx="1"/>
          </p:nvPr>
        </p:nvSpPr>
        <p:spPr/>
        <p:txBody>
          <a:bodyPr>
            <a:normAutofit/>
          </a:bodyPr>
          <a:lstStyle/>
          <a:p>
            <a:r>
              <a:rPr lang="en-IN" dirty="0" smtClean="0"/>
              <a:t> </a:t>
            </a:r>
            <a:r>
              <a:rPr lang="en-IN" dirty="0"/>
              <a:t>The international higher education is largely an unregulated market. </a:t>
            </a:r>
            <a:endParaRPr lang="en-IN" dirty="0" smtClean="0"/>
          </a:p>
          <a:p>
            <a:r>
              <a:rPr lang="en-IN" dirty="0"/>
              <a:t>Students and local institutions in developing countries are also similarly unregulated. </a:t>
            </a:r>
            <a:r>
              <a:rPr lang="en-IN" dirty="0" smtClean="0"/>
              <a:t>Uninformed </a:t>
            </a:r>
            <a:r>
              <a:rPr lang="en-IN" dirty="0"/>
              <a:t>or simply dubious institutions in  developing  countries  may  form  partnerships  with  low-quality  colleges  and universities in </a:t>
            </a:r>
            <a:r>
              <a:rPr lang="en-IN" dirty="0" smtClean="0"/>
              <a:t>India.</a:t>
            </a:r>
          </a:p>
        </p:txBody>
      </p:sp>
    </p:spTree>
    <p:extLst>
      <p:ext uri="{BB962C8B-B14F-4D97-AF65-F5344CB8AC3E}">
        <p14:creationId xmlns:p14="http://schemas.microsoft.com/office/powerpoint/2010/main" val="4784088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lstStyle/>
          <a:p>
            <a:r>
              <a:rPr lang="en-IN" dirty="0"/>
              <a:t>There  is  also the  risk  of  fake institutes  which  are  looking to  stuff  their  pockets whenever the opportunity arises. </a:t>
            </a:r>
            <a:endParaRPr lang="en-IN" dirty="0" smtClean="0"/>
          </a:p>
          <a:p>
            <a:r>
              <a:rPr lang="en-IN" dirty="0" smtClean="0"/>
              <a:t>  </a:t>
            </a:r>
            <a:r>
              <a:rPr lang="en-IN" dirty="0"/>
              <a:t>Corruption is rampant in India. There is little left to the imagination as to what might be the outcome of such a policy in terms of bribes, false degrees, partial marking etc. </a:t>
            </a:r>
          </a:p>
        </p:txBody>
      </p:sp>
    </p:spTree>
    <p:extLst>
      <p:ext uri="{BB962C8B-B14F-4D97-AF65-F5344CB8AC3E}">
        <p14:creationId xmlns:p14="http://schemas.microsoft.com/office/powerpoint/2010/main" val="7784106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Privatisation </a:t>
            </a:r>
          </a:p>
        </p:txBody>
      </p:sp>
      <p:sp>
        <p:nvSpPr>
          <p:cNvPr id="3" name="Content Placeholder 2"/>
          <p:cNvSpPr>
            <a:spLocks noGrp="1"/>
          </p:cNvSpPr>
          <p:nvPr>
            <p:ph idx="1"/>
          </p:nvPr>
        </p:nvSpPr>
        <p:spPr/>
        <p:txBody>
          <a:bodyPr>
            <a:normAutofit fontScale="92500" lnSpcReduction="10000"/>
          </a:bodyPr>
          <a:lstStyle/>
          <a:p>
            <a:pPr algn="just"/>
            <a:r>
              <a:rPr lang="en-IN" dirty="0"/>
              <a:t>Privatisation has brought about breakneck changes in the educational sector, which has impacted our society in both positive and negatives ways</a:t>
            </a:r>
            <a:r>
              <a:rPr lang="en-IN" dirty="0" smtClean="0"/>
              <a:t>.</a:t>
            </a:r>
          </a:p>
          <a:p>
            <a:pPr algn="just"/>
            <a:r>
              <a:rPr lang="en-IN" dirty="0" smtClean="0"/>
              <a:t> </a:t>
            </a:r>
            <a:r>
              <a:rPr lang="en-IN" dirty="0"/>
              <a:t>Privatisation has enabled the private parties such as individual organisations, religious institutions and other non government bodies to acquire the education industry and encourage them to accommodate to the growing demand of education across the country.</a:t>
            </a:r>
          </a:p>
        </p:txBody>
      </p:sp>
    </p:spTree>
    <p:extLst>
      <p:ext uri="{BB962C8B-B14F-4D97-AF65-F5344CB8AC3E}">
        <p14:creationId xmlns:p14="http://schemas.microsoft.com/office/powerpoint/2010/main" val="3690710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IN" dirty="0" smtClean="0"/>
              <a:t>CABE </a:t>
            </a:r>
            <a:r>
              <a:rPr lang="en-IN" dirty="0"/>
              <a:t>Committee (2005) opined that due to persistent under funding in elementary education, around 1.1 </a:t>
            </a:r>
            <a:r>
              <a:rPr lang="en-IN" dirty="0" err="1"/>
              <a:t>percent</a:t>
            </a:r>
            <a:r>
              <a:rPr lang="en-IN" dirty="0"/>
              <a:t> to 1.5 </a:t>
            </a:r>
            <a:r>
              <a:rPr lang="en-IN" dirty="0" err="1"/>
              <a:t>percent</a:t>
            </a:r>
            <a:r>
              <a:rPr lang="en-IN" dirty="0"/>
              <a:t> of GDP in addition to the existing allocation was needed to achieve </a:t>
            </a:r>
            <a:r>
              <a:rPr lang="en-IN" dirty="0" err="1"/>
              <a:t>universalisation</a:t>
            </a:r>
            <a:r>
              <a:rPr lang="en-IN" dirty="0"/>
              <a:t> of elementary education by 2011-12.</a:t>
            </a:r>
          </a:p>
          <a:p>
            <a:endParaRPr lang="en-IN" dirty="0"/>
          </a:p>
        </p:txBody>
      </p:sp>
    </p:spTree>
    <p:extLst>
      <p:ext uri="{BB962C8B-B14F-4D97-AF65-F5344CB8AC3E}">
        <p14:creationId xmlns:p14="http://schemas.microsoft.com/office/powerpoint/2010/main" val="252545668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Impact of privatization</a:t>
            </a:r>
            <a:br>
              <a:rPr lang="en-IN" dirty="0"/>
            </a:br>
            <a:endParaRPr lang="en-IN" dirty="0"/>
          </a:p>
        </p:txBody>
      </p:sp>
      <p:sp>
        <p:nvSpPr>
          <p:cNvPr id="3" name="Content Placeholder 2"/>
          <p:cNvSpPr>
            <a:spLocks noGrp="1"/>
          </p:cNvSpPr>
          <p:nvPr>
            <p:ph idx="1"/>
          </p:nvPr>
        </p:nvSpPr>
        <p:spPr/>
        <p:txBody>
          <a:bodyPr/>
          <a:lstStyle/>
          <a:p>
            <a:r>
              <a:rPr lang="en-IN" dirty="0" smtClean="0"/>
              <a:t>Privatization </a:t>
            </a:r>
            <a:r>
              <a:rPr lang="en-IN" dirty="0"/>
              <a:t>has both positive and negative effect on </a:t>
            </a:r>
            <a:r>
              <a:rPr lang="en-IN" dirty="0" smtClean="0"/>
              <a:t>the growth </a:t>
            </a:r>
            <a:r>
              <a:rPr lang="en-IN" dirty="0"/>
              <a:t>and demand of education and society.</a:t>
            </a:r>
          </a:p>
          <a:p>
            <a:r>
              <a:rPr lang="en-IN" dirty="0"/>
              <a:t>Positive Impact:</a:t>
            </a:r>
          </a:p>
          <a:p>
            <a:r>
              <a:rPr lang="en-IN" dirty="0"/>
              <a:t>• Decentralization of </a:t>
            </a:r>
            <a:r>
              <a:rPr lang="en-IN" dirty="0" smtClean="0"/>
              <a:t>education</a:t>
            </a:r>
          </a:p>
          <a:p>
            <a:r>
              <a:rPr lang="en-IN" dirty="0"/>
              <a:t>Reduce distance of educational </a:t>
            </a:r>
            <a:r>
              <a:rPr lang="en-IN" dirty="0" smtClean="0"/>
              <a:t>institutions</a:t>
            </a:r>
          </a:p>
          <a:p>
            <a:r>
              <a:rPr lang="en-IN" dirty="0"/>
              <a:t>• Increasing demand of higher </a:t>
            </a:r>
            <a:r>
              <a:rPr lang="en-IN" dirty="0" smtClean="0"/>
              <a:t>education</a:t>
            </a:r>
          </a:p>
          <a:p>
            <a:r>
              <a:rPr lang="en-IN" dirty="0"/>
              <a:t>Regional </a:t>
            </a:r>
            <a:r>
              <a:rPr lang="en-IN" dirty="0" smtClean="0"/>
              <a:t>development</a:t>
            </a:r>
            <a:endParaRPr lang="en-IN" dirty="0"/>
          </a:p>
        </p:txBody>
      </p:sp>
    </p:spTree>
    <p:extLst>
      <p:ext uri="{BB962C8B-B14F-4D97-AF65-F5344CB8AC3E}">
        <p14:creationId xmlns:p14="http://schemas.microsoft.com/office/powerpoint/2010/main" val="38327327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lstStyle/>
          <a:p>
            <a:r>
              <a:rPr lang="en-IN" dirty="0"/>
              <a:t>Reduce financial burden of </a:t>
            </a:r>
            <a:r>
              <a:rPr lang="en-IN" dirty="0" smtClean="0"/>
              <a:t>government</a:t>
            </a:r>
          </a:p>
          <a:p>
            <a:r>
              <a:rPr lang="en-IN" dirty="0"/>
              <a:t>Misuse of </a:t>
            </a:r>
            <a:r>
              <a:rPr lang="en-IN" dirty="0" smtClean="0"/>
              <a:t>autonomy</a:t>
            </a:r>
          </a:p>
          <a:p>
            <a:r>
              <a:rPr lang="en-IN" dirty="0"/>
              <a:t>Capitation </a:t>
            </a:r>
            <a:r>
              <a:rPr lang="en-IN" dirty="0" smtClean="0"/>
              <a:t>fees</a:t>
            </a:r>
          </a:p>
          <a:p>
            <a:r>
              <a:rPr lang="en-IN" dirty="0"/>
              <a:t>Accountability </a:t>
            </a:r>
            <a:r>
              <a:rPr lang="en-IN" dirty="0" smtClean="0"/>
              <a:t>problem</a:t>
            </a:r>
          </a:p>
          <a:p>
            <a:r>
              <a:rPr lang="en-IN" dirty="0"/>
              <a:t>Undermine equity, diversity and </a:t>
            </a:r>
            <a:r>
              <a:rPr lang="en-IN" dirty="0" smtClean="0"/>
              <a:t>openness</a:t>
            </a:r>
          </a:p>
          <a:p>
            <a:r>
              <a:rPr lang="en-IN" dirty="0"/>
              <a:t>Provide quality education and </a:t>
            </a:r>
            <a:r>
              <a:rPr lang="en-IN" dirty="0" smtClean="0"/>
              <a:t>training</a:t>
            </a:r>
          </a:p>
          <a:p>
            <a:r>
              <a:rPr lang="en-IN" dirty="0"/>
              <a:t>Utilize human resources </a:t>
            </a:r>
            <a:r>
              <a:rPr lang="en-IN" dirty="0" smtClean="0"/>
              <a:t>properly</a:t>
            </a:r>
          </a:p>
          <a:p>
            <a:r>
              <a:rPr lang="en-IN" dirty="0"/>
              <a:t>Remove political </a:t>
            </a:r>
            <a:r>
              <a:rPr lang="en-IN" dirty="0" smtClean="0"/>
              <a:t>interference</a:t>
            </a:r>
          </a:p>
          <a:p>
            <a:endParaRPr lang="en-IN" dirty="0"/>
          </a:p>
        </p:txBody>
      </p:sp>
    </p:spTree>
    <p:extLst>
      <p:ext uri="{BB962C8B-B14F-4D97-AF65-F5344CB8AC3E}">
        <p14:creationId xmlns:p14="http://schemas.microsoft.com/office/powerpoint/2010/main" val="5709212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Negative Impact</a:t>
            </a:r>
          </a:p>
        </p:txBody>
      </p:sp>
      <p:sp>
        <p:nvSpPr>
          <p:cNvPr id="3" name="Content Placeholder 2"/>
          <p:cNvSpPr>
            <a:spLocks noGrp="1"/>
          </p:cNvSpPr>
          <p:nvPr>
            <p:ph idx="1"/>
          </p:nvPr>
        </p:nvSpPr>
        <p:spPr/>
        <p:txBody>
          <a:bodyPr/>
          <a:lstStyle/>
          <a:p>
            <a:endParaRPr lang="en-IN" dirty="0"/>
          </a:p>
          <a:p>
            <a:r>
              <a:rPr lang="en-IN" dirty="0" smtClean="0"/>
              <a:t> </a:t>
            </a:r>
            <a:r>
              <a:rPr lang="en-IN" dirty="0"/>
              <a:t>High cost of </a:t>
            </a:r>
            <a:r>
              <a:rPr lang="en-IN" dirty="0" smtClean="0"/>
              <a:t>education</a:t>
            </a:r>
          </a:p>
          <a:p>
            <a:r>
              <a:rPr lang="en-IN" dirty="0" smtClean="0"/>
              <a:t> </a:t>
            </a:r>
            <a:r>
              <a:rPr lang="en-IN" dirty="0"/>
              <a:t>Drives education towards </a:t>
            </a:r>
            <a:r>
              <a:rPr lang="en-IN" dirty="0" smtClean="0"/>
              <a:t>commercialization</a:t>
            </a:r>
          </a:p>
          <a:p>
            <a:endParaRPr lang="en-IN" dirty="0"/>
          </a:p>
        </p:txBody>
      </p:sp>
    </p:spTree>
    <p:extLst>
      <p:ext uri="{BB962C8B-B14F-4D97-AF65-F5344CB8AC3E}">
        <p14:creationId xmlns:p14="http://schemas.microsoft.com/office/powerpoint/2010/main" val="305121290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fontScale="70000" lnSpcReduction="20000"/>
          </a:bodyPr>
          <a:lstStyle/>
          <a:p>
            <a:r>
              <a:rPr lang="en-IN" b="1" dirty="0"/>
              <a:t>Advantages of Privatisation of Education</a:t>
            </a:r>
          </a:p>
          <a:p>
            <a:endParaRPr lang="en-IN" dirty="0" smtClean="0"/>
          </a:p>
          <a:p>
            <a:r>
              <a:rPr lang="en-IN" dirty="0" smtClean="0"/>
              <a:t>Similarly</a:t>
            </a:r>
            <a:r>
              <a:rPr lang="en-IN" dirty="0"/>
              <a:t>, there are many things that privatisation has contributed positively to our society, which includes following:</a:t>
            </a:r>
          </a:p>
          <a:p>
            <a:endParaRPr lang="en-IN" dirty="0"/>
          </a:p>
          <a:p>
            <a:r>
              <a:rPr lang="en-IN" dirty="0"/>
              <a:t>Accessible Education: There is a massive increase in the number of schools and educational institutions across the country. Education is now easily accessible to those who can afford to pay the school fees.</a:t>
            </a:r>
          </a:p>
          <a:p>
            <a:r>
              <a:rPr lang="en-IN" dirty="0"/>
              <a:t>Improved Infrastructure: Undoubtedly, private sector has made remarkable infrastructure changes and has replenished state of the art framework.</a:t>
            </a:r>
          </a:p>
          <a:p>
            <a:endParaRPr lang="en-IN" dirty="0" smtClean="0"/>
          </a:p>
          <a:p>
            <a:r>
              <a:rPr lang="en-IN" dirty="0" smtClean="0"/>
              <a:t>Advanced </a:t>
            </a:r>
            <a:r>
              <a:rPr lang="en-IN" dirty="0"/>
              <a:t>teaching: They have introduced modern techniques of teaching, which helps children in better learning and increase their performance. Various modern education technology includes tabs and other gadgets, </a:t>
            </a:r>
            <a:r>
              <a:rPr lang="en-IN" dirty="0" err="1"/>
              <a:t>classflow</a:t>
            </a:r>
            <a:r>
              <a:rPr lang="en-IN" dirty="0"/>
              <a:t>, </a:t>
            </a:r>
            <a:r>
              <a:rPr lang="en-IN" dirty="0" err="1"/>
              <a:t>etc</a:t>
            </a:r>
            <a:endParaRPr lang="en-IN" dirty="0"/>
          </a:p>
        </p:txBody>
      </p:sp>
    </p:spTree>
    <p:extLst>
      <p:ext uri="{BB962C8B-B14F-4D97-AF65-F5344CB8AC3E}">
        <p14:creationId xmlns:p14="http://schemas.microsoft.com/office/powerpoint/2010/main" val="427596065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t>Liberty to choose institution: Increase in number of schools and colleges have provided parents with a variety of options to choose from.</a:t>
            </a:r>
          </a:p>
          <a:p>
            <a:r>
              <a:rPr lang="en-IN" dirty="0"/>
              <a:t>Extracurricular activities: Every private school nowadays comes up with new and interesting activity ideas that help a child to learn new things and become active in all aspects.</a:t>
            </a:r>
          </a:p>
        </p:txBody>
      </p:sp>
    </p:spTree>
    <p:extLst>
      <p:ext uri="{BB962C8B-B14F-4D97-AF65-F5344CB8AC3E}">
        <p14:creationId xmlns:p14="http://schemas.microsoft.com/office/powerpoint/2010/main" val="212008655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Disadvantages of Privatisation of Education</a:t>
            </a:r>
          </a:p>
        </p:txBody>
      </p:sp>
      <p:sp>
        <p:nvSpPr>
          <p:cNvPr id="3" name="Content Placeholder 2"/>
          <p:cNvSpPr>
            <a:spLocks noGrp="1"/>
          </p:cNvSpPr>
          <p:nvPr>
            <p:ph idx="1"/>
          </p:nvPr>
        </p:nvSpPr>
        <p:spPr>
          <a:xfrm>
            <a:off x="611560" y="1556792"/>
            <a:ext cx="8229600" cy="4525963"/>
          </a:xfrm>
        </p:spPr>
        <p:txBody>
          <a:bodyPr>
            <a:normAutofit fontScale="92500"/>
          </a:bodyPr>
          <a:lstStyle/>
          <a:p>
            <a:r>
              <a:rPr lang="en-IN" b="1" dirty="0"/>
              <a:t>Disparity in public and private schools </a:t>
            </a:r>
            <a:r>
              <a:rPr lang="en-IN" dirty="0"/>
              <a:t>: Private sector has raised the bars of their school standards too high that government schools are unable to match up to their benchmarks.</a:t>
            </a:r>
          </a:p>
          <a:p>
            <a:r>
              <a:rPr lang="en-IN" b="1" dirty="0"/>
              <a:t>Pricey Fee Structures </a:t>
            </a:r>
            <a:r>
              <a:rPr lang="en-IN" dirty="0"/>
              <a:t>: Modern schools have set their school fees upscale that it is difficult for parents with meagre income to bear those and thus restricts their child’s admission to such schools.</a:t>
            </a:r>
          </a:p>
        </p:txBody>
      </p:sp>
    </p:spTree>
    <p:extLst>
      <p:ext uri="{BB962C8B-B14F-4D97-AF65-F5344CB8AC3E}">
        <p14:creationId xmlns:p14="http://schemas.microsoft.com/office/powerpoint/2010/main" val="96880506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217443"/>
          </a:xfrm>
        </p:spPr>
        <p:txBody>
          <a:bodyPr>
            <a:normAutofit fontScale="92500" lnSpcReduction="10000"/>
          </a:bodyPr>
          <a:lstStyle/>
          <a:p>
            <a:r>
              <a:rPr lang="en-IN" b="1" dirty="0"/>
              <a:t>More of a Business </a:t>
            </a:r>
            <a:r>
              <a:rPr lang="en-IN" dirty="0"/>
              <a:t>: The focus of private schools has shifted from providing education to earning money. This can be very well clarified from the higher donations demanded for admission of even a bright child by such institutions apart from the pricey fee structure.</a:t>
            </a:r>
          </a:p>
          <a:p>
            <a:r>
              <a:rPr lang="en-IN" dirty="0"/>
              <a:t>D</a:t>
            </a:r>
            <a:r>
              <a:rPr lang="en-IN" b="1" dirty="0"/>
              <a:t>iscrimination</a:t>
            </a:r>
            <a:r>
              <a:rPr lang="en-IN" dirty="0"/>
              <a:t> : In order to maintain a standard, these institutions strictly avoid admission of people from poor families (which is obvious from their high prices), and thus such children are deterred from procuring education from private schools of such standards.</a:t>
            </a:r>
          </a:p>
        </p:txBody>
      </p:sp>
    </p:spTree>
    <p:extLst>
      <p:ext uri="{BB962C8B-B14F-4D97-AF65-F5344CB8AC3E}">
        <p14:creationId xmlns:p14="http://schemas.microsoft.com/office/powerpoint/2010/main" val="291384243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b="1" dirty="0"/>
              <a:t>Lack of trained teachers </a:t>
            </a:r>
            <a:r>
              <a:rPr lang="en-IN" dirty="0"/>
              <a:t>: Quality of education is a complex issue and is difficult to measure and it has not been certain of any specific method that can provide quality education. Some schools are unable to provide the standardised education due to lack of trained teachers.  They are unable to provide the quality education on the uninterrupted basis.</a:t>
            </a:r>
          </a:p>
        </p:txBody>
      </p:sp>
    </p:spTree>
    <p:extLst>
      <p:ext uri="{BB962C8B-B14F-4D97-AF65-F5344CB8AC3E}">
        <p14:creationId xmlns:p14="http://schemas.microsoft.com/office/powerpoint/2010/main" val="3224492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IN" dirty="0" smtClean="0"/>
              <a:t>In the context of the enactment of the Right of Children to Free and Compulsory Education (RTE) legislation in 2009, NUEPA (2009) estimated the amount of resource required for successful implementation of RTE by 2015.</a:t>
            </a:r>
          </a:p>
          <a:p>
            <a:r>
              <a:rPr lang="en-IN" dirty="0"/>
              <a:t>T</a:t>
            </a:r>
            <a:r>
              <a:rPr lang="en-IN" dirty="0" smtClean="0"/>
              <a:t>he country's total public expenditure on</a:t>
            </a:r>
          </a:p>
          <a:p>
            <a:pPr marL="0" indent="0">
              <a:buNone/>
            </a:pPr>
            <a:r>
              <a:rPr lang="en-IN" dirty="0" smtClean="0"/>
              <a:t>    education needs to be increased to the level of six </a:t>
            </a:r>
            <a:r>
              <a:rPr lang="en-IN" dirty="0" err="1" smtClean="0"/>
              <a:t>percent</a:t>
            </a:r>
            <a:r>
              <a:rPr lang="en-IN" dirty="0" smtClean="0"/>
              <a:t> of GDP has been reiterated by a number of political parties in their election manifestos .</a:t>
            </a:r>
            <a:endParaRPr lang="en-IN" dirty="0"/>
          </a:p>
        </p:txBody>
      </p:sp>
    </p:spTree>
    <p:extLst>
      <p:ext uri="{BB962C8B-B14F-4D97-AF65-F5344CB8AC3E}">
        <p14:creationId xmlns:p14="http://schemas.microsoft.com/office/powerpoint/2010/main" val="1190536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lnSpcReduction="10000"/>
          </a:bodyPr>
          <a:lstStyle/>
          <a:p>
            <a:r>
              <a:rPr lang="en-IN" dirty="0"/>
              <a:t>A</a:t>
            </a:r>
            <a:r>
              <a:rPr lang="en-IN" dirty="0" smtClean="0"/>
              <a:t> number of economists have also questioned the sufficiency of six </a:t>
            </a:r>
            <a:r>
              <a:rPr lang="en-IN" dirty="0" err="1" smtClean="0"/>
              <a:t>percent</a:t>
            </a:r>
            <a:r>
              <a:rPr lang="en-IN" dirty="0" smtClean="0"/>
              <a:t> of GDP as a benchmark to assess adequacy of government spending on education.</a:t>
            </a:r>
          </a:p>
          <a:p>
            <a:r>
              <a:rPr lang="en-IN" dirty="0"/>
              <a:t>Currently, the expenditure is around 4%, which has to be increased to 6% to reach desired results in years to come. </a:t>
            </a:r>
            <a:endParaRPr lang="en-IN" dirty="0" smtClean="0"/>
          </a:p>
          <a:p>
            <a:r>
              <a:rPr lang="en-IN" dirty="0" smtClean="0"/>
              <a:t>Government levies, </a:t>
            </a:r>
            <a:r>
              <a:rPr lang="en-IN" dirty="0"/>
              <a:t>education cess at the rate of 2% on all union taxes. The revenues from education cess will be earmarked for spending on elementary education.</a:t>
            </a:r>
            <a:endParaRPr lang="en-IN" dirty="0" smtClean="0"/>
          </a:p>
        </p:txBody>
      </p:sp>
    </p:spTree>
    <p:extLst>
      <p:ext uri="{BB962C8B-B14F-4D97-AF65-F5344CB8AC3E}">
        <p14:creationId xmlns:p14="http://schemas.microsoft.com/office/powerpoint/2010/main" val="437478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a:bodyPr>
          <a:lstStyle/>
          <a:p>
            <a:r>
              <a:rPr lang="en-IN" dirty="0" smtClean="0"/>
              <a:t> A macro picture of public financing of school</a:t>
            </a:r>
          </a:p>
          <a:p>
            <a:pPr marL="0" indent="0">
              <a:buNone/>
            </a:pPr>
            <a:r>
              <a:rPr lang="en-IN" dirty="0" smtClean="0"/>
              <a:t>education in the country has been sketched with the help of three basic indicators, which are:</a:t>
            </a:r>
          </a:p>
          <a:p>
            <a:r>
              <a:rPr lang="en-IN" dirty="0" smtClean="0"/>
              <a:t>1) Expenditure on school education as </a:t>
            </a:r>
            <a:r>
              <a:rPr lang="en-IN" dirty="0" err="1" smtClean="0"/>
              <a:t>percent</a:t>
            </a:r>
            <a:r>
              <a:rPr lang="en-IN" dirty="0" smtClean="0"/>
              <a:t> of Gross State Domestic Product (GSDP);</a:t>
            </a:r>
          </a:p>
          <a:p>
            <a:r>
              <a:rPr lang="en-IN" dirty="0" smtClean="0"/>
              <a:t>2) Expenditure on school education as </a:t>
            </a:r>
            <a:r>
              <a:rPr lang="en-IN" dirty="0" err="1" smtClean="0"/>
              <a:t>percent</a:t>
            </a:r>
            <a:r>
              <a:rPr lang="en-IN" dirty="0" smtClean="0"/>
              <a:t> of total state budget; and</a:t>
            </a:r>
          </a:p>
          <a:p>
            <a:r>
              <a:rPr lang="en-IN" dirty="0" smtClean="0"/>
              <a:t>3) Per child spending on school education in a state. </a:t>
            </a:r>
            <a:endParaRPr lang="en-IN" dirty="0"/>
          </a:p>
        </p:txBody>
      </p:sp>
    </p:spTree>
    <p:extLst>
      <p:ext uri="{BB962C8B-B14F-4D97-AF65-F5344CB8AC3E}">
        <p14:creationId xmlns:p14="http://schemas.microsoft.com/office/powerpoint/2010/main" val="27931746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217443"/>
          </a:xfrm>
        </p:spPr>
        <p:txBody>
          <a:bodyPr>
            <a:normAutofit/>
          </a:bodyPr>
          <a:lstStyle/>
          <a:p>
            <a:r>
              <a:rPr lang="en-IN" dirty="0" smtClean="0"/>
              <a:t>Public expenditure on school education covers expenditure at the elementary level and expenditure at the secondary and senior</a:t>
            </a:r>
          </a:p>
          <a:p>
            <a:pPr marL="0" indent="0">
              <a:buNone/>
            </a:pPr>
            <a:r>
              <a:rPr lang="en-IN" dirty="0" smtClean="0"/>
              <a:t>secondary level. </a:t>
            </a:r>
          </a:p>
          <a:p>
            <a:pPr marL="0" indent="0">
              <a:buNone/>
            </a:pPr>
            <a:r>
              <a:rPr lang="en-IN" dirty="0" smtClean="0"/>
              <a:t>The sources include expenditure by the Union Government, the State Governments, the local bodies, and foreign aid which is transferred primarily through Union Budget.</a:t>
            </a:r>
            <a:endParaRPr lang="en-IN" dirty="0"/>
          </a:p>
        </p:txBody>
      </p:sp>
    </p:spTree>
    <p:extLst>
      <p:ext uri="{BB962C8B-B14F-4D97-AF65-F5344CB8AC3E}">
        <p14:creationId xmlns:p14="http://schemas.microsoft.com/office/powerpoint/2010/main" val="29293386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fontScale="92500" lnSpcReduction="10000"/>
          </a:bodyPr>
          <a:lstStyle/>
          <a:p>
            <a:r>
              <a:rPr lang="en-IN" dirty="0" smtClean="0"/>
              <a:t>Both at the Union and the state level, besides the Department of School Education, several other departments incur sizable amounts of expenditure on education. </a:t>
            </a:r>
          </a:p>
          <a:p>
            <a:r>
              <a:rPr lang="en-IN" dirty="0" smtClean="0"/>
              <a:t>These departments include Department of Women and Child Development, Department of Social Security and Welfare, Department of</a:t>
            </a:r>
          </a:p>
          <a:p>
            <a:pPr marL="0" indent="0">
              <a:buNone/>
            </a:pPr>
            <a:r>
              <a:rPr lang="en-IN" dirty="0" smtClean="0"/>
              <a:t>Minority Welfare, Department of Tribal Welfare, Department of Rural Development, Department of Urban Development, </a:t>
            </a:r>
            <a:r>
              <a:rPr lang="en-IN" dirty="0" err="1" smtClean="0"/>
              <a:t>Panchayati</a:t>
            </a:r>
            <a:r>
              <a:rPr lang="en-IN" dirty="0" smtClean="0"/>
              <a:t> Raj Department, Department of Public Works, Department of Drinking Water and Sanitation, and Department of Planning.</a:t>
            </a:r>
            <a:endParaRPr lang="en-IN" dirty="0"/>
          </a:p>
        </p:txBody>
      </p:sp>
    </p:spTree>
    <p:extLst>
      <p:ext uri="{BB962C8B-B14F-4D97-AF65-F5344CB8AC3E}">
        <p14:creationId xmlns:p14="http://schemas.microsoft.com/office/powerpoint/2010/main" val="21561251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424</TotalTime>
  <Words>3043</Words>
  <Application>Microsoft Office PowerPoint</Application>
  <PresentationFormat>On-screen Show (4:3)</PresentationFormat>
  <Paragraphs>188</Paragraphs>
  <Slides>47</Slides>
  <Notes>0</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Office Theme</vt:lpstr>
      <vt:lpstr>UNIT -20 Financing of Education – Planning, Budgeting and Monitoring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School Improvement Plan </vt:lpstr>
      <vt:lpstr>PowerPoint Presentation</vt:lpstr>
      <vt:lpstr> The school’s budget. </vt:lpstr>
      <vt:lpstr>PowerPoint Presentation</vt:lpstr>
      <vt:lpstr>PowerPoint Presentation</vt:lpstr>
      <vt:lpstr>Philosophy regarding the school budget</vt:lpstr>
      <vt:lpstr>PowerPoint Presentation</vt:lpstr>
      <vt:lpstr> Basic Process for the Development of School Budget </vt:lpstr>
      <vt:lpstr>Steps in Planning the School Budget</vt:lpstr>
      <vt:lpstr>PowerPoint Presentation</vt:lpstr>
      <vt:lpstr>PowerPoint Presentation</vt:lpstr>
      <vt:lpstr>PowerPoint Presentation</vt:lpstr>
      <vt:lpstr>21) Impact of Liberalization, Privatisation and Globalisation on Education. </vt:lpstr>
      <vt:lpstr>PowerPoint Presentation</vt:lpstr>
      <vt:lpstr>Impact of Globalization on Education </vt:lpstr>
      <vt:lpstr>PowerPoint Presentation</vt:lpstr>
      <vt:lpstr>Apprehensions Regarding Globalization as a Trend</vt:lpstr>
      <vt:lpstr>PowerPoint Presentation</vt:lpstr>
      <vt:lpstr>PowerPoint Presentation</vt:lpstr>
      <vt:lpstr>Liberalisation : Meaning</vt:lpstr>
      <vt:lpstr>PowerPoint Presentation</vt:lpstr>
      <vt:lpstr>Impact of Liberalization on Education System in India </vt:lpstr>
      <vt:lpstr>PowerPoint Presentation</vt:lpstr>
      <vt:lpstr> Negative Impact of Liberalization on Education System in India: </vt:lpstr>
      <vt:lpstr>PowerPoint Presentation</vt:lpstr>
      <vt:lpstr>Privatisation </vt:lpstr>
      <vt:lpstr>Impact of privatization </vt:lpstr>
      <vt:lpstr>PowerPoint Presentation</vt:lpstr>
      <vt:lpstr>Negative Impact</vt:lpstr>
      <vt:lpstr>PowerPoint Presentation</vt:lpstr>
      <vt:lpstr>PowerPoint Presentation</vt:lpstr>
      <vt:lpstr>Disadvantages of Privatisation of Education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Financing of Education – Planning, Budgeting and Monitoring</dc:title>
  <dc:creator>user</dc:creator>
  <cp:lastModifiedBy>user</cp:lastModifiedBy>
  <cp:revision>98</cp:revision>
  <dcterms:created xsi:type="dcterms:W3CDTF">2021-07-12T11:38:29Z</dcterms:created>
  <dcterms:modified xsi:type="dcterms:W3CDTF">2021-07-24T15:08:55Z</dcterms:modified>
</cp:coreProperties>
</file>