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8" r:id="rId5"/>
    <p:sldId id="259" r:id="rId6"/>
    <p:sldId id="270" r:id="rId7"/>
    <p:sldId id="271" r:id="rId8"/>
    <p:sldId id="272" r:id="rId9"/>
    <p:sldId id="273" r:id="rId10"/>
    <p:sldId id="260" r:id="rId11"/>
    <p:sldId id="274" r:id="rId12"/>
    <p:sldId id="261" r:id="rId13"/>
    <p:sldId id="263" r:id="rId14"/>
    <p:sldId id="264" r:id="rId15"/>
    <p:sldId id="265" r:id="rId16"/>
    <p:sldId id="266" r:id="rId17"/>
    <p:sldId id="267" r:id="rId18"/>
    <p:sldId id="268" r:id="rId19"/>
    <p:sldId id="269"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E3C4B20-2ADD-49EC-98B0-BFC58A739BAC}" type="datetimeFigureOut">
              <a:rPr lang="en-IN" smtClean="0"/>
              <a:t>28-05-2021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2C15C4C-1B8E-49B4-B965-864919926C48}" type="slidenum">
              <a:rPr lang="en-IN" smtClean="0"/>
              <a:t>‹#›</a:t>
            </a:fld>
            <a:endParaRPr lang="en-IN"/>
          </a:p>
        </p:txBody>
      </p:sp>
    </p:spTree>
    <p:extLst>
      <p:ext uri="{BB962C8B-B14F-4D97-AF65-F5344CB8AC3E}">
        <p14:creationId xmlns:p14="http://schemas.microsoft.com/office/powerpoint/2010/main" val="355841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E3C4B20-2ADD-49EC-98B0-BFC58A739BAC}" type="datetimeFigureOut">
              <a:rPr lang="en-IN" smtClean="0"/>
              <a:t>28-05-2021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2C15C4C-1B8E-49B4-B965-864919926C48}" type="slidenum">
              <a:rPr lang="en-IN" smtClean="0"/>
              <a:t>‹#›</a:t>
            </a:fld>
            <a:endParaRPr lang="en-IN"/>
          </a:p>
        </p:txBody>
      </p:sp>
    </p:spTree>
    <p:extLst>
      <p:ext uri="{BB962C8B-B14F-4D97-AF65-F5344CB8AC3E}">
        <p14:creationId xmlns:p14="http://schemas.microsoft.com/office/powerpoint/2010/main" val="1535895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E3C4B20-2ADD-49EC-98B0-BFC58A739BAC}" type="datetimeFigureOut">
              <a:rPr lang="en-IN" smtClean="0"/>
              <a:t>28-05-2021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2C15C4C-1B8E-49B4-B965-864919926C48}" type="slidenum">
              <a:rPr lang="en-IN" smtClean="0"/>
              <a:t>‹#›</a:t>
            </a:fld>
            <a:endParaRPr lang="en-IN"/>
          </a:p>
        </p:txBody>
      </p:sp>
    </p:spTree>
    <p:extLst>
      <p:ext uri="{BB962C8B-B14F-4D97-AF65-F5344CB8AC3E}">
        <p14:creationId xmlns:p14="http://schemas.microsoft.com/office/powerpoint/2010/main" val="3471163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E3C4B20-2ADD-49EC-98B0-BFC58A739BAC}" type="datetimeFigureOut">
              <a:rPr lang="en-IN" smtClean="0"/>
              <a:t>28-05-2021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2C15C4C-1B8E-49B4-B965-864919926C48}" type="slidenum">
              <a:rPr lang="en-IN" smtClean="0"/>
              <a:t>‹#›</a:t>
            </a:fld>
            <a:endParaRPr lang="en-IN"/>
          </a:p>
        </p:txBody>
      </p:sp>
    </p:spTree>
    <p:extLst>
      <p:ext uri="{BB962C8B-B14F-4D97-AF65-F5344CB8AC3E}">
        <p14:creationId xmlns:p14="http://schemas.microsoft.com/office/powerpoint/2010/main" val="1158001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3C4B20-2ADD-49EC-98B0-BFC58A739BAC}" type="datetimeFigureOut">
              <a:rPr lang="en-IN" smtClean="0"/>
              <a:t>28-05-2021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2C15C4C-1B8E-49B4-B965-864919926C48}" type="slidenum">
              <a:rPr lang="en-IN" smtClean="0"/>
              <a:t>‹#›</a:t>
            </a:fld>
            <a:endParaRPr lang="en-IN"/>
          </a:p>
        </p:txBody>
      </p:sp>
    </p:spTree>
    <p:extLst>
      <p:ext uri="{BB962C8B-B14F-4D97-AF65-F5344CB8AC3E}">
        <p14:creationId xmlns:p14="http://schemas.microsoft.com/office/powerpoint/2010/main" val="3608351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E3C4B20-2ADD-49EC-98B0-BFC58A739BAC}" type="datetimeFigureOut">
              <a:rPr lang="en-IN" smtClean="0"/>
              <a:t>28-05-2021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2C15C4C-1B8E-49B4-B965-864919926C48}" type="slidenum">
              <a:rPr lang="en-IN" smtClean="0"/>
              <a:t>‹#›</a:t>
            </a:fld>
            <a:endParaRPr lang="en-IN"/>
          </a:p>
        </p:txBody>
      </p:sp>
    </p:spTree>
    <p:extLst>
      <p:ext uri="{BB962C8B-B14F-4D97-AF65-F5344CB8AC3E}">
        <p14:creationId xmlns:p14="http://schemas.microsoft.com/office/powerpoint/2010/main" val="1769779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E3C4B20-2ADD-49EC-98B0-BFC58A739BAC}" type="datetimeFigureOut">
              <a:rPr lang="en-IN" smtClean="0"/>
              <a:t>28-05-2021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2C15C4C-1B8E-49B4-B965-864919926C48}" type="slidenum">
              <a:rPr lang="en-IN" smtClean="0"/>
              <a:t>‹#›</a:t>
            </a:fld>
            <a:endParaRPr lang="en-IN"/>
          </a:p>
        </p:txBody>
      </p:sp>
    </p:spTree>
    <p:extLst>
      <p:ext uri="{BB962C8B-B14F-4D97-AF65-F5344CB8AC3E}">
        <p14:creationId xmlns:p14="http://schemas.microsoft.com/office/powerpoint/2010/main" val="3326875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E3C4B20-2ADD-49EC-98B0-BFC58A739BAC}" type="datetimeFigureOut">
              <a:rPr lang="en-IN" smtClean="0"/>
              <a:t>28-05-2021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2C15C4C-1B8E-49B4-B965-864919926C48}" type="slidenum">
              <a:rPr lang="en-IN" smtClean="0"/>
              <a:t>‹#›</a:t>
            </a:fld>
            <a:endParaRPr lang="en-IN"/>
          </a:p>
        </p:txBody>
      </p:sp>
    </p:spTree>
    <p:extLst>
      <p:ext uri="{BB962C8B-B14F-4D97-AF65-F5344CB8AC3E}">
        <p14:creationId xmlns:p14="http://schemas.microsoft.com/office/powerpoint/2010/main" val="3118225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3C4B20-2ADD-49EC-98B0-BFC58A739BAC}" type="datetimeFigureOut">
              <a:rPr lang="en-IN" smtClean="0"/>
              <a:t>28-05-2021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2C15C4C-1B8E-49B4-B965-864919926C48}" type="slidenum">
              <a:rPr lang="en-IN" smtClean="0"/>
              <a:t>‹#›</a:t>
            </a:fld>
            <a:endParaRPr lang="en-IN"/>
          </a:p>
        </p:txBody>
      </p:sp>
    </p:spTree>
    <p:extLst>
      <p:ext uri="{BB962C8B-B14F-4D97-AF65-F5344CB8AC3E}">
        <p14:creationId xmlns:p14="http://schemas.microsoft.com/office/powerpoint/2010/main" val="3650152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3C4B20-2ADD-49EC-98B0-BFC58A739BAC}" type="datetimeFigureOut">
              <a:rPr lang="en-IN" smtClean="0"/>
              <a:t>28-05-2021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2C15C4C-1B8E-49B4-B965-864919926C48}" type="slidenum">
              <a:rPr lang="en-IN" smtClean="0"/>
              <a:t>‹#›</a:t>
            </a:fld>
            <a:endParaRPr lang="en-IN"/>
          </a:p>
        </p:txBody>
      </p:sp>
    </p:spTree>
    <p:extLst>
      <p:ext uri="{BB962C8B-B14F-4D97-AF65-F5344CB8AC3E}">
        <p14:creationId xmlns:p14="http://schemas.microsoft.com/office/powerpoint/2010/main" val="1068293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3C4B20-2ADD-49EC-98B0-BFC58A739BAC}" type="datetimeFigureOut">
              <a:rPr lang="en-IN" smtClean="0"/>
              <a:t>28-05-2021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2C15C4C-1B8E-49B4-B965-864919926C48}" type="slidenum">
              <a:rPr lang="en-IN" smtClean="0"/>
              <a:t>‹#›</a:t>
            </a:fld>
            <a:endParaRPr lang="en-IN"/>
          </a:p>
        </p:txBody>
      </p:sp>
    </p:spTree>
    <p:extLst>
      <p:ext uri="{BB962C8B-B14F-4D97-AF65-F5344CB8AC3E}">
        <p14:creationId xmlns:p14="http://schemas.microsoft.com/office/powerpoint/2010/main" val="2900284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3C4B20-2ADD-49EC-98B0-BFC58A739BAC}" type="datetimeFigureOut">
              <a:rPr lang="en-IN" smtClean="0"/>
              <a:t>28-05-2021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C15C4C-1B8E-49B4-B965-864919926C48}" type="slidenum">
              <a:rPr lang="en-IN" smtClean="0"/>
              <a:t>‹#›</a:t>
            </a:fld>
            <a:endParaRPr lang="en-IN"/>
          </a:p>
        </p:txBody>
      </p:sp>
    </p:spTree>
    <p:extLst>
      <p:ext uri="{BB962C8B-B14F-4D97-AF65-F5344CB8AC3E}">
        <p14:creationId xmlns:p14="http://schemas.microsoft.com/office/powerpoint/2010/main" val="2354940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4705"/>
            <a:ext cx="7772400" cy="720079"/>
          </a:xfrm>
        </p:spPr>
        <p:txBody>
          <a:bodyPr>
            <a:normAutofit fontScale="90000"/>
          </a:bodyPr>
          <a:lstStyle/>
          <a:p>
            <a:r>
              <a:rPr lang="en-IN" dirty="0"/>
              <a:t>I</a:t>
            </a:r>
            <a:r>
              <a:rPr lang="en-IN" dirty="0" smtClean="0"/>
              <a:t>n-service training </a:t>
            </a:r>
            <a:endParaRPr lang="en-IN" dirty="0"/>
          </a:p>
        </p:txBody>
      </p:sp>
      <p:sp>
        <p:nvSpPr>
          <p:cNvPr id="3" name="Subtitle 2"/>
          <p:cNvSpPr>
            <a:spLocks noGrp="1"/>
          </p:cNvSpPr>
          <p:nvPr>
            <p:ph type="subTitle" idx="1"/>
          </p:nvPr>
        </p:nvSpPr>
        <p:spPr>
          <a:xfrm>
            <a:off x="899592" y="2132856"/>
            <a:ext cx="7488832" cy="3960440"/>
          </a:xfrm>
        </p:spPr>
        <p:txBody>
          <a:bodyPr>
            <a:normAutofit fontScale="92500" lnSpcReduction="20000"/>
          </a:bodyPr>
          <a:lstStyle/>
          <a:p>
            <a:pPr algn="just"/>
            <a:r>
              <a:rPr lang="en-IN" dirty="0">
                <a:solidFill>
                  <a:schemeClr val="tx1"/>
                </a:solidFill>
              </a:rPr>
              <a:t>In-service training is </a:t>
            </a:r>
            <a:r>
              <a:rPr lang="en-IN" dirty="0" smtClean="0">
                <a:solidFill>
                  <a:schemeClr val="tx1"/>
                </a:solidFill>
              </a:rPr>
              <a:t>professional </a:t>
            </a:r>
            <a:r>
              <a:rPr lang="en-IN" dirty="0">
                <a:solidFill>
                  <a:schemeClr val="tx1"/>
                </a:solidFill>
              </a:rPr>
              <a:t>and personal educational activity for teachers to improve their efficiency, ability, knowledge </a:t>
            </a:r>
            <a:r>
              <a:rPr lang="en-IN" dirty="0" smtClean="0">
                <a:solidFill>
                  <a:schemeClr val="tx1"/>
                </a:solidFill>
              </a:rPr>
              <a:t>and motivation </a:t>
            </a:r>
            <a:r>
              <a:rPr lang="en-IN" dirty="0">
                <a:solidFill>
                  <a:schemeClr val="tx1"/>
                </a:solidFill>
              </a:rPr>
              <a:t>in their professional work.</a:t>
            </a:r>
            <a:endParaRPr lang="en-IN" dirty="0" smtClean="0">
              <a:solidFill>
                <a:schemeClr val="tx1"/>
              </a:solidFill>
            </a:endParaRPr>
          </a:p>
          <a:p>
            <a:pPr algn="just"/>
            <a:endParaRPr lang="en-IN" dirty="0">
              <a:solidFill>
                <a:schemeClr val="tx1"/>
              </a:solidFill>
            </a:endParaRPr>
          </a:p>
          <a:p>
            <a:pPr algn="just"/>
            <a:endParaRPr lang="en-IN" dirty="0" smtClean="0">
              <a:solidFill>
                <a:schemeClr val="tx1"/>
              </a:solidFill>
            </a:endParaRPr>
          </a:p>
          <a:p>
            <a:pPr algn="just"/>
            <a:r>
              <a:rPr lang="en-IN" dirty="0" smtClean="0">
                <a:solidFill>
                  <a:schemeClr val="tx1"/>
                </a:solidFill>
              </a:rPr>
              <a:t>A good in-service training should improve the quality of programming for the development of teachers in  service. </a:t>
            </a:r>
            <a:endParaRPr lang="en-IN" dirty="0">
              <a:solidFill>
                <a:schemeClr val="tx1"/>
              </a:solidFill>
            </a:endParaRPr>
          </a:p>
        </p:txBody>
      </p:sp>
    </p:spTree>
    <p:extLst>
      <p:ext uri="{BB962C8B-B14F-4D97-AF65-F5344CB8AC3E}">
        <p14:creationId xmlns:p14="http://schemas.microsoft.com/office/powerpoint/2010/main" val="601803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Principles for Professional Development </a:t>
            </a:r>
            <a:endParaRPr lang="en-IN" dirty="0"/>
          </a:p>
        </p:txBody>
      </p:sp>
      <p:sp>
        <p:nvSpPr>
          <p:cNvPr id="3" name="Content Placeholder 2"/>
          <p:cNvSpPr>
            <a:spLocks noGrp="1"/>
          </p:cNvSpPr>
          <p:nvPr>
            <p:ph idx="1"/>
          </p:nvPr>
        </p:nvSpPr>
        <p:spPr/>
        <p:txBody>
          <a:bodyPr>
            <a:normAutofit fontScale="70000" lnSpcReduction="20000"/>
          </a:bodyPr>
          <a:lstStyle/>
          <a:p>
            <a:endParaRPr lang="en-IN" dirty="0" smtClean="0"/>
          </a:p>
          <a:p>
            <a:pPr marL="0" indent="0">
              <a:buNone/>
            </a:pPr>
            <a:r>
              <a:rPr lang="en-IN" dirty="0" smtClean="0"/>
              <a:t>• Ensure depth of content knowledge.</a:t>
            </a:r>
          </a:p>
          <a:p>
            <a:pPr marL="0" indent="0">
              <a:buNone/>
            </a:pPr>
            <a:r>
              <a:rPr lang="en-IN" dirty="0" smtClean="0"/>
              <a:t>• Provide a strong foundation in the pedagogy of particular disciplines.</a:t>
            </a:r>
          </a:p>
          <a:p>
            <a:pPr marL="0" indent="0">
              <a:buNone/>
            </a:pPr>
            <a:r>
              <a:rPr lang="en-IN" dirty="0" smtClean="0"/>
              <a:t>• Provide more general knowledge about teaching and learning processes, and about schools and institutions.</a:t>
            </a:r>
          </a:p>
          <a:p>
            <a:pPr marL="0" indent="0">
              <a:buNone/>
            </a:pPr>
            <a:r>
              <a:rPr lang="en-IN" dirty="0" smtClean="0"/>
              <a:t>• Reflect the best available research.</a:t>
            </a:r>
          </a:p>
          <a:p>
            <a:pPr marL="0" indent="0">
              <a:buNone/>
            </a:pPr>
            <a:r>
              <a:rPr lang="en-IN" dirty="0" smtClean="0"/>
              <a:t>• Contribute to measurable achievements in student learning.</a:t>
            </a:r>
          </a:p>
          <a:p>
            <a:pPr marL="0" indent="0">
              <a:buNone/>
            </a:pPr>
            <a:r>
              <a:rPr lang="en-IN" dirty="0" smtClean="0"/>
              <a:t>• Expect teachers to be intellectually engaged with ideas and resources.</a:t>
            </a:r>
          </a:p>
          <a:p>
            <a:pPr marL="0" indent="0">
              <a:buNone/>
            </a:pPr>
            <a:r>
              <a:rPr lang="en-IN" dirty="0" smtClean="0"/>
              <a:t>• Provide sufficient time, support and resources to enable teachers to</a:t>
            </a:r>
          </a:p>
          <a:p>
            <a:pPr marL="0" indent="0">
              <a:buNone/>
            </a:pPr>
            <a:r>
              <a:rPr lang="en-IN" dirty="0" smtClean="0"/>
              <a:t> master new content and pedagogy and integrate these into their practice.</a:t>
            </a:r>
            <a:endParaRPr lang="en-IN" dirty="0"/>
          </a:p>
        </p:txBody>
      </p:sp>
    </p:spTree>
    <p:extLst>
      <p:ext uri="{BB962C8B-B14F-4D97-AF65-F5344CB8AC3E}">
        <p14:creationId xmlns:p14="http://schemas.microsoft.com/office/powerpoint/2010/main" val="2480594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The </a:t>
            </a:r>
            <a:r>
              <a:rPr lang="en-IN" dirty="0"/>
              <a:t>rationale for in-service education of teachers </a:t>
            </a:r>
          </a:p>
        </p:txBody>
      </p:sp>
      <p:sp>
        <p:nvSpPr>
          <p:cNvPr id="3" name="Content Placeholder 2"/>
          <p:cNvSpPr>
            <a:spLocks noGrp="1"/>
          </p:cNvSpPr>
          <p:nvPr>
            <p:ph idx="1"/>
          </p:nvPr>
        </p:nvSpPr>
        <p:spPr/>
        <p:txBody>
          <a:bodyPr>
            <a:normAutofit fontScale="92500"/>
          </a:bodyPr>
          <a:lstStyle/>
          <a:p>
            <a:r>
              <a:rPr lang="en-IN" dirty="0" smtClean="0"/>
              <a:t>1</a:t>
            </a:r>
            <a:r>
              <a:rPr lang="en-IN" dirty="0"/>
              <a:t>. U</a:t>
            </a:r>
            <a:r>
              <a:rPr lang="en-IN" dirty="0" smtClean="0"/>
              <a:t>nqualified </a:t>
            </a:r>
            <a:r>
              <a:rPr lang="en-IN" dirty="0"/>
              <a:t>teachers in the educational system</a:t>
            </a:r>
          </a:p>
          <a:p>
            <a:r>
              <a:rPr lang="en-IN" dirty="0"/>
              <a:t>2. improvement of the curriculum</a:t>
            </a:r>
          </a:p>
          <a:p>
            <a:r>
              <a:rPr lang="en-IN" dirty="0"/>
              <a:t>3. unsatisfied admission demands</a:t>
            </a:r>
          </a:p>
          <a:p>
            <a:r>
              <a:rPr lang="en-IN" dirty="0"/>
              <a:t>4. issue of unemployment</a:t>
            </a:r>
          </a:p>
          <a:p>
            <a:r>
              <a:rPr lang="en-IN" dirty="0"/>
              <a:t>5. poor performance of students in examinations</a:t>
            </a:r>
          </a:p>
          <a:p>
            <a:r>
              <a:rPr lang="en-IN" dirty="0"/>
              <a:t>6. degrading quality of teaching</a:t>
            </a:r>
          </a:p>
          <a:p>
            <a:r>
              <a:rPr lang="en-IN" dirty="0"/>
              <a:t>7. education gap</a:t>
            </a:r>
          </a:p>
        </p:txBody>
      </p:sp>
    </p:spTree>
    <p:extLst>
      <p:ext uri="{BB962C8B-B14F-4D97-AF65-F5344CB8AC3E}">
        <p14:creationId xmlns:p14="http://schemas.microsoft.com/office/powerpoint/2010/main" val="22007371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Types of In-Service Education</a:t>
            </a: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1. Regular courses: These are the full time courses undertaken during the normal academic session. The period of the programme depends on the type of course </a:t>
            </a:r>
            <a:r>
              <a:rPr lang="en-IN" dirty="0" err="1" smtClean="0"/>
              <a:t>e.g</a:t>
            </a:r>
            <a:r>
              <a:rPr lang="en-IN" dirty="0" smtClean="0"/>
              <a:t> B.A (Ed), </a:t>
            </a:r>
            <a:r>
              <a:rPr lang="en-IN" dirty="0" err="1" smtClean="0"/>
              <a:t>B.Sc</a:t>
            </a:r>
            <a:r>
              <a:rPr lang="en-IN" dirty="0" smtClean="0"/>
              <a:t> (Ed), postgraduate Diploma in Education (P.G.D.E.), </a:t>
            </a:r>
            <a:r>
              <a:rPr lang="en-IN" dirty="0" err="1" smtClean="0"/>
              <a:t>M.Ed</a:t>
            </a:r>
            <a:r>
              <a:rPr lang="en-IN" dirty="0" smtClean="0"/>
              <a:t> &amp; Ph.D.</a:t>
            </a:r>
          </a:p>
          <a:p>
            <a:r>
              <a:rPr lang="en-IN" dirty="0" smtClean="0"/>
              <a:t>2. Conferences: these are academic gathering in which certain speaker come prepared, often by invitation or for a fee, to open discussion on some reasonably interesting or controversial theme. </a:t>
            </a:r>
          </a:p>
        </p:txBody>
      </p:sp>
    </p:spTree>
    <p:extLst>
      <p:ext uri="{BB962C8B-B14F-4D97-AF65-F5344CB8AC3E}">
        <p14:creationId xmlns:p14="http://schemas.microsoft.com/office/powerpoint/2010/main" val="3238347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a:bodyPr>
          <a:lstStyle/>
          <a:p>
            <a:pPr algn="just"/>
            <a:r>
              <a:rPr lang="en-IN" dirty="0" smtClean="0"/>
              <a:t>3. </a:t>
            </a:r>
            <a:r>
              <a:rPr lang="en-IN" dirty="0" err="1" smtClean="0"/>
              <a:t>Workshops:workshops</a:t>
            </a:r>
            <a:r>
              <a:rPr lang="en-IN" dirty="0" smtClean="0"/>
              <a:t> can be regarded as academic gatherings aimed primarily at providing within the intellectual horizons of participants, selected functional experiences that will enhance their performance on the job.</a:t>
            </a:r>
          </a:p>
          <a:p>
            <a:pPr algn="just"/>
            <a:r>
              <a:rPr lang="en-IN" dirty="0" smtClean="0"/>
              <a:t>Resources persons are usually invited who come prepared and provide working procedures to participants.</a:t>
            </a:r>
            <a:endParaRPr lang="en-IN" dirty="0"/>
          </a:p>
        </p:txBody>
      </p:sp>
    </p:spTree>
    <p:extLst>
      <p:ext uri="{BB962C8B-B14F-4D97-AF65-F5344CB8AC3E}">
        <p14:creationId xmlns:p14="http://schemas.microsoft.com/office/powerpoint/2010/main" val="939830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fontScale="92500" lnSpcReduction="10000"/>
          </a:bodyPr>
          <a:lstStyle/>
          <a:p>
            <a:r>
              <a:rPr lang="en-IN" dirty="0" smtClean="0"/>
              <a:t>Seminars: A seminar is an academic forum whose major purpose centres on a reflection or discussion of problems. It is piloted by a coordinator who has a written responsibility of putting down precise or brief summary of the views expressed by each member of the discussion panel. </a:t>
            </a:r>
          </a:p>
          <a:p>
            <a:r>
              <a:rPr lang="en-IN" dirty="0" smtClean="0"/>
              <a:t>At the end of the session, the coordinator presents the highlights of the views expressed and invites questions, comments, observations or contributions from the audience to encourage total participation. </a:t>
            </a:r>
            <a:endParaRPr lang="en-IN" dirty="0"/>
          </a:p>
        </p:txBody>
      </p:sp>
    </p:spTree>
    <p:extLst>
      <p:ext uri="{BB962C8B-B14F-4D97-AF65-F5344CB8AC3E}">
        <p14:creationId xmlns:p14="http://schemas.microsoft.com/office/powerpoint/2010/main" val="4001898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fontScale="92500"/>
          </a:bodyPr>
          <a:lstStyle/>
          <a:p>
            <a:pPr algn="just"/>
            <a:r>
              <a:rPr lang="en-IN" dirty="0" smtClean="0"/>
              <a:t>5. Correspondence Courses: In this type of in-service training, there is no physical contact between the teacher and the student. Communication between the teachers and students is through post.</a:t>
            </a:r>
          </a:p>
          <a:p>
            <a:pPr algn="just"/>
            <a:r>
              <a:rPr lang="en-IN" dirty="0" smtClean="0"/>
              <a:t>6. Exhibitions: These can be regarded as physical displays of scientific interest intended to enlighten </a:t>
            </a:r>
            <a:r>
              <a:rPr lang="en-IN" dirty="0"/>
              <a:t> </a:t>
            </a:r>
            <a:r>
              <a:rPr lang="en-IN" dirty="0" smtClean="0"/>
              <a:t>wider scientific community. They could be of classroom application or in a broader context geared towards solving societal problems e.g. making of soap or dyes from local resources.</a:t>
            </a:r>
            <a:endParaRPr lang="en-IN" dirty="0"/>
          </a:p>
        </p:txBody>
      </p:sp>
    </p:spTree>
    <p:extLst>
      <p:ext uri="{BB962C8B-B14F-4D97-AF65-F5344CB8AC3E}">
        <p14:creationId xmlns:p14="http://schemas.microsoft.com/office/powerpoint/2010/main" val="2373706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Benefits of In-Service Teacher Education</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Ample opportunities of updating their knowledge and skills</a:t>
            </a:r>
          </a:p>
          <a:p>
            <a:r>
              <a:rPr lang="en-IN" dirty="0"/>
              <a:t>B</a:t>
            </a:r>
            <a:r>
              <a:rPr lang="en-IN" dirty="0" smtClean="0"/>
              <a:t>etter objective performance and advancement in status, without having to resign their  employment.</a:t>
            </a:r>
          </a:p>
          <a:p>
            <a:r>
              <a:rPr lang="en-IN" dirty="0" smtClean="0"/>
              <a:t>Providing the schools system the opportunities of retaining the services of trained and qualified teachers</a:t>
            </a:r>
          </a:p>
          <a:p>
            <a:r>
              <a:rPr lang="en-IN" dirty="0"/>
              <a:t>I</a:t>
            </a:r>
            <a:r>
              <a:rPr lang="en-IN" dirty="0" smtClean="0"/>
              <a:t>ncreasing the number of trained and qualified teachers at all levels of education </a:t>
            </a:r>
            <a:endParaRPr lang="en-IN" dirty="0"/>
          </a:p>
        </p:txBody>
      </p:sp>
    </p:spTree>
    <p:extLst>
      <p:ext uri="{BB962C8B-B14F-4D97-AF65-F5344CB8AC3E}">
        <p14:creationId xmlns:p14="http://schemas.microsoft.com/office/powerpoint/2010/main" val="33003168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smtClean="0"/>
              <a:t> Providing additional sources of revenue generation for teacher education institutions </a:t>
            </a:r>
          </a:p>
          <a:p>
            <a:r>
              <a:rPr lang="en-IN" dirty="0" smtClean="0"/>
              <a:t> Providing additional source of income to staff members participating in the programmes.</a:t>
            </a:r>
          </a:p>
        </p:txBody>
      </p:sp>
    </p:spTree>
    <p:extLst>
      <p:ext uri="{BB962C8B-B14F-4D97-AF65-F5344CB8AC3E}">
        <p14:creationId xmlns:p14="http://schemas.microsoft.com/office/powerpoint/2010/main" val="28215145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Problems of In-Service Education</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The time factor is a major constraint as contact hours for lectures and examinations are inadequate.</a:t>
            </a:r>
          </a:p>
          <a:p>
            <a:r>
              <a:rPr lang="en-IN" dirty="0"/>
              <a:t>T</a:t>
            </a:r>
            <a:r>
              <a:rPr lang="en-IN" dirty="0" smtClean="0"/>
              <a:t>he effectiveness and scope of instruction is in doubt.</a:t>
            </a:r>
          </a:p>
          <a:p>
            <a:r>
              <a:rPr lang="en-IN" dirty="0" smtClean="0"/>
              <a:t>There are a lot of discrepancies in the approaches and techniques adopted by the different institutions involved in in-service education programmes which imply lack of uniformity in course content and methodology. </a:t>
            </a:r>
            <a:endParaRPr lang="en-IN" dirty="0"/>
          </a:p>
        </p:txBody>
      </p:sp>
    </p:spTree>
    <p:extLst>
      <p:ext uri="{BB962C8B-B14F-4D97-AF65-F5344CB8AC3E}">
        <p14:creationId xmlns:p14="http://schemas.microsoft.com/office/powerpoint/2010/main" val="25103911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a:t>P</a:t>
            </a:r>
            <a:r>
              <a:rPr lang="en-IN" dirty="0" smtClean="0"/>
              <a:t>roblem of poor planning and organization.</a:t>
            </a:r>
          </a:p>
          <a:p>
            <a:r>
              <a:rPr lang="en-IN" dirty="0"/>
              <a:t>T</a:t>
            </a:r>
            <a:r>
              <a:rPr lang="en-IN" dirty="0" smtClean="0"/>
              <a:t>he problems of inadequate facilities in terms of classrooms, laboratories and boarding facilities to accommodate the size of enrolment.</a:t>
            </a:r>
            <a:endParaRPr lang="en-IN" dirty="0"/>
          </a:p>
        </p:txBody>
      </p:sp>
    </p:spTree>
    <p:extLst>
      <p:ext uri="{BB962C8B-B14F-4D97-AF65-F5344CB8AC3E}">
        <p14:creationId xmlns:p14="http://schemas.microsoft.com/office/powerpoint/2010/main" val="2514200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Definition</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According to billing (1976) in-service education is staff development which is a deliberate and continuous process involving the identification and discussion of present and anticipated needs of individual staff for furthering their job satisfaction and career prospects and of the institution for supporting its academic work and plans, and implementation of programmes of staff activities designed for the harmonious satisfaction of these needs.</a:t>
            </a:r>
            <a:endParaRPr lang="en-IN" dirty="0"/>
          </a:p>
        </p:txBody>
      </p:sp>
    </p:spTree>
    <p:extLst>
      <p:ext uri="{BB962C8B-B14F-4D97-AF65-F5344CB8AC3E}">
        <p14:creationId xmlns:p14="http://schemas.microsoft.com/office/powerpoint/2010/main" val="2451850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Professional Development of Teachers</a:t>
            </a:r>
            <a:br>
              <a:rPr lang="en-IN" dirty="0" smtClean="0"/>
            </a:br>
            <a:endParaRPr lang="en-IN" dirty="0"/>
          </a:p>
        </p:txBody>
      </p:sp>
      <p:sp>
        <p:nvSpPr>
          <p:cNvPr id="3" name="Content Placeholder 2"/>
          <p:cNvSpPr>
            <a:spLocks noGrp="1"/>
          </p:cNvSpPr>
          <p:nvPr>
            <p:ph idx="1"/>
          </p:nvPr>
        </p:nvSpPr>
        <p:spPr/>
        <p:txBody>
          <a:bodyPr>
            <a:normAutofit/>
          </a:bodyPr>
          <a:lstStyle/>
          <a:p>
            <a:r>
              <a:rPr lang="en-IN" dirty="0"/>
              <a:t>The need </a:t>
            </a:r>
            <a:r>
              <a:rPr lang="en-IN" dirty="0" smtClean="0"/>
              <a:t>is </a:t>
            </a:r>
            <a:r>
              <a:rPr lang="en-IN" dirty="0"/>
              <a:t>getting more attention for teachers to equip with new </a:t>
            </a:r>
            <a:r>
              <a:rPr lang="en-IN" dirty="0" smtClean="0"/>
              <a:t>knowledge and </a:t>
            </a:r>
            <a:r>
              <a:rPr lang="en-IN" dirty="0"/>
              <a:t>skills for them to face new challenges and reformation in education. </a:t>
            </a:r>
            <a:endParaRPr lang="en-IN" dirty="0" smtClean="0"/>
          </a:p>
          <a:p>
            <a:r>
              <a:rPr lang="en-IN" dirty="0" smtClean="0"/>
              <a:t>In-service </a:t>
            </a:r>
            <a:r>
              <a:rPr lang="en-IN" dirty="0"/>
              <a:t>training can enhance </a:t>
            </a:r>
            <a:r>
              <a:rPr lang="en-IN" dirty="0" smtClean="0"/>
              <a:t>the professionalism </a:t>
            </a:r>
            <a:r>
              <a:rPr lang="en-IN" dirty="0"/>
              <a:t>of teachers who </a:t>
            </a:r>
            <a:r>
              <a:rPr lang="en-IN" dirty="0" smtClean="0"/>
              <a:t>can contribute </a:t>
            </a:r>
            <a:r>
              <a:rPr lang="en-IN" dirty="0"/>
              <a:t>to the organisation to achieve it’s </a:t>
            </a:r>
            <a:r>
              <a:rPr lang="en-IN" dirty="0" smtClean="0"/>
              <a:t>goals.</a:t>
            </a:r>
          </a:p>
        </p:txBody>
      </p:sp>
    </p:spTree>
    <p:extLst>
      <p:ext uri="{BB962C8B-B14F-4D97-AF65-F5344CB8AC3E}">
        <p14:creationId xmlns:p14="http://schemas.microsoft.com/office/powerpoint/2010/main" val="2831706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r>
              <a:rPr lang="en-IN" dirty="0" smtClean="0"/>
              <a:t>IMPORTANCE</a:t>
            </a:r>
          </a:p>
          <a:p>
            <a:r>
              <a:rPr lang="en-IN" dirty="0" smtClean="0">
                <a:solidFill>
                  <a:srgbClr val="FF0000"/>
                </a:solidFill>
              </a:rPr>
              <a:t>To teach effectively</a:t>
            </a:r>
            <a:r>
              <a:rPr lang="en-IN" dirty="0" smtClean="0"/>
              <a:t>, teachers need access to on going teacher professional development. </a:t>
            </a:r>
          </a:p>
          <a:p>
            <a:r>
              <a:rPr lang="en-IN" dirty="0"/>
              <a:t>P</a:t>
            </a:r>
            <a:r>
              <a:rPr lang="en-IN" dirty="0" smtClean="0"/>
              <a:t>rofessional development enables teachers to </a:t>
            </a:r>
            <a:r>
              <a:rPr lang="en-IN" dirty="0" smtClean="0">
                <a:solidFill>
                  <a:srgbClr val="FF0000"/>
                </a:solidFill>
              </a:rPr>
              <a:t>improve their own education through seminars, workshops, and classes.</a:t>
            </a:r>
          </a:p>
          <a:p>
            <a:endParaRPr lang="en-IN" dirty="0"/>
          </a:p>
        </p:txBody>
      </p:sp>
    </p:spTree>
    <p:extLst>
      <p:ext uri="{BB962C8B-B14F-4D97-AF65-F5344CB8AC3E}">
        <p14:creationId xmlns:p14="http://schemas.microsoft.com/office/powerpoint/2010/main" val="520926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IN" dirty="0" smtClean="0"/>
              <a:t> Teachers learn new teaching strategies </a:t>
            </a:r>
            <a:r>
              <a:rPr lang="en-IN" dirty="0" smtClean="0">
                <a:solidFill>
                  <a:srgbClr val="FF0000"/>
                </a:solidFill>
              </a:rPr>
              <a:t>to improve the quality of instruction. </a:t>
            </a:r>
          </a:p>
          <a:p>
            <a:r>
              <a:rPr lang="en-IN" dirty="0"/>
              <a:t>T</a:t>
            </a:r>
            <a:r>
              <a:rPr lang="en-IN" dirty="0" smtClean="0"/>
              <a:t>o make changes in the way they teach their students, </a:t>
            </a:r>
            <a:r>
              <a:rPr lang="en-IN" dirty="0" smtClean="0">
                <a:solidFill>
                  <a:srgbClr val="FF0000"/>
                </a:solidFill>
              </a:rPr>
              <a:t>incorporating innovative teaching methods in the</a:t>
            </a:r>
          </a:p>
          <a:p>
            <a:r>
              <a:rPr lang="en-IN" dirty="0" smtClean="0">
                <a:solidFill>
                  <a:srgbClr val="FF0000"/>
                </a:solidFill>
              </a:rPr>
              <a:t>classroom. </a:t>
            </a:r>
          </a:p>
          <a:p>
            <a:r>
              <a:rPr lang="en-IN" dirty="0" smtClean="0"/>
              <a:t>It teaches them </a:t>
            </a:r>
            <a:r>
              <a:rPr lang="en-IN" dirty="0" smtClean="0">
                <a:solidFill>
                  <a:srgbClr val="FF0000"/>
                </a:solidFill>
              </a:rPr>
              <a:t>how to work with a variety of learning styles</a:t>
            </a:r>
            <a:r>
              <a:rPr lang="en-IN" dirty="0" smtClean="0"/>
              <a:t>, since not all students learn the same way. </a:t>
            </a:r>
          </a:p>
          <a:p>
            <a:r>
              <a:rPr lang="en-IN" dirty="0" smtClean="0"/>
              <a:t>It also helps teachers </a:t>
            </a:r>
            <a:r>
              <a:rPr lang="en-IN" dirty="0" smtClean="0">
                <a:solidFill>
                  <a:srgbClr val="FF0000"/>
                </a:solidFill>
              </a:rPr>
              <a:t>change their day-to-day teaching methods, encouraging them to accept new methods based on accurate education research.</a:t>
            </a:r>
            <a:endParaRPr lang="en-IN" dirty="0">
              <a:solidFill>
                <a:srgbClr val="FF0000"/>
              </a:solidFill>
            </a:endParaRPr>
          </a:p>
        </p:txBody>
      </p:sp>
    </p:spTree>
    <p:extLst>
      <p:ext uri="{BB962C8B-B14F-4D97-AF65-F5344CB8AC3E}">
        <p14:creationId xmlns:p14="http://schemas.microsoft.com/office/powerpoint/2010/main" val="4185479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Training Centres</a:t>
            </a:r>
            <a:br>
              <a:rPr lang="en-IN" dirty="0" smtClean="0"/>
            </a:b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The In-service Teacher Education Programme are organized in SCERT, DIETs, BRC, and also in some of the schools. </a:t>
            </a:r>
          </a:p>
          <a:p>
            <a:r>
              <a:rPr lang="en-IN" dirty="0" smtClean="0"/>
              <a:t>For school teachers training centres may be established in the following institutions:</a:t>
            </a:r>
          </a:p>
          <a:p>
            <a:r>
              <a:rPr lang="en-IN" dirty="0" smtClean="0"/>
              <a:t> BRCs/DIETs/Teacher Training Institutes/High Schools for elementary teachers.</a:t>
            </a:r>
          </a:p>
          <a:p>
            <a:r>
              <a:rPr lang="en-IN" dirty="0" smtClean="0"/>
              <a:t> DIETs/CTEs/IASEs/Senior Secondary Schools for Secondary School Teachers.</a:t>
            </a:r>
          </a:p>
          <a:p>
            <a:r>
              <a:rPr lang="en-IN" dirty="0" smtClean="0"/>
              <a:t> SCERTs/SIEs/CTEs/IASEs/Degree Colleges for Senior Secondary Teachers.</a:t>
            </a:r>
          </a:p>
          <a:p>
            <a:endParaRPr lang="en-IN" dirty="0"/>
          </a:p>
        </p:txBody>
      </p:sp>
    </p:spTree>
    <p:extLst>
      <p:ext uri="{BB962C8B-B14F-4D97-AF65-F5344CB8AC3E}">
        <p14:creationId xmlns:p14="http://schemas.microsoft.com/office/powerpoint/2010/main" val="2637299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IN" dirty="0" smtClean="0"/>
              <a:t>For teacher educators, training centres may be established at</a:t>
            </a:r>
          </a:p>
          <a:p>
            <a:r>
              <a:rPr lang="en-IN" dirty="0" smtClean="0"/>
              <a:t> NCERT/SCERTs/SIEs/DIETs/CTEs/IASEs/Department of Education/Psychology/Sociology/Philosophy in the Universities.</a:t>
            </a:r>
          </a:p>
          <a:p>
            <a:r>
              <a:rPr lang="en-IN" dirty="0" smtClean="0"/>
              <a:t>For school administrators training centres may be established at</a:t>
            </a:r>
          </a:p>
          <a:p>
            <a:r>
              <a:rPr lang="en-IN" dirty="0" smtClean="0"/>
              <a:t>NCERT/NUEPA/SCERTs/SIEs/SIEMATs/DIETs/Management Departments in Universities or Institutes of</a:t>
            </a:r>
          </a:p>
          <a:p>
            <a:pPr marL="0" indent="0">
              <a:buNone/>
            </a:pPr>
            <a:r>
              <a:rPr lang="en-IN" dirty="0" smtClean="0"/>
              <a:t>Management and Administration</a:t>
            </a:r>
            <a:endParaRPr lang="en-IN" dirty="0"/>
          </a:p>
        </p:txBody>
      </p:sp>
    </p:spTree>
    <p:extLst>
      <p:ext uri="{BB962C8B-B14F-4D97-AF65-F5344CB8AC3E}">
        <p14:creationId xmlns:p14="http://schemas.microsoft.com/office/powerpoint/2010/main" val="935734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Mode</a:t>
            </a:r>
            <a:br>
              <a:rPr lang="en-IN" dirty="0" smtClean="0"/>
            </a:br>
            <a:endParaRPr lang="en-IN" dirty="0"/>
          </a:p>
        </p:txBody>
      </p:sp>
      <p:sp>
        <p:nvSpPr>
          <p:cNvPr id="3" name="Content Placeholder 2"/>
          <p:cNvSpPr>
            <a:spLocks noGrp="1"/>
          </p:cNvSpPr>
          <p:nvPr>
            <p:ph idx="1"/>
          </p:nvPr>
        </p:nvSpPr>
        <p:spPr/>
        <p:txBody>
          <a:bodyPr>
            <a:normAutofit fontScale="77500" lnSpcReduction="20000"/>
          </a:bodyPr>
          <a:lstStyle/>
          <a:p>
            <a:r>
              <a:rPr lang="en-IN" dirty="0" smtClean="0"/>
              <a:t>Currently in-service teacher professional development programme across the country are delivered through variety of modes such as face-to face, blended, etc. </a:t>
            </a:r>
          </a:p>
          <a:p>
            <a:r>
              <a:rPr lang="en-IN" dirty="0"/>
              <a:t>G</a:t>
            </a:r>
            <a:r>
              <a:rPr lang="en-IN" dirty="0" smtClean="0"/>
              <a:t>enerally in face-to-face mode, teacher attendance throughout the duration is less and it is also time taking. </a:t>
            </a:r>
          </a:p>
          <a:p>
            <a:r>
              <a:rPr lang="en-IN" dirty="0" smtClean="0"/>
              <a:t>Multiple modes should be included such as face-to- face (once in a three-year cycle), split, on-line (full course or separate need based modules as per the need), blended, teachers‟ seminar, action research/project, peer learning lessons, interactive teacher group, voluntary teachers‟ net, and many more may be suggested.</a:t>
            </a:r>
            <a:endParaRPr lang="en-IN" dirty="0"/>
          </a:p>
        </p:txBody>
      </p:sp>
    </p:spTree>
    <p:extLst>
      <p:ext uri="{BB962C8B-B14F-4D97-AF65-F5344CB8AC3E}">
        <p14:creationId xmlns:p14="http://schemas.microsoft.com/office/powerpoint/2010/main" val="330617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Duration of the programmes</a:t>
            </a:r>
            <a:br>
              <a:rPr lang="en-IN" dirty="0" smtClean="0"/>
            </a:br>
            <a:endParaRPr lang="en-IN" dirty="0"/>
          </a:p>
        </p:txBody>
      </p:sp>
      <p:sp>
        <p:nvSpPr>
          <p:cNvPr id="3" name="Content Placeholder 2"/>
          <p:cNvSpPr>
            <a:spLocks noGrp="1"/>
          </p:cNvSpPr>
          <p:nvPr>
            <p:ph idx="1"/>
          </p:nvPr>
        </p:nvSpPr>
        <p:spPr/>
        <p:txBody>
          <a:bodyPr>
            <a:normAutofit/>
          </a:bodyPr>
          <a:lstStyle/>
          <a:p>
            <a:r>
              <a:rPr lang="en-IN" dirty="0"/>
              <a:t>T</a:t>
            </a:r>
            <a:r>
              <a:rPr lang="en-IN" dirty="0" smtClean="0"/>
              <a:t>he duration of the programme depends on   various aspects. Generally it is of 2-3 days,</a:t>
            </a:r>
          </a:p>
          <a:p>
            <a:pPr marL="0" indent="0">
              <a:buNone/>
            </a:pPr>
            <a:r>
              <a:rPr lang="en-IN" dirty="0" smtClean="0"/>
              <a:t>     5days/one week, 10 days/two weeks, and 3   weeks..</a:t>
            </a:r>
          </a:p>
          <a:p>
            <a:r>
              <a:rPr lang="en-IN" dirty="0" smtClean="0"/>
              <a:t>Duration need to be decided based on the need of the target group, focus, content, design of the programme.</a:t>
            </a:r>
            <a:endParaRPr lang="en-IN" dirty="0"/>
          </a:p>
        </p:txBody>
      </p:sp>
    </p:spTree>
    <p:extLst>
      <p:ext uri="{BB962C8B-B14F-4D97-AF65-F5344CB8AC3E}">
        <p14:creationId xmlns:p14="http://schemas.microsoft.com/office/powerpoint/2010/main" val="17162980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TotalTime>
  <Words>1145</Words>
  <Application>Microsoft Office PowerPoint</Application>
  <PresentationFormat>On-screen Show (4:3)</PresentationFormat>
  <Paragraphs>77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In-service training </vt:lpstr>
      <vt:lpstr>Definition</vt:lpstr>
      <vt:lpstr>Professional Development of Teachers </vt:lpstr>
      <vt:lpstr>PowerPoint Presentation</vt:lpstr>
      <vt:lpstr>PowerPoint Presentation</vt:lpstr>
      <vt:lpstr>Training Centres </vt:lpstr>
      <vt:lpstr>PowerPoint Presentation</vt:lpstr>
      <vt:lpstr>Mode </vt:lpstr>
      <vt:lpstr>Duration of the programmes </vt:lpstr>
      <vt:lpstr>Principles for Professional Development </vt:lpstr>
      <vt:lpstr>The rationale for in-service education of teachers </vt:lpstr>
      <vt:lpstr>Types of In-Service Education</vt:lpstr>
      <vt:lpstr>PowerPoint Presentation</vt:lpstr>
      <vt:lpstr>PowerPoint Presentation</vt:lpstr>
      <vt:lpstr>PowerPoint Presentation</vt:lpstr>
      <vt:lpstr>Benefits of In-Service Teacher Education</vt:lpstr>
      <vt:lpstr>PowerPoint Presentation</vt:lpstr>
      <vt:lpstr>Problems of In-Service Education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In-service training</dc:title>
  <dc:creator>user</dc:creator>
  <cp:lastModifiedBy>user</cp:lastModifiedBy>
  <cp:revision>51</cp:revision>
  <dcterms:created xsi:type="dcterms:W3CDTF">2021-05-24T10:35:00Z</dcterms:created>
  <dcterms:modified xsi:type="dcterms:W3CDTF">2021-05-28T04:20:35Z</dcterms:modified>
</cp:coreProperties>
</file>