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519E4F0D-906F-40CB-8973-1E41AAADB7B7}" type="datetimeFigureOut">
              <a:rPr lang="en-IN" smtClean="0"/>
              <a:t>04-07-2021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BD23642-2AAC-4696-8FAD-850282805DA0}" type="slidenum">
              <a:rPr lang="en-IN" smtClean="0"/>
              <a:t>‹#›</a:t>
            </a:fld>
            <a:endParaRPr lang="en-IN"/>
          </a:p>
        </p:txBody>
      </p:sp>
    </p:spTree>
    <p:extLst>
      <p:ext uri="{BB962C8B-B14F-4D97-AF65-F5344CB8AC3E}">
        <p14:creationId xmlns:p14="http://schemas.microsoft.com/office/powerpoint/2010/main" val="3929023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19E4F0D-906F-40CB-8973-1E41AAADB7B7}" type="datetimeFigureOut">
              <a:rPr lang="en-IN" smtClean="0"/>
              <a:t>04-07-2021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BD23642-2AAC-4696-8FAD-850282805DA0}" type="slidenum">
              <a:rPr lang="en-IN" smtClean="0"/>
              <a:t>‹#›</a:t>
            </a:fld>
            <a:endParaRPr lang="en-IN"/>
          </a:p>
        </p:txBody>
      </p:sp>
    </p:spTree>
    <p:extLst>
      <p:ext uri="{BB962C8B-B14F-4D97-AF65-F5344CB8AC3E}">
        <p14:creationId xmlns:p14="http://schemas.microsoft.com/office/powerpoint/2010/main" val="4173563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19E4F0D-906F-40CB-8973-1E41AAADB7B7}" type="datetimeFigureOut">
              <a:rPr lang="en-IN" smtClean="0"/>
              <a:t>04-07-2021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BD23642-2AAC-4696-8FAD-850282805DA0}" type="slidenum">
              <a:rPr lang="en-IN" smtClean="0"/>
              <a:t>‹#›</a:t>
            </a:fld>
            <a:endParaRPr lang="en-IN"/>
          </a:p>
        </p:txBody>
      </p:sp>
    </p:spTree>
    <p:extLst>
      <p:ext uri="{BB962C8B-B14F-4D97-AF65-F5344CB8AC3E}">
        <p14:creationId xmlns:p14="http://schemas.microsoft.com/office/powerpoint/2010/main" val="1424111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19E4F0D-906F-40CB-8973-1E41AAADB7B7}" type="datetimeFigureOut">
              <a:rPr lang="en-IN" smtClean="0"/>
              <a:t>04-07-2021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BD23642-2AAC-4696-8FAD-850282805DA0}" type="slidenum">
              <a:rPr lang="en-IN" smtClean="0"/>
              <a:t>‹#›</a:t>
            </a:fld>
            <a:endParaRPr lang="en-IN"/>
          </a:p>
        </p:txBody>
      </p:sp>
    </p:spTree>
    <p:extLst>
      <p:ext uri="{BB962C8B-B14F-4D97-AF65-F5344CB8AC3E}">
        <p14:creationId xmlns:p14="http://schemas.microsoft.com/office/powerpoint/2010/main" val="2380157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9E4F0D-906F-40CB-8973-1E41AAADB7B7}" type="datetimeFigureOut">
              <a:rPr lang="en-IN" smtClean="0"/>
              <a:t>04-07-2021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BD23642-2AAC-4696-8FAD-850282805DA0}" type="slidenum">
              <a:rPr lang="en-IN" smtClean="0"/>
              <a:t>‹#›</a:t>
            </a:fld>
            <a:endParaRPr lang="en-IN"/>
          </a:p>
        </p:txBody>
      </p:sp>
    </p:spTree>
    <p:extLst>
      <p:ext uri="{BB962C8B-B14F-4D97-AF65-F5344CB8AC3E}">
        <p14:creationId xmlns:p14="http://schemas.microsoft.com/office/powerpoint/2010/main" val="3025886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519E4F0D-906F-40CB-8973-1E41AAADB7B7}" type="datetimeFigureOut">
              <a:rPr lang="en-IN" smtClean="0"/>
              <a:t>04-07-2021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BD23642-2AAC-4696-8FAD-850282805DA0}" type="slidenum">
              <a:rPr lang="en-IN" smtClean="0"/>
              <a:t>‹#›</a:t>
            </a:fld>
            <a:endParaRPr lang="en-IN"/>
          </a:p>
        </p:txBody>
      </p:sp>
    </p:spTree>
    <p:extLst>
      <p:ext uri="{BB962C8B-B14F-4D97-AF65-F5344CB8AC3E}">
        <p14:creationId xmlns:p14="http://schemas.microsoft.com/office/powerpoint/2010/main" val="83970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519E4F0D-906F-40CB-8973-1E41AAADB7B7}" type="datetimeFigureOut">
              <a:rPr lang="en-IN" smtClean="0"/>
              <a:t>04-07-2021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BD23642-2AAC-4696-8FAD-850282805DA0}" type="slidenum">
              <a:rPr lang="en-IN" smtClean="0"/>
              <a:t>‹#›</a:t>
            </a:fld>
            <a:endParaRPr lang="en-IN"/>
          </a:p>
        </p:txBody>
      </p:sp>
    </p:spTree>
    <p:extLst>
      <p:ext uri="{BB962C8B-B14F-4D97-AF65-F5344CB8AC3E}">
        <p14:creationId xmlns:p14="http://schemas.microsoft.com/office/powerpoint/2010/main" val="3875333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519E4F0D-906F-40CB-8973-1E41AAADB7B7}" type="datetimeFigureOut">
              <a:rPr lang="en-IN" smtClean="0"/>
              <a:t>04-07-2021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BD23642-2AAC-4696-8FAD-850282805DA0}" type="slidenum">
              <a:rPr lang="en-IN" smtClean="0"/>
              <a:t>‹#›</a:t>
            </a:fld>
            <a:endParaRPr lang="en-IN"/>
          </a:p>
        </p:txBody>
      </p:sp>
    </p:spTree>
    <p:extLst>
      <p:ext uri="{BB962C8B-B14F-4D97-AF65-F5344CB8AC3E}">
        <p14:creationId xmlns:p14="http://schemas.microsoft.com/office/powerpoint/2010/main" val="445616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9E4F0D-906F-40CB-8973-1E41AAADB7B7}" type="datetimeFigureOut">
              <a:rPr lang="en-IN" smtClean="0"/>
              <a:t>04-07-2021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BD23642-2AAC-4696-8FAD-850282805DA0}" type="slidenum">
              <a:rPr lang="en-IN" smtClean="0"/>
              <a:t>‹#›</a:t>
            </a:fld>
            <a:endParaRPr lang="en-IN"/>
          </a:p>
        </p:txBody>
      </p:sp>
    </p:spTree>
    <p:extLst>
      <p:ext uri="{BB962C8B-B14F-4D97-AF65-F5344CB8AC3E}">
        <p14:creationId xmlns:p14="http://schemas.microsoft.com/office/powerpoint/2010/main" val="4022096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9E4F0D-906F-40CB-8973-1E41AAADB7B7}" type="datetimeFigureOut">
              <a:rPr lang="en-IN" smtClean="0"/>
              <a:t>04-07-2021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BD23642-2AAC-4696-8FAD-850282805DA0}" type="slidenum">
              <a:rPr lang="en-IN" smtClean="0"/>
              <a:t>‹#›</a:t>
            </a:fld>
            <a:endParaRPr lang="en-IN"/>
          </a:p>
        </p:txBody>
      </p:sp>
    </p:spTree>
    <p:extLst>
      <p:ext uri="{BB962C8B-B14F-4D97-AF65-F5344CB8AC3E}">
        <p14:creationId xmlns:p14="http://schemas.microsoft.com/office/powerpoint/2010/main" val="2604755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9E4F0D-906F-40CB-8973-1E41AAADB7B7}" type="datetimeFigureOut">
              <a:rPr lang="en-IN" smtClean="0"/>
              <a:t>04-07-2021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BD23642-2AAC-4696-8FAD-850282805DA0}" type="slidenum">
              <a:rPr lang="en-IN" smtClean="0"/>
              <a:t>‹#›</a:t>
            </a:fld>
            <a:endParaRPr lang="en-IN"/>
          </a:p>
        </p:txBody>
      </p:sp>
    </p:spTree>
    <p:extLst>
      <p:ext uri="{BB962C8B-B14F-4D97-AF65-F5344CB8AC3E}">
        <p14:creationId xmlns:p14="http://schemas.microsoft.com/office/powerpoint/2010/main" val="1661662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9E4F0D-906F-40CB-8973-1E41AAADB7B7}" type="datetimeFigureOut">
              <a:rPr lang="en-IN" smtClean="0"/>
              <a:t>04-07-2021</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D23642-2AAC-4696-8FAD-850282805DA0}" type="slidenum">
              <a:rPr lang="en-IN" smtClean="0"/>
              <a:t>‹#›</a:t>
            </a:fld>
            <a:endParaRPr lang="en-IN"/>
          </a:p>
        </p:txBody>
      </p:sp>
    </p:spTree>
    <p:extLst>
      <p:ext uri="{BB962C8B-B14F-4D97-AF65-F5344CB8AC3E}">
        <p14:creationId xmlns:p14="http://schemas.microsoft.com/office/powerpoint/2010/main" val="1631328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48681"/>
            <a:ext cx="7772400" cy="720079"/>
          </a:xfrm>
        </p:spPr>
        <p:txBody>
          <a:bodyPr>
            <a:normAutofit fontScale="90000"/>
          </a:bodyPr>
          <a:lstStyle/>
          <a:p>
            <a:r>
              <a:rPr lang="en-IN" dirty="0" smtClean="0"/>
              <a:t/>
            </a:r>
            <a:br>
              <a:rPr lang="en-IN" dirty="0" smtClean="0"/>
            </a:br>
            <a:r>
              <a:rPr lang="en-IN" dirty="0" err="1" smtClean="0"/>
              <a:t>Nalanda</a:t>
            </a:r>
            <a:r>
              <a:rPr lang="en-IN" dirty="0" smtClean="0"/>
              <a:t> University</a:t>
            </a:r>
            <a:br>
              <a:rPr lang="en-IN" dirty="0" smtClean="0"/>
            </a:br>
            <a:endParaRPr lang="en-IN" dirty="0"/>
          </a:p>
        </p:txBody>
      </p:sp>
      <p:sp>
        <p:nvSpPr>
          <p:cNvPr id="3" name="Subtitle 2"/>
          <p:cNvSpPr>
            <a:spLocks noGrp="1"/>
          </p:cNvSpPr>
          <p:nvPr>
            <p:ph type="subTitle" idx="1"/>
          </p:nvPr>
        </p:nvSpPr>
        <p:spPr>
          <a:xfrm>
            <a:off x="611560" y="1988840"/>
            <a:ext cx="7776864" cy="3649960"/>
          </a:xfrm>
        </p:spPr>
        <p:txBody>
          <a:bodyPr>
            <a:normAutofit fontScale="92500"/>
          </a:bodyPr>
          <a:lstStyle/>
          <a:p>
            <a:r>
              <a:rPr lang="en-IN" dirty="0" smtClean="0"/>
              <a:t>	</a:t>
            </a:r>
            <a:r>
              <a:rPr lang="en-IN" dirty="0" err="1" smtClean="0"/>
              <a:t>Nalanda</a:t>
            </a:r>
            <a:r>
              <a:rPr lang="en-IN" dirty="0" smtClean="0"/>
              <a:t> is an ancient </a:t>
            </a:r>
            <a:r>
              <a:rPr lang="en-IN" dirty="0" err="1" smtClean="0"/>
              <a:t>center</a:t>
            </a:r>
            <a:r>
              <a:rPr lang="en-IN" dirty="0" smtClean="0"/>
              <a:t> of higher learning in Bihar, from 427 to 1197. </a:t>
            </a:r>
            <a:r>
              <a:rPr lang="en-IN" dirty="0" err="1" smtClean="0"/>
              <a:t>Nalanda</a:t>
            </a:r>
            <a:r>
              <a:rPr lang="en-IN" dirty="0" smtClean="0"/>
              <a:t> was established in the 5th century AD. </a:t>
            </a:r>
          </a:p>
          <a:p>
            <a:r>
              <a:rPr lang="en-IN" dirty="0" smtClean="0"/>
              <a:t>King </a:t>
            </a:r>
            <a:r>
              <a:rPr lang="en-IN" dirty="0" err="1" smtClean="0"/>
              <a:t>Ashoka</a:t>
            </a:r>
            <a:r>
              <a:rPr lang="en-IN" dirty="0" smtClean="0"/>
              <a:t> built a temple and a </a:t>
            </a:r>
            <a:r>
              <a:rPr lang="en-IN" dirty="0" err="1" smtClean="0"/>
              <a:t>vihara</a:t>
            </a:r>
            <a:r>
              <a:rPr lang="en-IN" dirty="0" smtClean="0"/>
              <a:t> at this place. The university was founded by </a:t>
            </a:r>
            <a:r>
              <a:rPr lang="en-IN" dirty="0" err="1" smtClean="0"/>
              <a:t>Sakraditya</a:t>
            </a:r>
            <a:r>
              <a:rPr lang="en-IN" dirty="0" smtClean="0"/>
              <a:t> and extended by his son, </a:t>
            </a:r>
            <a:r>
              <a:rPr lang="en-IN" dirty="0" err="1" smtClean="0"/>
              <a:t>Buddhaguptaraja</a:t>
            </a:r>
            <a:r>
              <a:rPr lang="en-IN" dirty="0" smtClean="0"/>
              <a:t>, and his successor, </a:t>
            </a:r>
            <a:r>
              <a:rPr lang="en-IN" dirty="0" err="1" smtClean="0"/>
              <a:t>Tahagataguptaraja</a:t>
            </a:r>
            <a:r>
              <a:rPr lang="en-IN" dirty="0" smtClean="0"/>
              <a:t>.</a:t>
            </a:r>
          </a:p>
          <a:p>
            <a:endParaRPr lang="en-IN" dirty="0"/>
          </a:p>
        </p:txBody>
      </p:sp>
    </p:spTree>
    <p:extLst>
      <p:ext uri="{BB962C8B-B14F-4D97-AF65-F5344CB8AC3E}">
        <p14:creationId xmlns:p14="http://schemas.microsoft.com/office/powerpoint/2010/main" val="16708241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Administration</a:t>
            </a:r>
            <a:br>
              <a:rPr lang="en-IN" dirty="0" smtClean="0"/>
            </a:br>
            <a:endParaRPr lang="en-IN" dirty="0"/>
          </a:p>
        </p:txBody>
      </p:sp>
      <p:sp>
        <p:nvSpPr>
          <p:cNvPr id="3" name="Content Placeholder 2"/>
          <p:cNvSpPr>
            <a:spLocks noGrp="1"/>
          </p:cNvSpPr>
          <p:nvPr>
            <p:ph idx="1"/>
          </p:nvPr>
        </p:nvSpPr>
        <p:spPr/>
        <p:txBody>
          <a:bodyPr>
            <a:normAutofit/>
          </a:bodyPr>
          <a:lstStyle/>
          <a:p>
            <a:r>
              <a:rPr lang="en-IN" dirty="0" smtClean="0"/>
              <a:t>There were boards in charge of different duties connected with the day-to-day working of the university.one of the chief abbot worked as the president of these various boards. There was complete academic autonomy and the teachers in charge of various departments were responsible for the academic works conducted in the university</a:t>
            </a:r>
          </a:p>
          <a:p>
            <a:endParaRPr lang="en-IN" dirty="0"/>
          </a:p>
        </p:txBody>
      </p:sp>
    </p:spTree>
    <p:extLst>
      <p:ext uri="{BB962C8B-B14F-4D97-AF65-F5344CB8AC3E}">
        <p14:creationId xmlns:p14="http://schemas.microsoft.com/office/powerpoint/2010/main" val="4402841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Teachers</a:t>
            </a:r>
            <a:br>
              <a:rPr lang="en-IN" dirty="0" smtClean="0"/>
            </a:br>
            <a:endParaRPr lang="en-IN" dirty="0"/>
          </a:p>
        </p:txBody>
      </p:sp>
      <p:sp>
        <p:nvSpPr>
          <p:cNvPr id="3" name="Content Placeholder 2"/>
          <p:cNvSpPr>
            <a:spLocks noGrp="1"/>
          </p:cNvSpPr>
          <p:nvPr>
            <p:ph idx="1"/>
          </p:nvPr>
        </p:nvSpPr>
        <p:spPr/>
        <p:txBody>
          <a:bodyPr>
            <a:normAutofit/>
          </a:bodyPr>
          <a:lstStyle/>
          <a:p>
            <a:r>
              <a:rPr lang="en-IN" dirty="0" smtClean="0"/>
              <a:t>The famous professors of the university were </a:t>
            </a:r>
            <a:r>
              <a:rPr lang="en-IN" dirty="0" err="1" smtClean="0"/>
              <a:t>Acharya</a:t>
            </a:r>
            <a:r>
              <a:rPr lang="en-IN" dirty="0" smtClean="0"/>
              <a:t> Buddha </a:t>
            </a:r>
            <a:r>
              <a:rPr lang="en-IN" dirty="0" err="1" smtClean="0"/>
              <a:t>Jnanapada</a:t>
            </a:r>
            <a:r>
              <a:rPr lang="en-IN" dirty="0" smtClean="0"/>
              <a:t>, </a:t>
            </a:r>
            <a:r>
              <a:rPr lang="en-IN" dirty="0" err="1" smtClean="0"/>
              <a:t>Jnana</a:t>
            </a:r>
            <a:r>
              <a:rPr lang="en-IN" dirty="0" smtClean="0"/>
              <a:t> Sri, </a:t>
            </a:r>
            <a:r>
              <a:rPr lang="en-IN" dirty="0" err="1" smtClean="0"/>
              <a:t>Abhayakaragupta</a:t>
            </a:r>
            <a:r>
              <a:rPr lang="en-IN" dirty="0" smtClean="0"/>
              <a:t>, </a:t>
            </a:r>
            <a:r>
              <a:rPr lang="en-IN" dirty="0" err="1" smtClean="0"/>
              <a:t>Manjusri</a:t>
            </a:r>
            <a:r>
              <a:rPr lang="en-IN" dirty="0" smtClean="0"/>
              <a:t> etc.</a:t>
            </a:r>
          </a:p>
          <a:p>
            <a:r>
              <a:rPr lang="en-IN" dirty="0" smtClean="0"/>
              <a:t> Destruction of </a:t>
            </a:r>
            <a:r>
              <a:rPr lang="en-IN" dirty="0" err="1" smtClean="0"/>
              <a:t>Vikramasila</a:t>
            </a:r>
            <a:endParaRPr lang="en-IN" dirty="0" smtClean="0"/>
          </a:p>
          <a:p>
            <a:r>
              <a:rPr lang="en-IN" dirty="0" smtClean="0"/>
              <a:t>The tragic end of this university came in 1203 A.D. at the hands of </a:t>
            </a:r>
            <a:r>
              <a:rPr lang="en-IN" dirty="0" err="1" smtClean="0"/>
              <a:t>Bakhtiyar</a:t>
            </a:r>
            <a:r>
              <a:rPr lang="en-IN" dirty="0" smtClean="0"/>
              <a:t> </a:t>
            </a:r>
            <a:r>
              <a:rPr lang="en-IN" dirty="0" err="1" smtClean="0"/>
              <a:t>Khilji</a:t>
            </a:r>
            <a:r>
              <a:rPr lang="en-IN" dirty="0" smtClean="0"/>
              <a:t>, an officer of </a:t>
            </a:r>
            <a:r>
              <a:rPr lang="en-IN" dirty="0" err="1" smtClean="0"/>
              <a:t>Kutub</a:t>
            </a:r>
            <a:r>
              <a:rPr lang="en-IN" dirty="0" smtClean="0"/>
              <a:t>-</a:t>
            </a:r>
            <a:r>
              <a:rPr lang="en-IN" dirty="0" err="1" smtClean="0"/>
              <a:t>ud</a:t>
            </a:r>
            <a:r>
              <a:rPr lang="en-IN" dirty="0" smtClean="0"/>
              <a:t>-din. </a:t>
            </a:r>
            <a:endParaRPr lang="en-IN" dirty="0"/>
          </a:p>
        </p:txBody>
      </p:sp>
    </p:spTree>
    <p:extLst>
      <p:ext uri="{BB962C8B-B14F-4D97-AF65-F5344CB8AC3E}">
        <p14:creationId xmlns:p14="http://schemas.microsoft.com/office/powerpoint/2010/main" val="40786712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err="1"/>
              <a:t>Takshasila</a:t>
            </a:r>
            <a:r>
              <a:rPr lang="en-IN" dirty="0"/>
              <a:t> or </a:t>
            </a:r>
            <a:r>
              <a:rPr lang="en-IN" dirty="0" err="1"/>
              <a:t>Taxila</a:t>
            </a:r>
            <a:r>
              <a:rPr lang="en-IN" dirty="0"/>
              <a:t/>
            </a:r>
            <a:br>
              <a:rPr lang="en-IN" dirty="0"/>
            </a:br>
            <a:endParaRPr lang="en-IN" dirty="0"/>
          </a:p>
        </p:txBody>
      </p:sp>
      <p:sp>
        <p:nvSpPr>
          <p:cNvPr id="3" name="Content Placeholder 2"/>
          <p:cNvSpPr>
            <a:spLocks noGrp="1"/>
          </p:cNvSpPr>
          <p:nvPr>
            <p:ph idx="1"/>
          </p:nvPr>
        </p:nvSpPr>
        <p:spPr/>
        <p:txBody>
          <a:bodyPr>
            <a:normAutofit/>
          </a:bodyPr>
          <a:lstStyle/>
          <a:p>
            <a:r>
              <a:rPr lang="en-IN" dirty="0" err="1" smtClean="0"/>
              <a:t>Takshasila</a:t>
            </a:r>
            <a:r>
              <a:rPr lang="en-IN" dirty="0" smtClean="0"/>
              <a:t> </a:t>
            </a:r>
            <a:r>
              <a:rPr lang="en-IN" dirty="0"/>
              <a:t>is the oldest among the universities in ancient India. It was well known as early as during 700 B.C</a:t>
            </a:r>
            <a:r>
              <a:rPr lang="en-IN" dirty="0" smtClean="0"/>
              <a:t>. </a:t>
            </a:r>
          </a:p>
          <a:p>
            <a:r>
              <a:rPr lang="en-IN" dirty="0" smtClean="0"/>
              <a:t>The </a:t>
            </a:r>
            <a:r>
              <a:rPr lang="en-IN" dirty="0"/>
              <a:t>place derived its name from </a:t>
            </a:r>
            <a:r>
              <a:rPr lang="en-IN" dirty="0" err="1" smtClean="0"/>
              <a:t>Taksha</a:t>
            </a:r>
            <a:r>
              <a:rPr lang="en-IN" dirty="0" smtClean="0"/>
              <a:t>, son </a:t>
            </a:r>
            <a:r>
              <a:rPr lang="en-IN" dirty="0"/>
              <a:t>of </a:t>
            </a:r>
            <a:r>
              <a:rPr lang="en-IN" dirty="0" err="1"/>
              <a:t>Bharata</a:t>
            </a:r>
            <a:r>
              <a:rPr lang="en-IN" dirty="0"/>
              <a:t>. </a:t>
            </a:r>
            <a:endParaRPr lang="en-IN" dirty="0" smtClean="0"/>
          </a:p>
          <a:p>
            <a:r>
              <a:rPr lang="en-IN" dirty="0"/>
              <a:t>S</a:t>
            </a:r>
            <a:r>
              <a:rPr lang="en-IN" dirty="0" smtClean="0"/>
              <a:t>ituated </a:t>
            </a:r>
            <a:r>
              <a:rPr lang="en-IN" dirty="0"/>
              <a:t>at a distance of about fifty five miles to the east of the river </a:t>
            </a:r>
            <a:r>
              <a:rPr lang="en-IN" dirty="0" err="1"/>
              <a:t>Sindhu</a:t>
            </a:r>
            <a:r>
              <a:rPr lang="en-IN" dirty="0"/>
              <a:t>. </a:t>
            </a:r>
          </a:p>
        </p:txBody>
      </p:sp>
    </p:spTree>
    <p:extLst>
      <p:ext uri="{BB962C8B-B14F-4D97-AF65-F5344CB8AC3E}">
        <p14:creationId xmlns:p14="http://schemas.microsoft.com/office/powerpoint/2010/main" val="40919655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Administration in </a:t>
            </a:r>
            <a:r>
              <a:rPr lang="en-IN" dirty="0" err="1"/>
              <a:t>Takshasila</a:t>
            </a:r>
            <a:endParaRPr lang="en-IN" dirty="0"/>
          </a:p>
        </p:txBody>
      </p:sp>
      <p:sp>
        <p:nvSpPr>
          <p:cNvPr id="3" name="Content Placeholder 2"/>
          <p:cNvSpPr>
            <a:spLocks noGrp="1"/>
          </p:cNvSpPr>
          <p:nvPr>
            <p:ph idx="1"/>
          </p:nvPr>
        </p:nvSpPr>
        <p:spPr/>
        <p:txBody>
          <a:bodyPr>
            <a:normAutofit fontScale="85000" lnSpcReduction="10000"/>
          </a:bodyPr>
          <a:lstStyle/>
          <a:p>
            <a:r>
              <a:rPr lang="en-IN" dirty="0"/>
              <a:t>F</a:t>
            </a:r>
            <a:r>
              <a:rPr lang="en-IN" dirty="0" smtClean="0"/>
              <a:t>amous </a:t>
            </a:r>
            <a:r>
              <a:rPr lang="en-IN" dirty="0"/>
              <a:t>centre of higher education because several learned teachers who were recognized as authorities on various subjects resided at the place</a:t>
            </a:r>
            <a:r>
              <a:rPr lang="en-IN" dirty="0" smtClean="0"/>
              <a:t>.</a:t>
            </a:r>
          </a:p>
          <a:p>
            <a:r>
              <a:rPr lang="en-IN" dirty="0" smtClean="0"/>
              <a:t> </a:t>
            </a:r>
            <a:r>
              <a:rPr lang="en-IN" dirty="0"/>
              <a:t>It was because of their excellence that they could attract hundreds of students from distant parts of the sub-continent</a:t>
            </a:r>
            <a:r>
              <a:rPr lang="en-IN" dirty="0" smtClean="0"/>
              <a:t>.</a:t>
            </a:r>
          </a:p>
          <a:p>
            <a:r>
              <a:rPr lang="en-IN" dirty="0" smtClean="0"/>
              <a:t>Each </a:t>
            </a:r>
            <a:r>
              <a:rPr lang="en-IN" dirty="0"/>
              <a:t>teacher was an institution in himself and enjoyed complete autonomy in his work. His authority was final in fixing up the duration of the courses of studies, in selecting or rejecting students and in laying down rules for guiding the day-to-day work. </a:t>
            </a:r>
          </a:p>
          <a:p>
            <a:endParaRPr lang="en-IN" dirty="0"/>
          </a:p>
        </p:txBody>
      </p:sp>
    </p:spTree>
    <p:extLst>
      <p:ext uri="{BB962C8B-B14F-4D97-AF65-F5344CB8AC3E}">
        <p14:creationId xmlns:p14="http://schemas.microsoft.com/office/powerpoint/2010/main" val="7778568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Courses taught</a:t>
            </a:r>
            <a:br>
              <a:rPr lang="en-IN" dirty="0"/>
            </a:br>
            <a:endParaRPr lang="en-IN" dirty="0"/>
          </a:p>
        </p:txBody>
      </p:sp>
      <p:sp>
        <p:nvSpPr>
          <p:cNvPr id="3" name="Content Placeholder 2"/>
          <p:cNvSpPr>
            <a:spLocks noGrp="1"/>
          </p:cNvSpPr>
          <p:nvPr>
            <p:ph idx="1"/>
          </p:nvPr>
        </p:nvSpPr>
        <p:spPr/>
        <p:txBody>
          <a:bodyPr>
            <a:normAutofit fontScale="85000" lnSpcReduction="10000"/>
          </a:bodyPr>
          <a:lstStyle/>
          <a:p>
            <a:r>
              <a:rPr lang="en-IN" dirty="0" smtClean="0"/>
              <a:t>wide </a:t>
            </a:r>
            <a:r>
              <a:rPr lang="en-IN" dirty="0"/>
              <a:t>variety of coursed offered at </a:t>
            </a:r>
            <a:r>
              <a:rPr lang="en-IN" dirty="0" err="1"/>
              <a:t>Takshasila</a:t>
            </a:r>
            <a:r>
              <a:rPr lang="en-IN" dirty="0"/>
              <a:t>, both in literary and scientific or technical subjects. </a:t>
            </a:r>
            <a:endParaRPr lang="en-IN" dirty="0" smtClean="0"/>
          </a:p>
          <a:p>
            <a:r>
              <a:rPr lang="en-IN" dirty="0" smtClean="0"/>
              <a:t>The </a:t>
            </a:r>
            <a:r>
              <a:rPr lang="en-IN" dirty="0"/>
              <a:t>terms used to denote these two types of courses were the Vedas and </a:t>
            </a:r>
            <a:r>
              <a:rPr lang="en-IN" dirty="0" err="1"/>
              <a:t>Silpas</a:t>
            </a:r>
            <a:r>
              <a:rPr lang="en-IN" dirty="0"/>
              <a:t>. Except </a:t>
            </a:r>
            <a:r>
              <a:rPr lang="en-IN" dirty="0" err="1"/>
              <a:t>Atharvaveda</a:t>
            </a:r>
            <a:r>
              <a:rPr lang="en-IN" dirty="0"/>
              <a:t>, other three Vedas were taught here. </a:t>
            </a:r>
            <a:endParaRPr lang="en-IN" dirty="0" smtClean="0"/>
          </a:p>
          <a:p>
            <a:r>
              <a:rPr lang="en-IN" dirty="0"/>
              <a:t>T</a:t>
            </a:r>
            <a:r>
              <a:rPr lang="en-IN" dirty="0" smtClean="0"/>
              <a:t>he </a:t>
            </a:r>
            <a:r>
              <a:rPr lang="en-IN" dirty="0"/>
              <a:t>study of </a:t>
            </a:r>
            <a:r>
              <a:rPr lang="en-IN" dirty="0" smtClean="0"/>
              <a:t> </a:t>
            </a:r>
            <a:r>
              <a:rPr lang="en-IN" dirty="0"/>
              <a:t>six auxiliary sciences, the science of correct pronunciation, grammar, astronomy, prosody and etymology. The </a:t>
            </a:r>
            <a:r>
              <a:rPr lang="en-IN" dirty="0" err="1"/>
              <a:t>Silpas</a:t>
            </a:r>
            <a:r>
              <a:rPr lang="en-IN" dirty="0"/>
              <a:t> includes logic, atomic theory of creation, arithmetic, music, medicine, history, military art, poetry etc. </a:t>
            </a:r>
          </a:p>
        </p:txBody>
      </p:sp>
    </p:spTree>
    <p:extLst>
      <p:ext uri="{BB962C8B-B14F-4D97-AF65-F5344CB8AC3E}">
        <p14:creationId xmlns:p14="http://schemas.microsoft.com/office/powerpoint/2010/main" val="10125603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The following crafts were taught in this university such as accountancy, agriculture, commerce, cattle breeding, </a:t>
            </a:r>
            <a:r>
              <a:rPr lang="en-IN" dirty="0" smtClean="0"/>
              <a:t>archery, </a:t>
            </a:r>
            <a:r>
              <a:rPr lang="en-IN" dirty="0"/>
              <a:t>carpentry, astronomy, dancing and painting. </a:t>
            </a:r>
            <a:endParaRPr lang="en-IN" dirty="0" smtClean="0"/>
          </a:p>
          <a:p>
            <a:r>
              <a:rPr lang="en-IN" dirty="0" smtClean="0"/>
              <a:t>The </a:t>
            </a:r>
            <a:r>
              <a:rPr lang="en-IN" dirty="0"/>
              <a:t>influences of Buddhism have very clear in curriculum.</a:t>
            </a:r>
          </a:p>
        </p:txBody>
      </p:sp>
    </p:spTree>
    <p:extLst>
      <p:ext uri="{BB962C8B-B14F-4D97-AF65-F5344CB8AC3E}">
        <p14:creationId xmlns:p14="http://schemas.microsoft.com/office/powerpoint/2010/main" val="16696702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Finance</a:t>
            </a:r>
            <a:br>
              <a:rPr lang="en-IN" dirty="0"/>
            </a:br>
            <a:endParaRPr lang="en-IN" dirty="0"/>
          </a:p>
        </p:txBody>
      </p:sp>
      <p:sp>
        <p:nvSpPr>
          <p:cNvPr id="3" name="Content Placeholder 2"/>
          <p:cNvSpPr>
            <a:spLocks noGrp="1"/>
          </p:cNvSpPr>
          <p:nvPr>
            <p:ph idx="1"/>
          </p:nvPr>
        </p:nvSpPr>
        <p:spPr/>
        <p:txBody>
          <a:bodyPr>
            <a:normAutofit fontScale="92500"/>
          </a:bodyPr>
          <a:lstStyle/>
          <a:p>
            <a:r>
              <a:rPr lang="en-IN" dirty="0" smtClean="0"/>
              <a:t>All </a:t>
            </a:r>
            <a:r>
              <a:rPr lang="en-IN" dirty="0"/>
              <a:t>the necessary financial assistance was supplied by the society to teachers who as a general rule provided free boarding and lodging to all the students. </a:t>
            </a:r>
            <a:endParaRPr lang="en-IN" dirty="0" smtClean="0"/>
          </a:p>
          <a:p>
            <a:r>
              <a:rPr lang="en-IN" dirty="0" smtClean="0"/>
              <a:t>No </a:t>
            </a:r>
            <a:r>
              <a:rPr lang="en-IN" dirty="0"/>
              <a:t>students were required to pay any fees on a compulsory basis. The spiritual standing, renunciation and deep knowledge of the teachers inspired many rich persons to give voluntary help in various ways to these institutions.</a:t>
            </a:r>
          </a:p>
          <a:p>
            <a:endParaRPr lang="en-IN" dirty="0"/>
          </a:p>
        </p:txBody>
      </p:sp>
    </p:spTree>
    <p:extLst>
      <p:ext uri="{BB962C8B-B14F-4D97-AF65-F5344CB8AC3E}">
        <p14:creationId xmlns:p14="http://schemas.microsoft.com/office/powerpoint/2010/main" val="31520821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Admission</a:t>
            </a:r>
            <a:br>
              <a:rPr lang="en-IN" dirty="0"/>
            </a:br>
            <a:endParaRPr lang="en-IN" dirty="0"/>
          </a:p>
        </p:txBody>
      </p:sp>
      <p:sp>
        <p:nvSpPr>
          <p:cNvPr id="3" name="Content Placeholder 2"/>
          <p:cNvSpPr>
            <a:spLocks noGrp="1"/>
          </p:cNvSpPr>
          <p:nvPr>
            <p:ph idx="1"/>
          </p:nvPr>
        </p:nvSpPr>
        <p:spPr>
          <a:xfrm>
            <a:off x="395536" y="1628800"/>
            <a:ext cx="8229600" cy="4525963"/>
          </a:xfrm>
        </p:spPr>
        <p:txBody>
          <a:bodyPr>
            <a:normAutofit lnSpcReduction="10000"/>
          </a:bodyPr>
          <a:lstStyle/>
          <a:p>
            <a:r>
              <a:rPr lang="en-IN" dirty="0" smtClean="0"/>
              <a:t>Admission </a:t>
            </a:r>
            <a:r>
              <a:rPr lang="en-IN" dirty="0"/>
              <a:t>was free to all castes except the </a:t>
            </a:r>
            <a:r>
              <a:rPr lang="en-IN" dirty="0" err="1"/>
              <a:t>Chandalas</a:t>
            </a:r>
            <a:r>
              <a:rPr lang="en-IN" dirty="0"/>
              <a:t>( the 5th caste). There was no restriction about the choice of subjects which was entirely left to students. </a:t>
            </a:r>
            <a:endParaRPr lang="en-IN" dirty="0" smtClean="0"/>
          </a:p>
          <a:p>
            <a:r>
              <a:rPr lang="en-IN" dirty="0" smtClean="0"/>
              <a:t>Some </a:t>
            </a:r>
            <a:r>
              <a:rPr lang="en-IN" dirty="0"/>
              <a:t>famous students</a:t>
            </a:r>
          </a:p>
          <a:p>
            <a:r>
              <a:rPr lang="en-IN" dirty="0"/>
              <a:t>Traditions mentioned that Panini, the greatest grammarian of the Sanskrit language, </a:t>
            </a:r>
            <a:r>
              <a:rPr lang="en-IN" dirty="0" err="1"/>
              <a:t>Chanakya</a:t>
            </a:r>
            <a:r>
              <a:rPr lang="en-IN" dirty="0"/>
              <a:t>, </a:t>
            </a:r>
            <a:r>
              <a:rPr lang="en-IN" dirty="0" err="1"/>
              <a:t>Jivaka</a:t>
            </a:r>
            <a:r>
              <a:rPr lang="en-IN" dirty="0"/>
              <a:t>, the famous physician were the some of the examples.</a:t>
            </a:r>
          </a:p>
          <a:p>
            <a:endParaRPr lang="en-IN" dirty="0"/>
          </a:p>
        </p:txBody>
      </p:sp>
    </p:spTree>
    <p:extLst>
      <p:ext uri="{BB962C8B-B14F-4D97-AF65-F5344CB8AC3E}">
        <p14:creationId xmlns:p14="http://schemas.microsoft.com/office/powerpoint/2010/main" val="2240247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Destruction of the University</a:t>
            </a:r>
            <a:br>
              <a:rPr lang="en-IN" dirty="0"/>
            </a:br>
            <a:endParaRPr lang="en-IN" dirty="0"/>
          </a:p>
        </p:txBody>
      </p:sp>
      <p:sp>
        <p:nvSpPr>
          <p:cNvPr id="3" name="Content Placeholder 2"/>
          <p:cNvSpPr>
            <a:spLocks noGrp="1"/>
          </p:cNvSpPr>
          <p:nvPr>
            <p:ph idx="1"/>
          </p:nvPr>
        </p:nvSpPr>
        <p:spPr/>
        <p:txBody>
          <a:bodyPr/>
          <a:lstStyle/>
          <a:p>
            <a:r>
              <a:rPr lang="en-IN" dirty="0" smtClean="0"/>
              <a:t>The </a:t>
            </a:r>
            <a:r>
              <a:rPr lang="en-IN" dirty="0"/>
              <a:t>rule of </a:t>
            </a:r>
            <a:r>
              <a:rPr lang="en-IN" dirty="0" err="1"/>
              <a:t>Kusans</a:t>
            </a:r>
            <a:r>
              <a:rPr lang="en-IN" dirty="0"/>
              <a:t> and his successors destroyed the university. The final blow was struck by the </a:t>
            </a:r>
            <a:r>
              <a:rPr lang="en-IN" dirty="0" err="1"/>
              <a:t>Hunas</a:t>
            </a:r>
            <a:r>
              <a:rPr lang="en-IN" dirty="0"/>
              <a:t> in the middle of the 5th century</a:t>
            </a:r>
          </a:p>
          <a:p>
            <a:endParaRPr lang="en-IN" dirty="0"/>
          </a:p>
        </p:txBody>
      </p:sp>
    </p:spTree>
    <p:extLst>
      <p:ext uri="{BB962C8B-B14F-4D97-AF65-F5344CB8AC3E}">
        <p14:creationId xmlns:p14="http://schemas.microsoft.com/office/powerpoint/2010/main" val="14967934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a:p>
        </p:txBody>
      </p:sp>
    </p:spTree>
    <p:extLst>
      <p:ext uri="{BB962C8B-B14F-4D97-AF65-F5344CB8AC3E}">
        <p14:creationId xmlns:p14="http://schemas.microsoft.com/office/powerpoint/2010/main" val="1348177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Admission</a:t>
            </a:r>
            <a:endParaRPr lang="en-IN" dirty="0"/>
          </a:p>
        </p:txBody>
      </p:sp>
      <p:sp>
        <p:nvSpPr>
          <p:cNvPr id="3" name="Content Placeholder 2"/>
          <p:cNvSpPr>
            <a:spLocks noGrp="1"/>
          </p:cNvSpPr>
          <p:nvPr>
            <p:ph idx="1"/>
          </p:nvPr>
        </p:nvSpPr>
        <p:spPr/>
        <p:txBody>
          <a:bodyPr/>
          <a:lstStyle/>
          <a:p>
            <a:r>
              <a:rPr lang="en-IN" dirty="0"/>
              <a:t>A</a:t>
            </a:r>
            <a:r>
              <a:rPr lang="en-IN" dirty="0" smtClean="0"/>
              <a:t>dmission was restricted to those who had the necessary background to follow post- graduate studies.</a:t>
            </a:r>
          </a:p>
          <a:p>
            <a:r>
              <a:rPr lang="en-IN" dirty="0" smtClean="0"/>
              <a:t> To get the admission had to undergo a strict examination. The probable age of admission, must have been not less than twenty. </a:t>
            </a:r>
            <a:endParaRPr lang="en-IN" dirty="0"/>
          </a:p>
        </p:txBody>
      </p:sp>
    </p:spTree>
    <p:extLst>
      <p:ext uri="{BB962C8B-B14F-4D97-AF65-F5344CB8AC3E}">
        <p14:creationId xmlns:p14="http://schemas.microsoft.com/office/powerpoint/2010/main" val="31606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Courses of study</a:t>
            </a:r>
            <a:endParaRPr lang="en-IN" dirty="0"/>
          </a:p>
        </p:txBody>
      </p:sp>
      <p:sp>
        <p:nvSpPr>
          <p:cNvPr id="3" name="Content Placeholder 2"/>
          <p:cNvSpPr>
            <a:spLocks noGrp="1"/>
          </p:cNvSpPr>
          <p:nvPr>
            <p:ph idx="1"/>
          </p:nvPr>
        </p:nvSpPr>
        <p:spPr/>
        <p:txBody>
          <a:bodyPr/>
          <a:lstStyle/>
          <a:p>
            <a:r>
              <a:rPr lang="en-IN" dirty="0" smtClean="0"/>
              <a:t>Buddhist as well as non- Buddhist, Mahayana as well as </a:t>
            </a:r>
            <a:r>
              <a:rPr lang="en-IN" dirty="0" err="1" smtClean="0"/>
              <a:t>Heenayana</a:t>
            </a:r>
            <a:r>
              <a:rPr lang="en-IN" dirty="0" smtClean="0"/>
              <a:t>. </a:t>
            </a:r>
          </a:p>
          <a:p>
            <a:r>
              <a:rPr lang="en-IN" dirty="0" smtClean="0"/>
              <a:t>Buddhism were prescribed as compulsory subjects. Other subjects studied in the university were the Vedas and their six auxiliaries, medicine, grammar, law, philosophy etc. </a:t>
            </a:r>
            <a:endParaRPr lang="en-IN" dirty="0"/>
          </a:p>
        </p:txBody>
      </p:sp>
    </p:spTree>
    <p:extLst>
      <p:ext uri="{BB962C8B-B14F-4D97-AF65-F5344CB8AC3E}">
        <p14:creationId xmlns:p14="http://schemas.microsoft.com/office/powerpoint/2010/main" val="1528978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Administration of the University</a:t>
            </a:r>
            <a:br>
              <a:rPr lang="en-IN" dirty="0" smtClean="0"/>
            </a:br>
            <a:endParaRPr lang="en-IN" dirty="0"/>
          </a:p>
        </p:txBody>
      </p:sp>
      <p:sp>
        <p:nvSpPr>
          <p:cNvPr id="3" name="Content Placeholder 2"/>
          <p:cNvSpPr>
            <a:spLocks noGrp="1"/>
          </p:cNvSpPr>
          <p:nvPr>
            <p:ph idx="1"/>
          </p:nvPr>
        </p:nvSpPr>
        <p:spPr/>
        <p:txBody>
          <a:bodyPr/>
          <a:lstStyle/>
          <a:p>
            <a:pPr algn="just"/>
            <a:r>
              <a:rPr lang="en-IN" dirty="0" smtClean="0"/>
              <a:t>At the head of the university was a Bhikkhu, who was elected by the various Sanghas comprise the federation. This Bhikkhu controlled and directed the work of administering the affairs of the university, academic and otherwise through two councils appointed for the purpose. </a:t>
            </a:r>
          </a:p>
          <a:p>
            <a:endParaRPr lang="en-IN" dirty="0"/>
          </a:p>
        </p:txBody>
      </p:sp>
    </p:spTree>
    <p:extLst>
      <p:ext uri="{BB962C8B-B14F-4D97-AF65-F5344CB8AC3E}">
        <p14:creationId xmlns:p14="http://schemas.microsoft.com/office/powerpoint/2010/main" val="3925728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Libraries</a:t>
            </a:r>
            <a:br>
              <a:rPr lang="en-IN" dirty="0" smtClean="0"/>
            </a:br>
            <a:endParaRPr lang="en-IN" dirty="0"/>
          </a:p>
        </p:txBody>
      </p:sp>
      <p:sp>
        <p:nvSpPr>
          <p:cNvPr id="3" name="Content Placeholder 2"/>
          <p:cNvSpPr>
            <a:spLocks noGrp="1"/>
          </p:cNvSpPr>
          <p:nvPr>
            <p:ph idx="1"/>
          </p:nvPr>
        </p:nvSpPr>
        <p:spPr/>
        <p:txBody>
          <a:bodyPr>
            <a:normAutofit fontScale="85000" lnSpcReduction="10000"/>
          </a:bodyPr>
          <a:lstStyle/>
          <a:p>
            <a:r>
              <a:rPr lang="en-IN" dirty="0" smtClean="0"/>
              <a:t>The university had a large collection of manuscripts on various subjects in different languages stored up in three splendid buildings appropriately called Ratnasagara, </a:t>
            </a:r>
            <a:r>
              <a:rPr lang="en-IN" dirty="0" err="1" smtClean="0"/>
              <a:t>Ratnodadhi</a:t>
            </a:r>
            <a:r>
              <a:rPr lang="en-IN" dirty="0" smtClean="0"/>
              <a:t> and </a:t>
            </a:r>
            <a:r>
              <a:rPr lang="en-IN" dirty="0" err="1" smtClean="0"/>
              <a:t>Ratnarajaka</a:t>
            </a:r>
            <a:r>
              <a:rPr lang="en-IN" dirty="0" smtClean="0"/>
              <a:t>.</a:t>
            </a:r>
          </a:p>
          <a:p>
            <a:r>
              <a:rPr lang="en-IN" dirty="0" smtClean="0"/>
              <a:t>Teachers at </a:t>
            </a:r>
            <a:r>
              <a:rPr lang="en-IN" dirty="0" err="1" smtClean="0"/>
              <a:t>Nalanda</a:t>
            </a:r>
            <a:endParaRPr lang="en-IN" dirty="0" smtClean="0"/>
          </a:p>
          <a:p>
            <a:r>
              <a:rPr lang="en-IN" dirty="0" smtClean="0"/>
              <a:t>Learned men from </a:t>
            </a:r>
            <a:r>
              <a:rPr lang="en-IN" dirty="0" err="1" smtClean="0"/>
              <a:t>Nalanda</a:t>
            </a:r>
            <a:r>
              <a:rPr lang="en-IN" dirty="0" smtClean="0"/>
              <a:t> were famous all over the country. They defeated many </a:t>
            </a:r>
            <a:r>
              <a:rPr lang="en-IN" dirty="0" err="1" smtClean="0"/>
              <a:t>Panditas</a:t>
            </a:r>
            <a:r>
              <a:rPr lang="en-IN" dirty="0" smtClean="0"/>
              <a:t> belonging to other faiths and converted them to Buddhism. The famous teachers who associated with </a:t>
            </a:r>
            <a:r>
              <a:rPr lang="en-IN" dirty="0" err="1" smtClean="0"/>
              <a:t>Nalanda</a:t>
            </a:r>
            <a:r>
              <a:rPr lang="en-IN" dirty="0" smtClean="0"/>
              <a:t> were </a:t>
            </a:r>
            <a:r>
              <a:rPr lang="en-IN" dirty="0" err="1" smtClean="0"/>
              <a:t>Nagarjuna</a:t>
            </a:r>
            <a:r>
              <a:rPr lang="en-IN" dirty="0" smtClean="0"/>
              <a:t>, </a:t>
            </a:r>
            <a:r>
              <a:rPr lang="en-IN" dirty="0" err="1" smtClean="0"/>
              <a:t>Vasubandhu</a:t>
            </a:r>
            <a:r>
              <a:rPr lang="en-IN" dirty="0" smtClean="0"/>
              <a:t>, </a:t>
            </a:r>
            <a:r>
              <a:rPr lang="en-IN" dirty="0" err="1" smtClean="0"/>
              <a:t>Dinakara</a:t>
            </a:r>
            <a:r>
              <a:rPr lang="en-IN" dirty="0" smtClean="0"/>
              <a:t>, </a:t>
            </a:r>
            <a:r>
              <a:rPr lang="en-IN" dirty="0" err="1" smtClean="0"/>
              <a:t>Jayadeva</a:t>
            </a:r>
            <a:r>
              <a:rPr lang="en-IN" dirty="0" smtClean="0"/>
              <a:t>, </a:t>
            </a:r>
            <a:r>
              <a:rPr lang="en-IN" dirty="0" err="1" smtClean="0"/>
              <a:t>Asanga</a:t>
            </a:r>
            <a:r>
              <a:rPr lang="en-IN" dirty="0" smtClean="0"/>
              <a:t> etc.</a:t>
            </a:r>
            <a:endParaRPr lang="en-IN" dirty="0"/>
          </a:p>
        </p:txBody>
      </p:sp>
    </p:spTree>
    <p:extLst>
      <p:ext uri="{BB962C8B-B14F-4D97-AF65-F5344CB8AC3E}">
        <p14:creationId xmlns:p14="http://schemas.microsoft.com/office/powerpoint/2010/main" val="3689576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Destruction of </a:t>
            </a:r>
            <a:r>
              <a:rPr lang="en-IN" dirty="0" err="1" smtClean="0"/>
              <a:t>Nalanda</a:t>
            </a:r>
            <a:r>
              <a:rPr lang="en-IN" dirty="0" smtClean="0"/>
              <a:t/>
            </a:r>
            <a:br>
              <a:rPr lang="en-IN" dirty="0" smtClean="0"/>
            </a:br>
            <a:endParaRPr lang="en-IN" dirty="0"/>
          </a:p>
        </p:txBody>
      </p:sp>
      <p:sp>
        <p:nvSpPr>
          <p:cNvPr id="3" name="Content Placeholder 2"/>
          <p:cNvSpPr>
            <a:spLocks noGrp="1"/>
          </p:cNvSpPr>
          <p:nvPr>
            <p:ph idx="1"/>
          </p:nvPr>
        </p:nvSpPr>
        <p:spPr/>
        <p:txBody>
          <a:bodyPr/>
          <a:lstStyle/>
          <a:p>
            <a:r>
              <a:rPr lang="en-IN" dirty="0" smtClean="0"/>
              <a:t>The Muslim invaders destroyed the university along with </a:t>
            </a:r>
            <a:r>
              <a:rPr lang="en-IN" dirty="0" err="1" smtClean="0"/>
              <a:t>Vikramasila</a:t>
            </a:r>
            <a:r>
              <a:rPr lang="en-IN" dirty="0" smtClean="0"/>
              <a:t>. The monks were beheaded and they completely destroyed the entire building. </a:t>
            </a:r>
          </a:p>
          <a:p>
            <a:endParaRPr lang="en-IN" dirty="0"/>
          </a:p>
        </p:txBody>
      </p:sp>
    </p:spTree>
    <p:extLst>
      <p:ext uri="{BB962C8B-B14F-4D97-AF65-F5344CB8AC3E}">
        <p14:creationId xmlns:p14="http://schemas.microsoft.com/office/powerpoint/2010/main" val="2031681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err="1" smtClean="0"/>
              <a:t>Vikramasila</a:t>
            </a:r>
            <a:r>
              <a:rPr lang="en-IN" dirty="0" smtClean="0"/>
              <a:t/>
            </a:r>
            <a:br>
              <a:rPr lang="en-IN" dirty="0" smtClean="0"/>
            </a:br>
            <a:endParaRPr lang="en-IN" dirty="0"/>
          </a:p>
        </p:txBody>
      </p:sp>
      <p:sp>
        <p:nvSpPr>
          <p:cNvPr id="3" name="Content Placeholder 2"/>
          <p:cNvSpPr>
            <a:spLocks noGrp="1"/>
          </p:cNvSpPr>
          <p:nvPr>
            <p:ph idx="1"/>
          </p:nvPr>
        </p:nvSpPr>
        <p:spPr/>
        <p:txBody>
          <a:bodyPr/>
          <a:lstStyle/>
          <a:p>
            <a:r>
              <a:rPr lang="en-IN" dirty="0" smtClean="0"/>
              <a:t>The </a:t>
            </a:r>
            <a:r>
              <a:rPr lang="en-IN" dirty="0" err="1" smtClean="0"/>
              <a:t>Vikramasila</a:t>
            </a:r>
            <a:r>
              <a:rPr lang="en-IN" dirty="0" smtClean="0"/>
              <a:t> </a:t>
            </a:r>
            <a:r>
              <a:rPr lang="en-IN" dirty="0" err="1" smtClean="0"/>
              <a:t>Vihara</a:t>
            </a:r>
            <a:r>
              <a:rPr lang="en-IN" dirty="0" smtClean="0"/>
              <a:t> was a famous seat of learning situated  on the banks of the Ganga in Bihar. It was founded by king </a:t>
            </a:r>
            <a:r>
              <a:rPr lang="en-IN" dirty="0" err="1" smtClean="0"/>
              <a:t>Dharmapala</a:t>
            </a:r>
            <a:r>
              <a:rPr lang="en-IN" dirty="0" smtClean="0"/>
              <a:t> in the 8th century. He gave liberal endowments to the university so as to provide for free boarding and lodging to resident and non –resident monks studying at the place.</a:t>
            </a:r>
          </a:p>
          <a:p>
            <a:endParaRPr lang="en-IN" dirty="0"/>
          </a:p>
        </p:txBody>
      </p:sp>
    </p:spTree>
    <p:extLst>
      <p:ext uri="{BB962C8B-B14F-4D97-AF65-F5344CB8AC3E}">
        <p14:creationId xmlns:p14="http://schemas.microsoft.com/office/powerpoint/2010/main" val="618359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Buildings</a:t>
            </a:r>
            <a:br>
              <a:rPr lang="en-IN" dirty="0" smtClean="0"/>
            </a:br>
            <a:endParaRPr lang="en-IN" dirty="0"/>
          </a:p>
        </p:txBody>
      </p:sp>
      <p:sp>
        <p:nvSpPr>
          <p:cNvPr id="3" name="Content Placeholder 2"/>
          <p:cNvSpPr>
            <a:spLocks noGrp="1"/>
          </p:cNvSpPr>
          <p:nvPr>
            <p:ph idx="1"/>
          </p:nvPr>
        </p:nvSpPr>
        <p:spPr/>
        <p:txBody>
          <a:bodyPr>
            <a:normAutofit/>
          </a:bodyPr>
          <a:lstStyle/>
          <a:p>
            <a:r>
              <a:rPr lang="en-IN" dirty="0" smtClean="0"/>
              <a:t>The buildings at </a:t>
            </a:r>
            <a:r>
              <a:rPr lang="en-IN" dirty="0" err="1" smtClean="0"/>
              <a:t>Vikramasila</a:t>
            </a:r>
            <a:r>
              <a:rPr lang="en-IN" dirty="0" smtClean="0"/>
              <a:t> were well planned and accommodative. There were one hundred and eight temples and six college buildings, spread out like lotus- petals, with a beautiful </a:t>
            </a:r>
            <a:r>
              <a:rPr lang="en-IN" dirty="0" err="1" smtClean="0"/>
              <a:t>Mahabodhi</a:t>
            </a:r>
            <a:r>
              <a:rPr lang="en-IN" dirty="0" smtClean="0"/>
              <a:t> temple in the centre with its six gates leading to the six colleges. Each of those buildings had spacious halls for lectures.</a:t>
            </a:r>
          </a:p>
          <a:p>
            <a:endParaRPr lang="en-IN" dirty="0"/>
          </a:p>
        </p:txBody>
      </p:sp>
    </p:spTree>
    <p:extLst>
      <p:ext uri="{BB962C8B-B14F-4D97-AF65-F5344CB8AC3E}">
        <p14:creationId xmlns:p14="http://schemas.microsoft.com/office/powerpoint/2010/main" val="1391474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Courses</a:t>
            </a:r>
            <a:br>
              <a:rPr lang="en-IN" dirty="0" smtClean="0"/>
            </a:br>
            <a:endParaRPr lang="en-IN" dirty="0"/>
          </a:p>
        </p:txBody>
      </p:sp>
      <p:sp>
        <p:nvSpPr>
          <p:cNvPr id="3" name="Content Placeholder 2"/>
          <p:cNvSpPr>
            <a:spLocks noGrp="1"/>
          </p:cNvSpPr>
          <p:nvPr>
            <p:ph idx="1"/>
          </p:nvPr>
        </p:nvSpPr>
        <p:spPr/>
        <p:txBody>
          <a:bodyPr/>
          <a:lstStyle/>
          <a:p>
            <a:r>
              <a:rPr lang="en-IN" dirty="0" smtClean="0"/>
              <a:t>The admission was restricted only to those who aspired to become Buddhist monks. The courses did not cover all the branches of Hindu science but special stress was laid on grammar, logic, metaphysics and ritualism. The curriculum gave more emphasis on Buddhist studies</a:t>
            </a:r>
          </a:p>
          <a:p>
            <a:endParaRPr lang="en-IN" dirty="0"/>
          </a:p>
        </p:txBody>
      </p:sp>
    </p:spTree>
    <p:extLst>
      <p:ext uri="{BB962C8B-B14F-4D97-AF65-F5344CB8AC3E}">
        <p14:creationId xmlns:p14="http://schemas.microsoft.com/office/powerpoint/2010/main" val="23162648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TotalTime>
  <Words>938</Words>
  <Application>Microsoft Office PowerPoint</Application>
  <PresentationFormat>On-screen Show (4:3)</PresentationFormat>
  <Paragraphs>52</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 Nalanda University </vt:lpstr>
      <vt:lpstr>Admission</vt:lpstr>
      <vt:lpstr>Courses of study</vt:lpstr>
      <vt:lpstr>Administration of the University </vt:lpstr>
      <vt:lpstr>Libraries </vt:lpstr>
      <vt:lpstr>Destruction of Nalanda </vt:lpstr>
      <vt:lpstr>Vikramasila </vt:lpstr>
      <vt:lpstr>Buildings </vt:lpstr>
      <vt:lpstr>Courses </vt:lpstr>
      <vt:lpstr>Administration </vt:lpstr>
      <vt:lpstr>Teachers </vt:lpstr>
      <vt:lpstr>Takshasila or Taxila </vt:lpstr>
      <vt:lpstr>Administration in Takshasila</vt:lpstr>
      <vt:lpstr>Courses taught </vt:lpstr>
      <vt:lpstr>PowerPoint Presentation</vt:lpstr>
      <vt:lpstr>Finance </vt:lpstr>
      <vt:lpstr>Admission </vt:lpstr>
      <vt:lpstr>Destruction of the University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Nalanda University</dc:title>
  <dc:creator>user</dc:creator>
  <cp:lastModifiedBy>user</cp:lastModifiedBy>
  <cp:revision>34</cp:revision>
  <dcterms:created xsi:type="dcterms:W3CDTF">2021-06-29T11:24:47Z</dcterms:created>
  <dcterms:modified xsi:type="dcterms:W3CDTF">2021-07-04T09:59:18Z</dcterms:modified>
</cp:coreProperties>
</file>