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3" r:id="rId17"/>
    <p:sldId id="274"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0" r:id="rId63"/>
    <p:sldId id="321" r:id="rId64"/>
    <p:sldId id="322" r:id="rId65"/>
    <p:sldId id="323" r:id="rId66"/>
    <p:sldId id="324" r:id="rId67"/>
    <p:sldId id="325" r:id="rId68"/>
    <p:sldId id="326" r:id="rId69"/>
    <p:sldId id="327" r:id="rId70"/>
    <p:sldId id="328" r:id="rId71"/>
    <p:sldId id="342" r:id="rId72"/>
    <p:sldId id="329" r:id="rId73"/>
    <p:sldId id="330" r:id="rId74"/>
    <p:sldId id="331" r:id="rId75"/>
    <p:sldId id="332" r:id="rId76"/>
    <p:sldId id="333" r:id="rId77"/>
    <p:sldId id="334" r:id="rId78"/>
    <p:sldId id="335" r:id="rId79"/>
    <p:sldId id="343" r:id="rId80"/>
    <p:sldId id="344" r:id="rId81"/>
    <p:sldId id="345" r:id="rId82"/>
    <p:sldId id="336" r:id="rId83"/>
    <p:sldId id="337" r:id="rId84"/>
    <p:sldId id="338" r:id="rId85"/>
    <p:sldId id="339" r:id="rId86"/>
    <p:sldId id="340" r:id="rId87"/>
    <p:sldId id="341" r:id="rId8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A6E026-8DDC-49EB-A4DF-C4FAD870E590}" type="datetimeFigureOut">
              <a:rPr lang="en-IN" smtClean="0"/>
              <a:t>30-06-2021</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7F2DA1-FA69-4FF3-9F90-3483D05B2034}" type="slidenum">
              <a:rPr lang="en-IN" smtClean="0"/>
              <a:t>‹#›</a:t>
            </a:fld>
            <a:endParaRPr lang="en-IN" dirty="0"/>
          </a:p>
        </p:txBody>
      </p:sp>
    </p:spTree>
    <p:extLst>
      <p:ext uri="{BB962C8B-B14F-4D97-AF65-F5344CB8AC3E}">
        <p14:creationId xmlns:p14="http://schemas.microsoft.com/office/powerpoint/2010/main" val="4276005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637F2DA1-FA69-4FF3-9F90-3483D05B2034}" type="slidenum">
              <a:rPr lang="en-IN" smtClean="0"/>
              <a:t>45</a:t>
            </a:fld>
            <a:endParaRPr lang="en-IN"/>
          </a:p>
        </p:txBody>
      </p:sp>
    </p:spTree>
    <p:extLst>
      <p:ext uri="{BB962C8B-B14F-4D97-AF65-F5344CB8AC3E}">
        <p14:creationId xmlns:p14="http://schemas.microsoft.com/office/powerpoint/2010/main" val="2994022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BA96781-11BC-4CAD-9A57-AC5406FE19A6}" type="datetimeFigureOut">
              <a:rPr lang="en-IN" smtClean="0"/>
              <a:t>30-06-2021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BEA1A8F1-BA63-407B-960C-0CAB3A5CE763}" type="slidenum">
              <a:rPr lang="en-IN" smtClean="0"/>
              <a:t>‹#›</a:t>
            </a:fld>
            <a:endParaRPr lang="en-IN" dirty="0"/>
          </a:p>
        </p:txBody>
      </p:sp>
    </p:spTree>
    <p:extLst>
      <p:ext uri="{BB962C8B-B14F-4D97-AF65-F5344CB8AC3E}">
        <p14:creationId xmlns:p14="http://schemas.microsoft.com/office/powerpoint/2010/main" val="1314657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BA96781-11BC-4CAD-9A57-AC5406FE19A6}" type="datetimeFigureOut">
              <a:rPr lang="en-IN" smtClean="0"/>
              <a:t>30-06-2021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BEA1A8F1-BA63-407B-960C-0CAB3A5CE763}" type="slidenum">
              <a:rPr lang="en-IN" smtClean="0"/>
              <a:t>‹#›</a:t>
            </a:fld>
            <a:endParaRPr lang="en-IN" dirty="0"/>
          </a:p>
        </p:txBody>
      </p:sp>
    </p:spTree>
    <p:extLst>
      <p:ext uri="{BB962C8B-B14F-4D97-AF65-F5344CB8AC3E}">
        <p14:creationId xmlns:p14="http://schemas.microsoft.com/office/powerpoint/2010/main" val="2691160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BA96781-11BC-4CAD-9A57-AC5406FE19A6}" type="datetimeFigureOut">
              <a:rPr lang="en-IN" smtClean="0"/>
              <a:t>30-06-2021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BEA1A8F1-BA63-407B-960C-0CAB3A5CE763}" type="slidenum">
              <a:rPr lang="en-IN" smtClean="0"/>
              <a:t>‹#›</a:t>
            </a:fld>
            <a:endParaRPr lang="en-IN" dirty="0"/>
          </a:p>
        </p:txBody>
      </p:sp>
    </p:spTree>
    <p:extLst>
      <p:ext uri="{BB962C8B-B14F-4D97-AF65-F5344CB8AC3E}">
        <p14:creationId xmlns:p14="http://schemas.microsoft.com/office/powerpoint/2010/main" val="1035962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BA96781-11BC-4CAD-9A57-AC5406FE19A6}" type="datetimeFigureOut">
              <a:rPr lang="en-IN" smtClean="0"/>
              <a:t>30-06-2021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BEA1A8F1-BA63-407B-960C-0CAB3A5CE763}" type="slidenum">
              <a:rPr lang="en-IN" smtClean="0"/>
              <a:t>‹#›</a:t>
            </a:fld>
            <a:endParaRPr lang="en-IN" dirty="0"/>
          </a:p>
        </p:txBody>
      </p:sp>
    </p:spTree>
    <p:extLst>
      <p:ext uri="{BB962C8B-B14F-4D97-AF65-F5344CB8AC3E}">
        <p14:creationId xmlns:p14="http://schemas.microsoft.com/office/powerpoint/2010/main" val="1345255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A96781-11BC-4CAD-9A57-AC5406FE19A6}" type="datetimeFigureOut">
              <a:rPr lang="en-IN" smtClean="0"/>
              <a:t>30-06-2021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BEA1A8F1-BA63-407B-960C-0CAB3A5CE763}" type="slidenum">
              <a:rPr lang="en-IN" smtClean="0"/>
              <a:t>‹#›</a:t>
            </a:fld>
            <a:endParaRPr lang="en-IN" dirty="0"/>
          </a:p>
        </p:txBody>
      </p:sp>
    </p:spTree>
    <p:extLst>
      <p:ext uri="{BB962C8B-B14F-4D97-AF65-F5344CB8AC3E}">
        <p14:creationId xmlns:p14="http://schemas.microsoft.com/office/powerpoint/2010/main" val="743246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BA96781-11BC-4CAD-9A57-AC5406FE19A6}" type="datetimeFigureOut">
              <a:rPr lang="en-IN" smtClean="0"/>
              <a:t>30-06-2021</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BEA1A8F1-BA63-407B-960C-0CAB3A5CE763}" type="slidenum">
              <a:rPr lang="en-IN" smtClean="0"/>
              <a:t>‹#›</a:t>
            </a:fld>
            <a:endParaRPr lang="en-IN" dirty="0"/>
          </a:p>
        </p:txBody>
      </p:sp>
    </p:spTree>
    <p:extLst>
      <p:ext uri="{BB962C8B-B14F-4D97-AF65-F5344CB8AC3E}">
        <p14:creationId xmlns:p14="http://schemas.microsoft.com/office/powerpoint/2010/main" val="4213910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BA96781-11BC-4CAD-9A57-AC5406FE19A6}" type="datetimeFigureOut">
              <a:rPr lang="en-IN" smtClean="0"/>
              <a:t>30-06-2021</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BEA1A8F1-BA63-407B-960C-0CAB3A5CE763}" type="slidenum">
              <a:rPr lang="en-IN" smtClean="0"/>
              <a:t>‹#›</a:t>
            </a:fld>
            <a:endParaRPr lang="en-IN" dirty="0"/>
          </a:p>
        </p:txBody>
      </p:sp>
    </p:spTree>
    <p:extLst>
      <p:ext uri="{BB962C8B-B14F-4D97-AF65-F5344CB8AC3E}">
        <p14:creationId xmlns:p14="http://schemas.microsoft.com/office/powerpoint/2010/main" val="1158124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BA96781-11BC-4CAD-9A57-AC5406FE19A6}" type="datetimeFigureOut">
              <a:rPr lang="en-IN" smtClean="0"/>
              <a:t>30-06-2021</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BEA1A8F1-BA63-407B-960C-0CAB3A5CE763}" type="slidenum">
              <a:rPr lang="en-IN" smtClean="0"/>
              <a:t>‹#›</a:t>
            </a:fld>
            <a:endParaRPr lang="en-IN" dirty="0"/>
          </a:p>
        </p:txBody>
      </p:sp>
    </p:spTree>
    <p:extLst>
      <p:ext uri="{BB962C8B-B14F-4D97-AF65-F5344CB8AC3E}">
        <p14:creationId xmlns:p14="http://schemas.microsoft.com/office/powerpoint/2010/main" val="275826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A96781-11BC-4CAD-9A57-AC5406FE19A6}" type="datetimeFigureOut">
              <a:rPr lang="en-IN" smtClean="0"/>
              <a:t>30-06-2021</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BEA1A8F1-BA63-407B-960C-0CAB3A5CE763}" type="slidenum">
              <a:rPr lang="en-IN" smtClean="0"/>
              <a:t>‹#›</a:t>
            </a:fld>
            <a:endParaRPr lang="en-IN" dirty="0"/>
          </a:p>
        </p:txBody>
      </p:sp>
    </p:spTree>
    <p:extLst>
      <p:ext uri="{BB962C8B-B14F-4D97-AF65-F5344CB8AC3E}">
        <p14:creationId xmlns:p14="http://schemas.microsoft.com/office/powerpoint/2010/main" val="985650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A96781-11BC-4CAD-9A57-AC5406FE19A6}" type="datetimeFigureOut">
              <a:rPr lang="en-IN" smtClean="0"/>
              <a:t>30-06-2021</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BEA1A8F1-BA63-407B-960C-0CAB3A5CE763}" type="slidenum">
              <a:rPr lang="en-IN" smtClean="0"/>
              <a:t>‹#›</a:t>
            </a:fld>
            <a:endParaRPr lang="en-IN" dirty="0"/>
          </a:p>
        </p:txBody>
      </p:sp>
    </p:spTree>
    <p:extLst>
      <p:ext uri="{BB962C8B-B14F-4D97-AF65-F5344CB8AC3E}">
        <p14:creationId xmlns:p14="http://schemas.microsoft.com/office/powerpoint/2010/main" val="4122087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A96781-11BC-4CAD-9A57-AC5406FE19A6}" type="datetimeFigureOut">
              <a:rPr lang="en-IN" smtClean="0"/>
              <a:t>30-06-2021</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BEA1A8F1-BA63-407B-960C-0CAB3A5CE763}" type="slidenum">
              <a:rPr lang="en-IN" smtClean="0"/>
              <a:t>‹#›</a:t>
            </a:fld>
            <a:endParaRPr lang="en-IN" dirty="0"/>
          </a:p>
        </p:txBody>
      </p:sp>
    </p:spTree>
    <p:extLst>
      <p:ext uri="{BB962C8B-B14F-4D97-AF65-F5344CB8AC3E}">
        <p14:creationId xmlns:p14="http://schemas.microsoft.com/office/powerpoint/2010/main" val="2079530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A96781-11BC-4CAD-9A57-AC5406FE19A6}" type="datetimeFigureOut">
              <a:rPr lang="en-IN" smtClean="0"/>
              <a:t>30-06-2021</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A1A8F1-BA63-407B-960C-0CAB3A5CE763}" type="slidenum">
              <a:rPr lang="en-IN" smtClean="0"/>
              <a:t>‹#›</a:t>
            </a:fld>
            <a:endParaRPr lang="en-IN" dirty="0"/>
          </a:p>
        </p:txBody>
      </p:sp>
    </p:spTree>
    <p:extLst>
      <p:ext uri="{BB962C8B-B14F-4D97-AF65-F5344CB8AC3E}">
        <p14:creationId xmlns:p14="http://schemas.microsoft.com/office/powerpoint/2010/main" val="1218461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0729"/>
            <a:ext cx="7772400" cy="1008111"/>
          </a:xfrm>
        </p:spPr>
        <p:txBody>
          <a:bodyPr/>
          <a:lstStyle/>
          <a:p>
            <a:r>
              <a:rPr lang="en-IN" dirty="0" smtClean="0"/>
              <a:t>SECOD SEMESTER NOTES</a:t>
            </a:r>
            <a:endParaRPr lang="en-IN" dirty="0"/>
          </a:p>
        </p:txBody>
      </p:sp>
      <p:sp>
        <p:nvSpPr>
          <p:cNvPr id="3" name="Subtitle 2"/>
          <p:cNvSpPr>
            <a:spLocks noGrp="1"/>
          </p:cNvSpPr>
          <p:nvPr>
            <p:ph type="subTitle" idx="1"/>
          </p:nvPr>
        </p:nvSpPr>
        <p:spPr>
          <a:xfrm>
            <a:off x="971600" y="2420888"/>
            <a:ext cx="7200800" cy="3217912"/>
          </a:xfrm>
        </p:spPr>
        <p:txBody>
          <a:bodyPr>
            <a:normAutofit lnSpcReduction="10000"/>
          </a:bodyPr>
          <a:lstStyle/>
          <a:p>
            <a:r>
              <a:rPr lang="en-IN" dirty="0" smtClean="0">
                <a:solidFill>
                  <a:schemeClr val="tx1"/>
                </a:solidFill>
              </a:rPr>
              <a:t>COURSE ED010202 - HISTORY, SOCIOLOGY AND POLITICAL ECONOMY  OF EDUCATION </a:t>
            </a:r>
          </a:p>
          <a:p>
            <a:r>
              <a:rPr lang="en-IN" sz="2600" dirty="0" smtClean="0">
                <a:solidFill>
                  <a:schemeClr val="tx1"/>
                </a:solidFill>
              </a:rPr>
              <a:t>Module One: Historical Perspectives of Indian Education (15 hours)  1) Educational Evolution in India – An Analysis of Dravidian, Vedic, Buddhist, Islamic and Christian contributions in Education</a:t>
            </a:r>
            <a:endParaRPr lang="en-IN" sz="2600" dirty="0">
              <a:solidFill>
                <a:schemeClr val="tx1"/>
              </a:solidFill>
            </a:endParaRPr>
          </a:p>
        </p:txBody>
      </p:sp>
    </p:spTree>
    <p:extLst>
      <p:ext uri="{BB962C8B-B14F-4D97-AF65-F5344CB8AC3E}">
        <p14:creationId xmlns:p14="http://schemas.microsoft.com/office/powerpoint/2010/main" val="1610713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10000"/>
          </a:bodyPr>
          <a:lstStyle/>
          <a:p>
            <a:r>
              <a:rPr lang="en-IN" dirty="0" smtClean="0"/>
              <a:t>The purpose of </a:t>
            </a:r>
            <a:r>
              <a:rPr lang="en-IN" dirty="0" err="1" smtClean="0"/>
              <a:t>veda</a:t>
            </a:r>
            <a:r>
              <a:rPr lang="en-IN" dirty="0" smtClean="0"/>
              <a:t> is to understand God . </a:t>
            </a:r>
          </a:p>
          <a:p>
            <a:r>
              <a:rPr lang="en-IN" dirty="0" smtClean="0"/>
              <a:t>To propagate the transcendental knowledge of the absolute truth is the purpose of </a:t>
            </a:r>
            <a:r>
              <a:rPr lang="en-IN" dirty="0" err="1" smtClean="0"/>
              <a:t>veda</a:t>
            </a:r>
            <a:r>
              <a:rPr lang="en-IN" dirty="0" smtClean="0"/>
              <a:t>. </a:t>
            </a:r>
          </a:p>
          <a:p>
            <a:r>
              <a:rPr lang="en-IN" dirty="0" smtClean="0"/>
              <a:t>The real purpose of the </a:t>
            </a:r>
            <a:r>
              <a:rPr lang="en-IN" dirty="0" err="1" smtClean="0"/>
              <a:t>vedas</a:t>
            </a:r>
            <a:r>
              <a:rPr lang="en-IN" dirty="0" smtClean="0"/>
              <a:t> is to direct one back home, back to God head.</a:t>
            </a:r>
          </a:p>
          <a:p>
            <a:r>
              <a:rPr lang="en-IN" dirty="0" smtClean="0"/>
              <a:t>The purpose of </a:t>
            </a:r>
            <a:r>
              <a:rPr lang="en-IN" dirty="0" err="1" smtClean="0"/>
              <a:t>vedas</a:t>
            </a:r>
            <a:r>
              <a:rPr lang="en-IN" dirty="0" smtClean="0"/>
              <a:t> is to gradually bring one to the point of </a:t>
            </a:r>
            <a:r>
              <a:rPr lang="en-IN" dirty="0" err="1" smtClean="0"/>
              <a:t>Nirvrtti</a:t>
            </a:r>
            <a:r>
              <a:rPr lang="en-IN" dirty="0" smtClean="0"/>
              <a:t>. </a:t>
            </a:r>
          </a:p>
          <a:p>
            <a:r>
              <a:rPr lang="en-IN" dirty="0" smtClean="0"/>
              <a:t>The </a:t>
            </a:r>
            <a:r>
              <a:rPr lang="en-IN" dirty="0" err="1" smtClean="0"/>
              <a:t>vedic</a:t>
            </a:r>
            <a:r>
              <a:rPr lang="en-IN" dirty="0" smtClean="0"/>
              <a:t> instruction, the whole </a:t>
            </a:r>
            <a:r>
              <a:rPr lang="en-IN" dirty="0" err="1" smtClean="0"/>
              <a:t>vedic</a:t>
            </a:r>
            <a:r>
              <a:rPr lang="en-IN" dirty="0" smtClean="0"/>
              <a:t> instruction is for this purpose, to know what is God, what is our relationship with God and how to act in that </a:t>
            </a:r>
            <a:r>
              <a:rPr lang="en-IN" dirty="0" err="1" smtClean="0"/>
              <a:t>relationship,then</a:t>
            </a:r>
            <a:r>
              <a:rPr lang="en-IN" dirty="0" smtClean="0"/>
              <a:t> automatically we reach to the highest stage of perfection</a:t>
            </a:r>
            <a:endParaRPr lang="en-IN" dirty="0"/>
          </a:p>
        </p:txBody>
      </p:sp>
    </p:spTree>
    <p:extLst>
      <p:ext uri="{BB962C8B-B14F-4D97-AF65-F5344CB8AC3E}">
        <p14:creationId xmlns:p14="http://schemas.microsoft.com/office/powerpoint/2010/main" val="1401587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r>
              <a:rPr lang="en-IN" i="1" dirty="0" smtClean="0"/>
              <a:t>The contents of the Veda may be categorised under the following three heads:</a:t>
            </a:r>
          </a:p>
          <a:p>
            <a:r>
              <a:rPr lang="en-IN" dirty="0"/>
              <a:t>1</a:t>
            </a:r>
            <a:r>
              <a:rPr lang="en-IN" dirty="0" smtClean="0"/>
              <a:t>. The ‗</a:t>
            </a:r>
            <a:r>
              <a:rPr lang="en-IN" dirty="0" err="1" smtClean="0"/>
              <a:t>jnana</a:t>
            </a:r>
            <a:r>
              <a:rPr lang="en-IN" dirty="0" smtClean="0"/>
              <a:t>‘ or knowledge and Wisdom</a:t>
            </a:r>
          </a:p>
          <a:p>
            <a:r>
              <a:rPr lang="en-IN" dirty="0"/>
              <a:t>2</a:t>
            </a:r>
            <a:r>
              <a:rPr lang="en-IN" dirty="0" smtClean="0"/>
              <a:t>. The ‗karma‘ or actions or code of conduct</a:t>
            </a:r>
          </a:p>
          <a:p>
            <a:pPr marL="0" indent="0">
              <a:buNone/>
            </a:pPr>
            <a:endParaRPr lang="en-IN" dirty="0" smtClean="0"/>
          </a:p>
          <a:p>
            <a:r>
              <a:rPr lang="en-IN" dirty="0"/>
              <a:t>3</a:t>
            </a:r>
            <a:r>
              <a:rPr lang="en-IN" dirty="0" smtClean="0"/>
              <a:t>. The ‗</a:t>
            </a:r>
            <a:r>
              <a:rPr lang="en-IN" dirty="0" err="1" smtClean="0"/>
              <a:t>upasana</a:t>
            </a:r>
            <a:r>
              <a:rPr lang="en-IN" dirty="0" smtClean="0"/>
              <a:t>‘ or dedication and devotion to God</a:t>
            </a:r>
            <a:endParaRPr lang="en-IN" dirty="0"/>
          </a:p>
        </p:txBody>
      </p:sp>
    </p:spTree>
    <p:extLst>
      <p:ext uri="{BB962C8B-B14F-4D97-AF65-F5344CB8AC3E}">
        <p14:creationId xmlns:p14="http://schemas.microsoft.com/office/powerpoint/2010/main" val="858037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92500" lnSpcReduction="20000"/>
          </a:bodyPr>
          <a:lstStyle/>
          <a:p>
            <a:r>
              <a:rPr lang="en-IN" dirty="0" smtClean="0"/>
              <a:t>1. </a:t>
            </a:r>
            <a:r>
              <a:rPr lang="en-IN" dirty="0" err="1" smtClean="0"/>
              <a:t>Rigveda</a:t>
            </a:r>
            <a:r>
              <a:rPr lang="en-IN" dirty="0" smtClean="0"/>
              <a:t>: ―RIK‖ means praise. Rig </a:t>
            </a:r>
            <a:r>
              <a:rPr lang="en-IN" dirty="0" err="1" smtClean="0"/>
              <a:t>veda</a:t>
            </a:r>
            <a:r>
              <a:rPr lang="en-IN" dirty="0" smtClean="0"/>
              <a:t> contains praises for the </a:t>
            </a:r>
            <a:r>
              <a:rPr lang="en-IN" dirty="0" err="1" smtClean="0"/>
              <a:t>dieties</a:t>
            </a:r>
            <a:r>
              <a:rPr lang="en-IN" dirty="0" smtClean="0"/>
              <a:t> like </a:t>
            </a:r>
            <a:r>
              <a:rPr lang="en-IN" dirty="0" err="1" smtClean="0"/>
              <a:t>indra</a:t>
            </a:r>
            <a:r>
              <a:rPr lang="en-IN" dirty="0" smtClean="0"/>
              <a:t>, </a:t>
            </a:r>
            <a:r>
              <a:rPr lang="en-IN" dirty="0" err="1" smtClean="0"/>
              <a:t>agni</a:t>
            </a:r>
            <a:r>
              <a:rPr lang="en-IN" dirty="0" smtClean="0"/>
              <a:t>, </a:t>
            </a:r>
            <a:r>
              <a:rPr lang="en-IN" dirty="0" err="1" smtClean="0"/>
              <a:t>Rudra</a:t>
            </a:r>
            <a:r>
              <a:rPr lang="en-IN" dirty="0" smtClean="0"/>
              <a:t> and the </a:t>
            </a:r>
            <a:r>
              <a:rPr lang="en-IN" dirty="0" err="1" smtClean="0"/>
              <a:t>Ashwini</a:t>
            </a:r>
            <a:r>
              <a:rPr lang="en-IN" dirty="0" smtClean="0"/>
              <a:t> gods, </a:t>
            </a:r>
            <a:r>
              <a:rPr lang="en-IN" dirty="0" err="1" smtClean="0"/>
              <a:t>Varuna</a:t>
            </a:r>
            <a:r>
              <a:rPr lang="en-IN" dirty="0" smtClean="0"/>
              <a:t>, </a:t>
            </a:r>
            <a:r>
              <a:rPr lang="en-IN" dirty="0" err="1" smtClean="0"/>
              <a:t>Maruti</a:t>
            </a:r>
            <a:r>
              <a:rPr lang="en-IN" dirty="0" smtClean="0"/>
              <a:t>, </a:t>
            </a:r>
            <a:r>
              <a:rPr lang="en-IN" dirty="0" err="1" smtClean="0"/>
              <a:t>Savitru</a:t>
            </a:r>
            <a:r>
              <a:rPr lang="en-IN" dirty="0" smtClean="0"/>
              <a:t> and Surya. Tapping the energies of the nature is given high importance in Rig </a:t>
            </a:r>
            <a:r>
              <a:rPr lang="en-IN" dirty="0" err="1" smtClean="0"/>
              <a:t>veda</a:t>
            </a:r>
            <a:r>
              <a:rPr lang="en-IN" dirty="0" smtClean="0"/>
              <a:t>. </a:t>
            </a:r>
          </a:p>
          <a:p>
            <a:r>
              <a:rPr lang="en-IN" dirty="0" smtClean="0"/>
              <a:t> </a:t>
            </a:r>
            <a:r>
              <a:rPr lang="en-IN" dirty="0" err="1" smtClean="0"/>
              <a:t>Yajurveda</a:t>
            </a:r>
            <a:r>
              <a:rPr lang="en-IN" dirty="0" smtClean="0"/>
              <a:t>: </a:t>
            </a:r>
            <a:r>
              <a:rPr lang="en-IN" dirty="0" err="1" smtClean="0"/>
              <a:t>Yajuish</a:t>
            </a:r>
            <a:r>
              <a:rPr lang="en-IN" dirty="0" smtClean="0"/>
              <a:t>‘ means rituals. </a:t>
            </a:r>
            <a:r>
              <a:rPr lang="en-IN" dirty="0" err="1" smtClean="0"/>
              <a:t>Yajurveda</a:t>
            </a:r>
            <a:r>
              <a:rPr lang="en-IN" dirty="0" smtClean="0"/>
              <a:t> contains different rituals and sacrifices to be conducted to pacify gods. When a mantra is recited and its power is felt, then to make the mantra useful, a certain type of offerings to be done to the concerned god.  </a:t>
            </a:r>
            <a:r>
              <a:rPr lang="en-IN" dirty="0" err="1" smtClean="0"/>
              <a:t>Yajurveda</a:t>
            </a:r>
            <a:r>
              <a:rPr lang="en-IN" dirty="0" smtClean="0"/>
              <a:t> explains about these offerings to be made to gods through Agni (fire).</a:t>
            </a:r>
          </a:p>
          <a:p>
            <a:endParaRPr lang="en-IN" dirty="0" smtClean="0"/>
          </a:p>
        </p:txBody>
      </p:sp>
    </p:spTree>
    <p:extLst>
      <p:ext uri="{BB962C8B-B14F-4D97-AF65-F5344CB8AC3E}">
        <p14:creationId xmlns:p14="http://schemas.microsoft.com/office/powerpoint/2010/main" val="2712638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20000"/>
          </a:bodyPr>
          <a:lstStyle/>
          <a:p>
            <a:r>
              <a:rPr lang="en-IN" dirty="0" err="1" smtClean="0"/>
              <a:t>Sama</a:t>
            </a:r>
            <a:r>
              <a:rPr lang="en-IN" dirty="0" smtClean="0"/>
              <a:t> </a:t>
            </a:r>
            <a:r>
              <a:rPr lang="en-IN" dirty="0" err="1" smtClean="0"/>
              <a:t>veda</a:t>
            </a:r>
            <a:r>
              <a:rPr lang="en-IN" dirty="0" smtClean="0"/>
              <a:t>: ‗</a:t>
            </a:r>
            <a:r>
              <a:rPr lang="en-IN" dirty="0" err="1" smtClean="0"/>
              <a:t>Sama</a:t>
            </a:r>
            <a:r>
              <a:rPr lang="en-IN" dirty="0" smtClean="0"/>
              <a:t>‘ means song. </a:t>
            </a:r>
            <a:r>
              <a:rPr lang="en-IN" dirty="0" err="1" smtClean="0"/>
              <a:t>Samveda</a:t>
            </a:r>
            <a:r>
              <a:rPr lang="en-IN" dirty="0" smtClean="0"/>
              <a:t> contains verses to be sung. These verses are built in their root from using the 7 notes. </a:t>
            </a:r>
          </a:p>
          <a:p>
            <a:r>
              <a:rPr lang="en-IN" dirty="0" smtClean="0"/>
              <a:t>Sa, Re, </a:t>
            </a:r>
            <a:r>
              <a:rPr lang="en-IN" dirty="0" err="1" smtClean="0"/>
              <a:t>Ga</a:t>
            </a:r>
            <a:r>
              <a:rPr lang="en-IN" dirty="0" smtClean="0"/>
              <a:t>, Ma, Pa, </a:t>
            </a:r>
            <a:r>
              <a:rPr lang="en-IN" dirty="0" err="1" smtClean="0"/>
              <a:t>Dha</a:t>
            </a:r>
            <a:r>
              <a:rPr lang="en-IN" dirty="0" smtClean="0"/>
              <a:t>, Ni which are the basis of the classical music now existing in India. </a:t>
            </a:r>
          </a:p>
          <a:p>
            <a:r>
              <a:rPr lang="en-IN" dirty="0" err="1" smtClean="0"/>
              <a:t>Atharvaveda</a:t>
            </a:r>
            <a:r>
              <a:rPr lang="en-IN" dirty="0" smtClean="0"/>
              <a:t>:  </a:t>
            </a:r>
            <a:r>
              <a:rPr lang="en-IN" dirty="0" err="1" smtClean="0"/>
              <a:t>Atharvaveda</a:t>
            </a:r>
            <a:r>
              <a:rPr lang="en-IN" dirty="0" smtClean="0"/>
              <a:t> contains useful rituals to attain worldly happiness. It contains description of diseases, how to cure them, sins and how to remove their effects and means of acquiring wealth. </a:t>
            </a:r>
          </a:p>
          <a:p>
            <a:r>
              <a:rPr lang="en-IN" dirty="0" err="1" smtClean="0"/>
              <a:t>Athavaveda</a:t>
            </a:r>
            <a:r>
              <a:rPr lang="en-IN" dirty="0" smtClean="0"/>
              <a:t> is more applicable to modern society since it deals with different subjects like science,</a:t>
            </a:r>
          </a:p>
          <a:p>
            <a:pPr marL="0" indent="0">
              <a:buNone/>
            </a:pPr>
            <a:r>
              <a:rPr lang="en-IN" dirty="0" smtClean="0"/>
              <a:t>    Medicine, Mathematics, Engineering, Technology etc.</a:t>
            </a:r>
            <a:endParaRPr lang="en-IN" dirty="0"/>
          </a:p>
        </p:txBody>
      </p:sp>
    </p:spTree>
    <p:extLst>
      <p:ext uri="{BB962C8B-B14F-4D97-AF65-F5344CB8AC3E}">
        <p14:creationId xmlns:p14="http://schemas.microsoft.com/office/powerpoint/2010/main" val="3672984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Acceptable features of Education of Vedic period for modern Education</a:t>
            </a:r>
            <a:endParaRPr lang="en-IN" dirty="0"/>
          </a:p>
        </p:txBody>
      </p:sp>
      <p:sp>
        <p:nvSpPr>
          <p:cNvPr id="3" name="Content Placeholder 2"/>
          <p:cNvSpPr>
            <a:spLocks noGrp="1"/>
          </p:cNvSpPr>
          <p:nvPr>
            <p:ph idx="1"/>
          </p:nvPr>
        </p:nvSpPr>
        <p:spPr/>
        <p:txBody>
          <a:bodyPr>
            <a:normAutofit/>
          </a:bodyPr>
          <a:lstStyle/>
          <a:p>
            <a:r>
              <a:rPr lang="en-IN" dirty="0" smtClean="0"/>
              <a:t>1. Idealism</a:t>
            </a:r>
          </a:p>
          <a:p>
            <a:pPr marL="0" indent="0">
              <a:buNone/>
            </a:pPr>
            <a:r>
              <a:rPr lang="en-IN" dirty="0" smtClean="0"/>
              <a:t>It give more preference to </a:t>
            </a:r>
            <a:r>
              <a:rPr lang="en-IN" dirty="0" err="1" smtClean="0"/>
              <a:t>character,spiritualism</a:t>
            </a:r>
            <a:r>
              <a:rPr lang="en-IN" dirty="0" smtClean="0"/>
              <a:t>, philosophy rather than </a:t>
            </a:r>
            <a:r>
              <a:rPr lang="en-IN" dirty="0" err="1" smtClean="0"/>
              <a:t>wealth,materialism</a:t>
            </a:r>
            <a:r>
              <a:rPr lang="en-IN" dirty="0" smtClean="0"/>
              <a:t> and science.</a:t>
            </a:r>
          </a:p>
          <a:p>
            <a:pPr marL="0" indent="0">
              <a:buNone/>
            </a:pPr>
            <a:r>
              <a:rPr lang="en-IN" dirty="0" smtClean="0"/>
              <a:t> We still believe in idealism and wish to lead an ideal life.</a:t>
            </a:r>
          </a:p>
          <a:p>
            <a:endParaRPr lang="en-IN" dirty="0"/>
          </a:p>
        </p:txBody>
      </p:sp>
    </p:spTree>
    <p:extLst>
      <p:ext uri="{BB962C8B-B14F-4D97-AF65-F5344CB8AC3E}">
        <p14:creationId xmlns:p14="http://schemas.microsoft.com/office/powerpoint/2010/main" val="123082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2. Discipline and Teacher– Pupil Relationship</a:t>
            </a:r>
            <a:br>
              <a:rPr lang="en-IN" dirty="0" smtClean="0"/>
            </a:br>
            <a:r>
              <a:rPr lang="en-IN" dirty="0" smtClean="0"/>
              <a:t> </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The sense of discipline and the cordial relation between teacher and pupil of </a:t>
            </a:r>
            <a:r>
              <a:rPr lang="en-IN" dirty="0" err="1" smtClean="0"/>
              <a:t>vedic</a:t>
            </a:r>
            <a:r>
              <a:rPr lang="en-IN" dirty="0" smtClean="0"/>
              <a:t> age is well known to the world today.</a:t>
            </a:r>
          </a:p>
          <a:p>
            <a:r>
              <a:rPr lang="en-IN" b="1" dirty="0"/>
              <a:t>3. Subject of </a:t>
            </a:r>
            <a:r>
              <a:rPr lang="en-IN" b="1" dirty="0" smtClean="0"/>
              <a:t>studies</a:t>
            </a:r>
          </a:p>
          <a:p>
            <a:endParaRPr lang="en-IN" b="1" dirty="0" smtClean="0"/>
          </a:p>
          <a:p>
            <a:pPr marL="0" indent="0">
              <a:buNone/>
            </a:pPr>
            <a:r>
              <a:rPr lang="en-IN" dirty="0"/>
              <a:t> </a:t>
            </a:r>
            <a:r>
              <a:rPr lang="en-IN" dirty="0" smtClean="0"/>
              <a:t> The </a:t>
            </a:r>
            <a:r>
              <a:rPr lang="en-IN" dirty="0"/>
              <a:t>study of Sanskrit language and Sanskrit literature is neglected to a greater extent.</a:t>
            </a:r>
          </a:p>
          <a:p>
            <a:pPr marL="0" indent="0">
              <a:buNone/>
            </a:pPr>
            <a:r>
              <a:rPr lang="en-IN" dirty="0"/>
              <a:t> It is this literature which is enriched by the sense of peace, humanity, universal brotherhood which should be vital part of our curriculum.</a:t>
            </a:r>
          </a:p>
          <a:p>
            <a:pPr marL="0" indent="0">
              <a:buNone/>
            </a:pPr>
            <a:endParaRPr lang="en-IN" dirty="0"/>
          </a:p>
        </p:txBody>
      </p:sp>
    </p:spTree>
    <p:extLst>
      <p:ext uri="{BB962C8B-B14F-4D97-AF65-F5344CB8AC3E}">
        <p14:creationId xmlns:p14="http://schemas.microsoft.com/office/powerpoint/2010/main" val="2257061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4. Teaching Method</a:t>
            </a:r>
            <a:br>
              <a:rPr lang="en-IN" dirty="0" smtClean="0"/>
            </a:br>
            <a:endParaRPr lang="en-IN" dirty="0"/>
          </a:p>
        </p:txBody>
      </p:sp>
      <p:sp>
        <p:nvSpPr>
          <p:cNvPr id="3" name="Content Placeholder 2"/>
          <p:cNvSpPr>
            <a:spLocks noGrp="1"/>
          </p:cNvSpPr>
          <p:nvPr>
            <p:ph idx="1"/>
          </p:nvPr>
        </p:nvSpPr>
        <p:spPr/>
        <p:txBody>
          <a:bodyPr>
            <a:normAutofit/>
          </a:bodyPr>
          <a:lstStyle/>
          <a:p>
            <a:r>
              <a:rPr lang="en-IN" dirty="0" smtClean="0"/>
              <a:t>In ancient period </a:t>
            </a:r>
            <a:r>
              <a:rPr lang="en-IN" dirty="0" err="1" smtClean="0"/>
              <a:t>Shravan</a:t>
            </a:r>
            <a:r>
              <a:rPr lang="en-IN" dirty="0" smtClean="0"/>
              <a:t> or Listening. </a:t>
            </a:r>
            <a:r>
              <a:rPr lang="en-IN" dirty="0" err="1" smtClean="0"/>
              <a:t>Manan</a:t>
            </a:r>
            <a:r>
              <a:rPr lang="en-IN" dirty="0" smtClean="0"/>
              <a:t> or meditation and </a:t>
            </a:r>
            <a:r>
              <a:rPr lang="en-IN" dirty="0" err="1" smtClean="0"/>
              <a:t>Nididhyaana</a:t>
            </a:r>
            <a:r>
              <a:rPr lang="en-IN" dirty="0" smtClean="0"/>
              <a:t> or realization and experience, question and answers, discourse, lecture, discussion and debate methods were prevalent. </a:t>
            </a:r>
          </a:p>
          <a:p>
            <a:r>
              <a:rPr lang="en-IN" dirty="0" smtClean="0"/>
              <a:t>These methods can be still used in our classrooms faithfully</a:t>
            </a:r>
            <a:endParaRPr lang="en-IN" dirty="0"/>
          </a:p>
        </p:txBody>
      </p:sp>
    </p:spTree>
    <p:extLst>
      <p:ext uri="{BB962C8B-B14F-4D97-AF65-F5344CB8AC3E}">
        <p14:creationId xmlns:p14="http://schemas.microsoft.com/office/powerpoint/2010/main" val="4245162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5. Simple Life of Students</a:t>
            </a:r>
            <a:br>
              <a:rPr lang="en-IN" dirty="0" smtClean="0"/>
            </a:b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In </a:t>
            </a:r>
            <a:r>
              <a:rPr lang="en-IN" dirty="0" err="1" smtClean="0"/>
              <a:t>vedic</a:t>
            </a:r>
            <a:r>
              <a:rPr lang="en-IN" dirty="0" smtClean="0"/>
              <a:t> age students used to lead a simple life. </a:t>
            </a:r>
          </a:p>
          <a:p>
            <a:r>
              <a:rPr lang="en-IN" dirty="0" smtClean="0"/>
              <a:t>They have given up the principle of Simple Living and High Thinking‘ .</a:t>
            </a:r>
          </a:p>
          <a:p>
            <a:endParaRPr lang="en-IN" dirty="0" smtClean="0"/>
          </a:p>
          <a:p>
            <a:r>
              <a:rPr lang="en-IN" b="1" dirty="0"/>
              <a:t>6. All Round Development of </a:t>
            </a:r>
            <a:r>
              <a:rPr lang="en-IN" b="1" dirty="0" smtClean="0"/>
              <a:t>Child</a:t>
            </a:r>
          </a:p>
          <a:p>
            <a:r>
              <a:rPr lang="en-IN" dirty="0" smtClean="0"/>
              <a:t>Integral </a:t>
            </a:r>
            <a:r>
              <a:rPr lang="en-IN" dirty="0"/>
              <a:t>and all round </a:t>
            </a:r>
            <a:r>
              <a:rPr lang="en-IN" dirty="0" smtClean="0"/>
              <a:t>development of child. </a:t>
            </a:r>
          </a:p>
          <a:p>
            <a:r>
              <a:rPr lang="en-IN" dirty="0" smtClean="0"/>
              <a:t>Never </a:t>
            </a:r>
            <a:r>
              <a:rPr lang="en-IN" dirty="0"/>
              <a:t>neglected physical development although the main emphasis was given the intellectual and </a:t>
            </a:r>
            <a:r>
              <a:rPr lang="en-IN" dirty="0" smtClean="0"/>
              <a:t>spiritual    </a:t>
            </a:r>
            <a:r>
              <a:rPr lang="en-IN" dirty="0"/>
              <a:t>development. </a:t>
            </a:r>
          </a:p>
        </p:txBody>
      </p:sp>
    </p:spTree>
    <p:extLst>
      <p:ext uri="{BB962C8B-B14F-4D97-AF65-F5344CB8AC3E}">
        <p14:creationId xmlns:p14="http://schemas.microsoft.com/office/powerpoint/2010/main" val="23381807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7. Equality of Opportunity</a:t>
            </a:r>
            <a:endParaRPr lang="en-IN" dirty="0"/>
          </a:p>
        </p:txBody>
      </p:sp>
      <p:sp>
        <p:nvSpPr>
          <p:cNvPr id="3" name="Content Placeholder 2"/>
          <p:cNvSpPr>
            <a:spLocks noGrp="1"/>
          </p:cNvSpPr>
          <p:nvPr>
            <p:ph idx="1"/>
          </p:nvPr>
        </p:nvSpPr>
        <p:spPr/>
        <p:txBody>
          <a:bodyPr>
            <a:normAutofit lnSpcReduction="10000"/>
          </a:bodyPr>
          <a:lstStyle/>
          <a:p>
            <a:endParaRPr lang="en-IN" dirty="0" smtClean="0"/>
          </a:p>
          <a:p>
            <a:r>
              <a:rPr lang="en-IN" dirty="0" smtClean="0"/>
              <a:t>The educator was democratic in his approach in the field of education. All students rich or poor, prince and common were treated alike. </a:t>
            </a:r>
          </a:p>
          <a:p>
            <a:pPr marL="0" indent="0">
              <a:buNone/>
            </a:pPr>
            <a:r>
              <a:rPr lang="en-IN" dirty="0" smtClean="0"/>
              <a:t>The constitution has adopted the principle of Equality in the field of education. However, in almost all public schools, and professional institutions this principle is practically ignored and neglected.</a:t>
            </a:r>
            <a:endParaRPr lang="en-IN" dirty="0"/>
          </a:p>
        </p:txBody>
      </p:sp>
    </p:spTree>
    <p:extLst>
      <p:ext uri="{BB962C8B-B14F-4D97-AF65-F5344CB8AC3E}">
        <p14:creationId xmlns:p14="http://schemas.microsoft.com/office/powerpoint/2010/main" val="2303285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8. Education for Self sufficiency</a:t>
            </a:r>
            <a:br>
              <a:rPr lang="en-IN" dirty="0" smtClean="0"/>
            </a:br>
            <a:endParaRPr lang="en-IN" dirty="0"/>
          </a:p>
        </p:txBody>
      </p:sp>
      <p:sp>
        <p:nvSpPr>
          <p:cNvPr id="3" name="Content Placeholder 2"/>
          <p:cNvSpPr>
            <a:spLocks noGrp="1"/>
          </p:cNvSpPr>
          <p:nvPr>
            <p:ph idx="1"/>
          </p:nvPr>
        </p:nvSpPr>
        <p:spPr/>
        <p:txBody>
          <a:bodyPr>
            <a:normAutofit/>
          </a:bodyPr>
          <a:lstStyle/>
          <a:p>
            <a:r>
              <a:rPr lang="en-IN" dirty="0" smtClean="0"/>
              <a:t>The ancient schools followed the principle of education for self sufficiency. </a:t>
            </a:r>
          </a:p>
          <a:p>
            <a:r>
              <a:rPr lang="en-IN" dirty="0" smtClean="0"/>
              <a:t>The students used to grow their food products, tended cows, collected firewood‘s and erected cottages themselves under the guidance of teacher.</a:t>
            </a:r>
            <a:endParaRPr lang="en-IN" dirty="0"/>
          </a:p>
        </p:txBody>
      </p:sp>
    </p:spTree>
    <p:extLst>
      <p:ext uri="{BB962C8B-B14F-4D97-AF65-F5344CB8AC3E}">
        <p14:creationId xmlns:p14="http://schemas.microsoft.com/office/powerpoint/2010/main" val="2836014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The ancient education system </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The ancient education system has been a source of inspiration to all educational systems of the world. The ingredients, which our present system, lacks, and which were the predominant facets of our ancient system relate to admission policies (upnayan), monitories system, low teacher pupil ratio, healthy teaching surroundings, free schooling and college education, sympathetic treatment, role of punishment in discipline, regulation governing</a:t>
            </a:r>
          </a:p>
          <a:p>
            <a:pPr marL="0" indent="0">
              <a:buNone/>
            </a:pPr>
            <a:r>
              <a:rPr lang="en-IN" dirty="0" smtClean="0"/>
              <a:t>    student life.</a:t>
            </a:r>
            <a:endParaRPr lang="en-IN" dirty="0"/>
          </a:p>
        </p:txBody>
      </p:sp>
    </p:spTree>
    <p:extLst>
      <p:ext uri="{BB962C8B-B14F-4D97-AF65-F5344CB8AC3E}">
        <p14:creationId xmlns:p14="http://schemas.microsoft.com/office/powerpoint/2010/main" val="2921624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9. Free and Universalization of education</a:t>
            </a:r>
            <a:br>
              <a:rPr lang="en-IN" dirty="0" smtClean="0"/>
            </a:br>
            <a:endParaRPr lang="en-IN" dirty="0"/>
          </a:p>
        </p:txBody>
      </p:sp>
      <p:sp>
        <p:nvSpPr>
          <p:cNvPr id="3" name="Content Placeholder 2"/>
          <p:cNvSpPr>
            <a:spLocks noGrp="1"/>
          </p:cNvSpPr>
          <p:nvPr>
            <p:ph idx="1"/>
          </p:nvPr>
        </p:nvSpPr>
        <p:spPr/>
        <p:txBody>
          <a:bodyPr>
            <a:normAutofit/>
          </a:bodyPr>
          <a:lstStyle/>
          <a:p>
            <a:r>
              <a:rPr lang="en-IN" dirty="0" smtClean="0"/>
              <a:t>Education was free and universal. The fee, if any, was to be paid, after attaining education from the earnings of the young man who got education, in the form of ‘Guru </a:t>
            </a:r>
            <a:r>
              <a:rPr lang="en-IN" dirty="0" err="1" smtClean="0"/>
              <a:t>Dakshina</a:t>
            </a:r>
            <a:r>
              <a:rPr lang="en-IN" dirty="0" smtClean="0"/>
              <a:t>‘. </a:t>
            </a:r>
          </a:p>
          <a:p>
            <a:r>
              <a:rPr lang="en-IN" dirty="0" smtClean="0"/>
              <a:t>During education the boarding and lodging was free for almost all these students.</a:t>
            </a:r>
            <a:endParaRPr lang="en-IN" dirty="0"/>
          </a:p>
        </p:txBody>
      </p:sp>
    </p:spTree>
    <p:extLst>
      <p:ext uri="{BB962C8B-B14F-4D97-AF65-F5344CB8AC3E}">
        <p14:creationId xmlns:p14="http://schemas.microsoft.com/office/powerpoint/2010/main" val="12337847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10 Status and Service of the Teacher</a:t>
            </a:r>
            <a:br>
              <a:rPr lang="en-IN" dirty="0" smtClean="0"/>
            </a:br>
            <a:endParaRPr lang="en-IN" dirty="0"/>
          </a:p>
        </p:txBody>
      </p:sp>
      <p:sp>
        <p:nvSpPr>
          <p:cNvPr id="3" name="Content Placeholder 2"/>
          <p:cNvSpPr>
            <a:spLocks noGrp="1"/>
          </p:cNvSpPr>
          <p:nvPr>
            <p:ph idx="1"/>
          </p:nvPr>
        </p:nvSpPr>
        <p:spPr/>
        <p:txBody>
          <a:bodyPr/>
          <a:lstStyle/>
          <a:p>
            <a:r>
              <a:rPr lang="en-IN" dirty="0" smtClean="0"/>
              <a:t>The status of teacher was very high. They commanded full respect and honoured even by kings. </a:t>
            </a:r>
          </a:p>
          <a:p>
            <a:r>
              <a:rPr lang="en-IN" dirty="0" smtClean="0"/>
              <a:t>Teachers were regarded as Brahma Vishnu and </a:t>
            </a:r>
            <a:r>
              <a:rPr lang="en-IN" dirty="0" err="1" smtClean="0"/>
              <a:t>Maheshawra</a:t>
            </a:r>
            <a:r>
              <a:rPr lang="en-IN" dirty="0" smtClean="0"/>
              <a:t>.</a:t>
            </a:r>
            <a:endParaRPr lang="en-IN" dirty="0"/>
          </a:p>
        </p:txBody>
      </p:sp>
    </p:spTree>
    <p:extLst>
      <p:ext uri="{BB962C8B-B14F-4D97-AF65-F5344CB8AC3E}">
        <p14:creationId xmlns:p14="http://schemas.microsoft.com/office/powerpoint/2010/main" val="1959051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11 Celibacy or </a:t>
            </a:r>
            <a:r>
              <a:rPr lang="en-IN" dirty="0" err="1" smtClean="0"/>
              <a:t>Brahamacharya</a:t>
            </a:r>
            <a:r>
              <a:rPr lang="en-IN" dirty="0" smtClean="0"/>
              <a:t/>
            </a:r>
            <a:br>
              <a:rPr lang="en-IN" dirty="0" smtClean="0"/>
            </a:br>
            <a:endParaRPr lang="en-IN" dirty="0"/>
          </a:p>
        </p:txBody>
      </p:sp>
      <p:sp>
        <p:nvSpPr>
          <p:cNvPr id="3" name="Content Placeholder 2"/>
          <p:cNvSpPr>
            <a:spLocks noGrp="1"/>
          </p:cNvSpPr>
          <p:nvPr>
            <p:ph idx="1"/>
          </p:nvPr>
        </p:nvSpPr>
        <p:spPr/>
        <p:txBody>
          <a:bodyPr>
            <a:normAutofit/>
          </a:bodyPr>
          <a:lstStyle/>
          <a:p>
            <a:r>
              <a:rPr lang="en-IN" dirty="0" smtClean="0"/>
              <a:t>Every student was required to observe celibacy in his specific path of life. </a:t>
            </a:r>
          </a:p>
          <a:p>
            <a:r>
              <a:rPr lang="en-IN" dirty="0" smtClean="0"/>
              <a:t>Purity of conduct was regarded as of supreme</a:t>
            </a:r>
          </a:p>
          <a:p>
            <a:pPr marL="0" indent="0">
              <a:buNone/>
            </a:pPr>
            <a:r>
              <a:rPr lang="en-IN" dirty="0" smtClean="0"/>
              <a:t>importance. Only the unmarried could become students in a </a:t>
            </a:r>
            <a:r>
              <a:rPr lang="en-IN" dirty="0" err="1" smtClean="0"/>
              <a:t>Gurukul</a:t>
            </a:r>
            <a:r>
              <a:rPr lang="en-IN" dirty="0" smtClean="0"/>
              <a:t>. </a:t>
            </a:r>
            <a:endParaRPr lang="en-IN" dirty="0"/>
          </a:p>
        </p:txBody>
      </p:sp>
    </p:spTree>
    <p:extLst>
      <p:ext uri="{BB962C8B-B14F-4D97-AF65-F5344CB8AC3E}">
        <p14:creationId xmlns:p14="http://schemas.microsoft.com/office/powerpoint/2010/main" val="37347846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12 Medium of Instruction</a:t>
            </a:r>
            <a:br>
              <a:rPr lang="en-IN" dirty="0" smtClean="0"/>
            </a:br>
            <a:endParaRPr lang="en-IN" dirty="0"/>
          </a:p>
        </p:txBody>
      </p:sp>
      <p:sp>
        <p:nvSpPr>
          <p:cNvPr id="3" name="Content Placeholder 2"/>
          <p:cNvSpPr>
            <a:spLocks noGrp="1"/>
          </p:cNvSpPr>
          <p:nvPr>
            <p:ph idx="1"/>
          </p:nvPr>
        </p:nvSpPr>
        <p:spPr/>
        <p:txBody>
          <a:bodyPr>
            <a:normAutofit fontScale="92500" lnSpcReduction="10000"/>
          </a:bodyPr>
          <a:lstStyle/>
          <a:p>
            <a:pPr marL="0" indent="0">
              <a:buNone/>
            </a:pPr>
            <a:r>
              <a:rPr lang="en-IN" dirty="0"/>
              <a:t>E</a:t>
            </a:r>
            <a:r>
              <a:rPr lang="en-IN" dirty="0" smtClean="0"/>
              <a:t>ducational institutions were managed and organized by Brahmans and all the books written in Sanskrit, therefore the medium of instruction was Sanskrit.</a:t>
            </a:r>
          </a:p>
          <a:p>
            <a:r>
              <a:rPr lang="en-IN" b="1" dirty="0" smtClean="0"/>
              <a:t>The ‘</a:t>
            </a:r>
            <a:r>
              <a:rPr lang="en-IN" b="1" dirty="0" err="1" smtClean="0"/>
              <a:t>Upnayana</a:t>
            </a:r>
            <a:r>
              <a:rPr lang="en-IN" b="1" dirty="0" smtClean="0"/>
              <a:t>’ Ritual</a:t>
            </a:r>
          </a:p>
          <a:p>
            <a:r>
              <a:rPr lang="en-IN" dirty="0" smtClean="0"/>
              <a:t>A ceremony called the </a:t>
            </a:r>
            <a:r>
              <a:rPr lang="en-IN" dirty="0" err="1" smtClean="0"/>
              <a:t>upnayana</a:t>
            </a:r>
            <a:r>
              <a:rPr lang="en-IN" dirty="0" smtClean="0"/>
              <a:t> ceremony was performed before the child was taken to his teacher. This ceremony was performed at the ages of 8,11 and 12 for the Brahmins, Kshatriyas and </a:t>
            </a:r>
            <a:r>
              <a:rPr lang="en-IN" dirty="0" err="1" smtClean="0"/>
              <a:t>Vaishyas</a:t>
            </a:r>
            <a:r>
              <a:rPr lang="en-IN" dirty="0" smtClean="0"/>
              <a:t>, respectively. </a:t>
            </a:r>
            <a:endParaRPr lang="en-IN" dirty="0"/>
          </a:p>
        </p:txBody>
      </p:sp>
    </p:spTree>
    <p:extLst>
      <p:ext uri="{BB962C8B-B14F-4D97-AF65-F5344CB8AC3E}">
        <p14:creationId xmlns:p14="http://schemas.microsoft.com/office/powerpoint/2010/main" val="18863000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13 Curriculum</a:t>
            </a:r>
            <a:br>
              <a:rPr lang="en-IN" dirty="0" smtClean="0"/>
            </a:br>
            <a:endParaRPr lang="en-IN" dirty="0"/>
          </a:p>
        </p:txBody>
      </p:sp>
      <p:sp>
        <p:nvSpPr>
          <p:cNvPr id="3" name="Content Placeholder 2"/>
          <p:cNvSpPr>
            <a:spLocks noGrp="1"/>
          </p:cNvSpPr>
          <p:nvPr>
            <p:ph idx="1"/>
          </p:nvPr>
        </p:nvSpPr>
        <p:spPr/>
        <p:txBody>
          <a:bodyPr>
            <a:normAutofit/>
          </a:bodyPr>
          <a:lstStyle/>
          <a:p>
            <a:r>
              <a:rPr lang="en-IN" dirty="0"/>
              <a:t>T</a:t>
            </a:r>
            <a:r>
              <a:rPr lang="en-IN" dirty="0" smtClean="0"/>
              <a:t>he education of this period was dominated by the study of Vedic Literature, historical study, stories of heroic lives and discourses on the </a:t>
            </a:r>
            <a:r>
              <a:rPr lang="en-IN" dirty="0" err="1" smtClean="0"/>
              <a:t>puranas</a:t>
            </a:r>
            <a:r>
              <a:rPr lang="en-IN" dirty="0" smtClean="0"/>
              <a:t> also formed a part of the syllabus.</a:t>
            </a:r>
          </a:p>
          <a:p>
            <a:r>
              <a:rPr lang="en-IN" dirty="0" smtClean="0"/>
              <a:t>Students had necessarily to obtain knowledge of metrics. Arithmetic was supplemented by the knowledge of geometry. </a:t>
            </a:r>
            <a:endParaRPr lang="en-IN" dirty="0"/>
          </a:p>
        </p:txBody>
      </p:sp>
    </p:spTree>
    <p:extLst>
      <p:ext uri="{BB962C8B-B14F-4D97-AF65-F5344CB8AC3E}">
        <p14:creationId xmlns:p14="http://schemas.microsoft.com/office/powerpoint/2010/main" val="42120889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N" b="1" dirty="0" smtClean="0"/>
              <a:t>14 Duration of Education</a:t>
            </a:r>
          </a:p>
          <a:p>
            <a:r>
              <a:rPr lang="en-IN" dirty="0" smtClean="0"/>
              <a:t>In the house of the teacher, the student was required to obtain education up to the age of 24, after which he was expected to enter domestic life.</a:t>
            </a:r>
          </a:p>
          <a:p>
            <a:pPr marL="0" indent="0">
              <a:buNone/>
            </a:pPr>
            <a:r>
              <a:rPr lang="en-IN" b="1" dirty="0" smtClean="0"/>
              <a:t>15 Alms System</a:t>
            </a:r>
          </a:p>
          <a:p>
            <a:r>
              <a:rPr lang="en-IN" dirty="0" smtClean="0"/>
              <a:t>The student had to bear the responsibility of feeding both himself and his teacher, this was done through begging for alms, which was not considered bad.</a:t>
            </a:r>
            <a:endParaRPr lang="en-IN" dirty="0"/>
          </a:p>
        </p:txBody>
      </p:sp>
    </p:spTree>
    <p:extLst>
      <p:ext uri="{BB962C8B-B14F-4D97-AF65-F5344CB8AC3E}">
        <p14:creationId xmlns:p14="http://schemas.microsoft.com/office/powerpoint/2010/main" val="24372350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BUDDHIST EDUCATION SYSTEM</a:t>
            </a:r>
          </a:p>
        </p:txBody>
      </p:sp>
      <p:sp>
        <p:nvSpPr>
          <p:cNvPr id="3" name="Content Placeholder 2"/>
          <p:cNvSpPr>
            <a:spLocks noGrp="1"/>
          </p:cNvSpPr>
          <p:nvPr>
            <p:ph idx="1"/>
          </p:nvPr>
        </p:nvSpPr>
        <p:spPr/>
        <p:txBody>
          <a:bodyPr>
            <a:normAutofit/>
          </a:bodyPr>
          <a:lstStyle/>
          <a:p>
            <a:r>
              <a:rPr lang="en-IN" dirty="0"/>
              <a:t>Buddhist education </a:t>
            </a:r>
            <a:r>
              <a:rPr lang="en-IN" dirty="0" smtClean="0"/>
              <a:t>came into </a:t>
            </a:r>
            <a:r>
              <a:rPr lang="en-IN" dirty="0"/>
              <a:t>the existence in the 5th century </a:t>
            </a:r>
            <a:r>
              <a:rPr lang="en-IN" dirty="0" smtClean="0"/>
              <a:t>B.C.</a:t>
            </a:r>
          </a:p>
          <a:p>
            <a:r>
              <a:rPr lang="en-IN" dirty="0" smtClean="0"/>
              <a:t>Buddha </a:t>
            </a:r>
            <a:r>
              <a:rPr lang="en-IN" dirty="0"/>
              <a:t>period is inter-related with the history </a:t>
            </a:r>
            <a:r>
              <a:rPr lang="en-IN" dirty="0" smtClean="0"/>
              <a:t>of monasteries </a:t>
            </a:r>
            <a:r>
              <a:rPr lang="en-IN" dirty="0"/>
              <a:t>and </a:t>
            </a:r>
            <a:r>
              <a:rPr lang="en-IN" dirty="0" err="1"/>
              <a:t>Vihara</a:t>
            </a:r>
            <a:r>
              <a:rPr lang="en-IN" dirty="0"/>
              <a:t> because there were no independent </a:t>
            </a:r>
            <a:r>
              <a:rPr lang="en-IN" dirty="0" smtClean="0"/>
              <a:t>educational </a:t>
            </a:r>
            <a:r>
              <a:rPr lang="en-IN" dirty="0"/>
              <a:t>institutions or </a:t>
            </a:r>
            <a:r>
              <a:rPr lang="en-IN" dirty="0" err="1"/>
              <a:t>centers</a:t>
            </a:r>
            <a:r>
              <a:rPr lang="en-IN" dirty="0"/>
              <a:t>, other than those </a:t>
            </a:r>
            <a:r>
              <a:rPr lang="en-IN" dirty="0" smtClean="0"/>
              <a:t>religious </a:t>
            </a:r>
            <a:r>
              <a:rPr lang="en-IN" dirty="0" err="1" smtClean="0"/>
              <a:t>centers</a:t>
            </a:r>
            <a:r>
              <a:rPr lang="en-IN" dirty="0" smtClean="0"/>
              <a:t>.</a:t>
            </a:r>
          </a:p>
          <a:p>
            <a:r>
              <a:rPr lang="en-IN" dirty="0"/>
              <a:t>  All castes were admitted to Buddhist </a:t>
            </a:r>
            <a:r>
              <a:rPr lang="en-IN" dirty="0" err="1" smtClean="0"/>
              <a:t>sangh</a:t>
            </a:r>
            <a:r>
              <a:rPr lang="en-IN" dirty="0" smtClean="0"/>
              <a:t>.</a:t>
            </a:r>
            <a:endParaRPr lang="en-IN" dirty="0"/>
          </a:p>
        </p:txBody>
      </p:sp>
    </p:spTree>
    <p:extLst>
      <p:ext uri="{BB962C8B-B14F-4D97-AF65-F5344CB8AC3E}">
        <p14:creationId xmlns:p14="http://schemas.microsoft.com/office/powerpoint/2010/main" val="3036718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CHARACTERISTICS OF BUDDHIST EDUCATION</a:t>
            </a:r>
          </a:p>
        </p:txBody>
      </p:sp>
      <p:sp>
        <p:nvSpPr>
          <p:cNvPr id="3" name="Content Placeholder 2"/>
          <p:cNvSpPr>
            <a:spLocks noGrp="1"/>
          </p:cNvSpPr>
          <p:nvPr>
            <p:ph idx="1"/>
          </p:nvPr>
        </p:nvSpPr>
        <p:spPr/>
        <p:txBody>
          <a:bodyPr>
            <a:normAutofit fontScale="85000" lnSpcReduction="10000"/>
          </a:bodyPr>
          <a:lstStyle/>
          <a:p>
            <a:r>
              <a:rPr lang="en-IN" dirty="0" smtClean="0"/>
              <a:t> 1. </a:t>
            </a:r>
            <a:r>
              <a:rPr lang="en-IN" b="1" dirty="0" smtClean="0"/>
              <a:t>The Core of Buddha’s teaching-the </a:t>
            </a:r>
            <a:r>
              <a:rPr lang="en-IN" dirty="0" smtClean="0"/>
              <a:t>Buddha teaching contains</a:t>
            </a:r>
          </a:p>
          <a:p>
            <a:pPr marL="0" indent="0">
              <a:buNone/>
            </a:pPr>
            <a:r>
              <a:rPr lang="en-IN" dirty="0" smtClean="0"/>
              <a:t>     three major points </a:t>
            </a:r>
            <a:r>
              <a:rPr lang="en-IN" dirty="0" smtClean="0">
                <a:solidFill>
                  <a:srgbClr val="FF0000"/>
                </a:solidFill>
              </a:rPr>
              <a:t>discipline, meditation and wisdom</a:t>
            </a:r>
            <a:r>
              <a:rPr lang="en-IN" dirty="0" smtClean="0"/>
              <a:t>. </a:t>
            </a:r>
          </a:p>
          <a:p>
            <a:pPr marL="0" indent="0">
              <a:buNone/>
            </a:pPr>
            <a:r>
              <a:rPr lang="en-IN" dirty="0" smtClean="0"/>
              <a:t>Wisdom is the goal and deep meditation or concentration is the crucial process toward achieving wisdom. </a:t>
            </a:r>
          </a:p>
          <a:p>
            <a:pPr marL="0" indent="0">
              <a:buNone/>
            </a:pPr>
            <a:endParaRPr lang="en-IN" dirty="0" smtClean="0"/>
          </a:p>
          <a:p>
            <a:pPr marL="0" indent="0">
              <a:buNone/>
            </a:pPr>
            <a:r>
              <a:rPr lang="en-IN" dirty="0" smtClean="0"/>
              <a:t>Discipline through observing the precepts, is the method that helps one to achieve deep meditation;</a:t>
            </a:r>
          </a:p>
          <a:p>
            <a:pPr marL="0" indent="0">
              <a:buNone/>
            </a:pPr>
            <a:r>
              <a:rPr lang="en-IN" dirty="0" smtClean="0"/>
              <a:t>wisdom will then be realized naturally.</a:t>
            </a:r>
          </a:p>
          <a:p>
            <a:pPr marL="0" indent="0">
              <a:buNone/>
            </a:pPr>
            <a:r>
              <a:rPr lang="en-IN" dirty="0" smtClean="0"/>
              <a:t> Buddha‘s entire teaching as conveyed in the sutras.</a:t>
            </a:r>
            <a:endParaRPr lang="en-IN" dirty="0"/>
          </a:p>
        </p:txBody>
      </p:sp>
    </p:spTree>
    <p:extLst>
      <p:ext uri="{BB962C8B-B14F-4D97-AF65-F5344CB8AC3E}">
        <p14:creationId xmlns:p14="http://schemas.microsoft.com/office/powerpoint/2010/main" val="41776035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The goal of Buddha’s teaching</a:t>
            </a:r>
          </a:p>
        </p:txBody>
      </p:sp>
      <p:sp>
        <p:nvSpPr>
          <p:cNvPr id="3" name="Content Placeholder 2"/>
          <p:cNvSpPr>
            <a:spLocks noGrp="1"/>
          </p:cNvSpPr>
          <p:nvPr>
            <p:ph idx="1"/>
          </p:nvPr>
        </p:nvSpPr>
        <p:spPr/>
        <p:txBody>
          <a:bodyPr>
            <a:normAutofit fontScale="92500" lnSpcReduction="10000"/>
          </a:bodyPr>
          <a:lstStyle/>
          <a:p>
            <a:r>
              <a:rPr lang="en-IN" dirty="0" smtClean="0"/>
              <a:t>The </a:t>
            </a:r>
            <a:r>
              <a:rPr lang="en-IN" dirty="0"/>
              <a:t>goal of Buddhist </a:t>
            </a:r>
            <a:r>
              <a:rPr lang="en-IN" dirty="0" smtClean="0"/>
              <a:t>education is </a:t>
            </a:r>
            <a:r>
              <a:rPr lang="en-IN" dirty="0"/>
              <a:t>to attain wisdom. </a:t>
            </a:r>
            <a:endParaRPr lang="en-IN" dirty="0" smtClean="0"/>
          </a:p>
          <a:p>
            <a:r>
              <a:rPr lang="en-IN" dirty="0" smtClean="0"/>
              <a:t>In </a:t>
            </a:r>
            <a:r>
              <a:rPr lang="en-IN" dirty="0"/>
              <a:t>Sanskrit, the language of ancient India, the</a:t>
            </a:r>
          </a:p>
          <a:p>
            <a:r>
              <a:rPr lang="en-IN" dirty="0"/>
              <a:t>Buddhist wisdom was called ―</a:t>
            </a:r>
            <a:r>
              <a:rPr lang="en-IN" dirty="0" err="1" smtClean="0"/>
              <a:t>Anuttara-Samyak-Sambhodi</a:t>
            </a:r>
            <a:r>
              <a:rPr lang="en-IN" dirty="0" smtClean="0"/>
              <a:t> meaning </a:t>
            </a:r>
            <a:r>
              <a:rPr lang="en-IN" dirty="0"/>
              <a:t>the perfect ultimate wisdom. </a:t>
            </a:r>
            <a:endParaRPr lang="en-IN" dirty="0" smtClean="0"/>
          </a:p>
          <a:p>
            <a:r>
              <a:rPr lang="en-IN" dirty="0"/>
              <a:t>The Buddhist education system aimed at regaining our intrinsic </a:t>
            </a:r>
            <a:r>
              <a:rPr lang="en-IN" dirty="0" smtClean="0"/>
              <a:t>nature.</a:t>
            </a:r>
          </a:p>
          <a:p>
            <a:r>
              <a:rPr lang="en-IN" dirty="0" smtClean="0"/>
              <a:t>With </a:t>
            </a:r>
            <a:r>
              <a:rPr lang="en-IN" dirty="0"/>
              <a:t>wisdom, we can then </a:t>
            </a:r>
            <a:r>
              <a:rPr lang="en-IN" dirty="0" smtClean="0"/>
              <a:t>solve all </a:t>
            </a:r>
            <a:r>
              <a:rPr lang="en-IN" dirty="0"/>
              <a:t>our problems and turn suffering into happiness.</a:t>
            </a:r>
          </a:p>
        </p:txBody>
      </p:sp>
    </p:spTree>
    <p:extLst>
      <p:ext uri="{BB962C8B-B14F-4D97-AF65-F5344CB8AC3E}">
        <p14:creationId xmlns:p14="http://schemas.microsoft.com/office/powerpoint/2010/main" val="35068748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Admission in monastery</a:t>
            </a:r>
          </a:p>
        </p:txBody>
      </p:sp>
      <p:sp>
        <p:nvSpPr>
          <p:cNvPr id="3" name="Content Placeholder 2"/>
          <p:cNvSpPr>
            <a:spLocks noGrp="1"/>
          </p:cNvSpPr>
          <p:nvPr>
            <p:ph idx="1"/>
          </p:nvPr>
        </p:nvSpPr>
        <p:spPr/>
        <p:txBody>
          <a:bodyPr>
            <a:normAutofit/>
          </a:bodyPr>
          <a:lstStyle/>
          <a:p>
            <a:r>
              <a:rPr lang="en-IN" dirty="0" smtClean="0"/>
              <a:t>For </a:t>
            </a:r>
            <a:r>
              <a:rPr lang="en-IN" dirty="0"/>
              <a:t>admission </a:t>
            </a:r>
            <a:r>
              <a:rPr lang="en-IN" dirty="0" smtClean="0"/>
              <a:t>the student </a:t>
            </a:r>
            <a:r>
              <a:rPr lang="en-IN" dirty="0"/>
              <a:t>had to present himself before the teacher and request </a:t>
            </a:r>
            <a:r>
              <a:rPr lang="en-IN" dirty="0" smtClean="0"/>
              <a:t>him for </a:t>
            </a:r>
            <a:r>
              <a:rPr lang="en-IN" dirty="0"/>
              <a:t>giving education. </a:t>
            </a:r>
            <a:endParaRPr lang="en-IN" dirty="0" smtClean="0"/>
          </a:p>
          <a:p>
            <a:r>
              <a:rPr lang="en-IN" dirty="0" smtClean="0"/>
              <a:t>The </a:t>
            </a:r>
            <a:r>
              <a:rPr lang="en-IN" dirty="0"/>
              <a:t>teacher was fully responsible </a:t>
            </a:r>
            <a:r>
              <a:rPr lang="en-IN" dirty="0" smtClean="0"/>
              <a:t>for education </a:t>
            </a:r>
            <a:r>
              <a:rPr lang="en-IN" dirty="0"/>
              <a:t>of his pupil. </a:t>
            </a:r>
            <a:endParaRPr lang="en-IN" dirty="0" smtClean="0"/>
          </a:p>
          <a:p>
            <a:r>
              <a:rPr lang="en-IN" dirty="0" smtClean="0"/>
              <a:t>The </a:t>
            </a:r>
            <a:r>
              <a:rPr lang="en-IN" dirty="0"/>
              <a:t>student was not </a:t>
            </a:r>
            <a:r>
              <a:rPr lang="en-IN" dirty="0" smtClean="0"/>
              <a:t>at all </a:t>
            </a:r>
            <a:r>
              <a:rPr lang="en-IN" dirty="0"/>
              <a:t>accountable to any other </a:t>
            </a:r>
            <a:r>
              <a:rPr lang="en-IN" dirty="0" err="1"/>
              <a:t>Bhikshuk</a:t>
            </a:r>
            <a:r>
              <a:rPr lang="en-IN" dirty="0"/>
              <a:t> in the monastery. </a:t>
            </a:r>
          </a:p>
        </p:txBody>
      </p:sp>
    </p:spTree>
    <p:extLst>
      <p:ext uri="{BB962C8B-B14F-4D97-AF65-F5344CB8AC3E}">
        <p14:creationId xmlns:p14="http://schemas.microsoft.com/office/powerpoint/2010/main" val="3061443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SALIENT FEATURES OF ANCIENT INDIAN EDUCATION</a:t>
            </a:r>
            <a:br>
              <a:rPr lang="en-IN" dirty="0" smtClean="0"/>
            </a:br>
            <a:endParaRPr lang="en-IN" dirty="0"/>
          </a:p>
        </p:txBody>
      </p:sp>
      <p:sp>
        <p:nvSpPr>
          <p:cNvPr id="3" name="Content Placeholder 2"/>
          <p:cNvSpPr>
            <a:spLocks noGrp="1"/>
          </p:cNvSpPr>
          <p:nvPr>
            <p:ph idx="1"/>
          </p:nvPr>
        </p:nvSpPr>
        <p:spPr/>
        <p:txBody>
          <a:bodyPr>
            <a:normAutofit fontScale="92500" lnSpcReduction="20000"/>
          </a:bodyPr>
          <a:lstStyle/>
          <a:p>
            <a:pPr algn="just"/>
            <a:r>
              <a:rPr lang="en-IN" dirty="0" smtClean="0"/>
              <a:t>Ancient Indian education was primarily the education of the Vedas. </a:t>
            </a:r>
          </a:p>
          <a:p>
            <a:pPr algn="just"/>
            <a:r>
              <a:rPr lang="en-IN" dirty="0" smtClean="0"/>
              <a:t>The source springs of education were Brahmans,  Upanishads and Dharma Sutras. Amar </a:t>
            </a:r>
            <a:r>
              <a:rPr lang="en-IN" dirty="0" err="1" smtClean="0"/>
              <a:t>Kosha</a:t>
            </a:r>
            <a:r>
              <a:rPr lang="en-IN" dirty="0" smtClean="0"/>
              <a:t>, the writings of </a:t>
            </a:r>
            <a:r>
              <a:rPr lang="en-IN" dirty="0" err="1" smtClean="0"/>
              <a:t>Aryabhatta</a:t>
            </a:r>
            <a:r>
              <a:rPr lang="en-IN" dirty="0" smtClean="0"/>
              <a:t>, Panini, </a:t>
            </a:r>
            <a:r>
              <a:rPr lang="en-IN" dirty="0" err="1" smtClean="0"/>
              <a:t>Katyayana</a:t>
            </a:r>
            <a:r>
              <a:rPr lang="en-IN" dirty="0" smtClean="0"/>
              <a:t>, </a:t>
            </a:r>
            <a:r>
              <a:rPr lang="en-IN" dirty="0" err="1" smtClean="0"/>
              <a:t>Kautilya</a:t>
            </a:r>
            <a:r>
              <a:rPr lang="en-IN" dirty="0" smtClean="0"/>
              <a:t>, </a:t>
            </a:r>
            <a:r>
              <a:rPr lang="en-IN" dirty="0" err="1" smtClean="0"/>
              <a:t>Patanjali</a:t>
            </a:r>
            <a:r>
              <a:rPr lang="en-IN" dirty="0" smtClean="0"/>
              <a:t>, the medical treatises of </a:t>
            </a:r>
            <a:r>
              <a:rPr lang="en-IN" dirty="0" err="1" smtClean="0"/>
              <a:t>Charaka</a:t>
            </a:r>
            <a:r>
              <a:rPr lang="en-IN" dirty="0" smtClean="0"/>
              <a:t> and </a:t>
            </a:r>
            <a:r>
              <a:rPr lang="en-IN" dirty="0" err="1" smtClean="0"/>
              <a:t>Susruta</a:t>
            </a:r>
            <a:r>
              <a:rPr lang="en-IN" dirty="0" smtClean="0"/>
              <a:t> were other elements of </a:t>
            </a:r>
            <a:r>
              <a:rPr lang="en-IN" dirty="0" err="1" smtClean="0"/>
              <a:t>Brahmanic</a:t>
            </a:r>
            <a:r>
              <a:rPr lang="en-IN" dirty="0" smtClean="0"/>
              <a:t> literature. </a:t>
            </a:r>
          </a:p>
          <a:p>
            <a:pPr algn="just"/>
            <a:r>
              <a:rPr lang="en-IN" dirty="0" smtClean="0"/>
              <a:t>The </a:t>
            </a:r>
            <a:r>
              <a:rPr lang="en-IN" dirty="0" err="1" smtClean="0"/>
              <a:t>Brahmanic</a:t>
            </a:r>
            <a:r>
              <a:rPr lang="en-IN" dirty="0" smtClean="0"/>
              <a:t> education has been a source of inspiration for determining educational aims and objectives to  future generations.</a:t>
            </a:r>
            <a:endParaRPr lang="en-IN" dirty="0"/>
          </a:p>
        </p:txBody>
      </p:sp>
    </p:spTree>
    <p:extLst>
      <p:ext uri="{BB962C8B-B14F-4D97-AF65-F5344CB8AC3E}">
        <p14:creationId xmlns:p14="http://schemas.microsoft.com/office/powerpoint/2010/main" val="6219462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r>
              <a:rPr lang="en-IN" dirty="0" err="1"/>
              <a:t>Pabbajja</a:t>
            </a:r>
            <a:r>
              <a:rPr lang="en-IN" dirty="0"/>
              <a:t>- </a:t>
            </a:r>
          </a:p>
        </p:txBody>
      </p:sp>
      <p:sp>
        <p:nvSpPr>
          <p:cNvPr id="3" name="Content Placeholder 2"/>
          <p:cNvSpPr>
            <a:spLocks noGrp="1"/>
          </p:cNvSpPr>
          <p:nvPr>
            <p:ph idx="1"/>
          </p:nvPr>
        </p:nvSpPr>
        <p:spPr/>
        <p:txBody>
          <a:bodyPr>
            <a:normAutofit fontScale="92500" lnSpcReduction="20000"/>
          </a:bodyPr>
          <a:lstStyle/>
          <a:p>
            <a:r>
              <a:rPr lang="en-IN" dirty="0" smtClean="0"/>
              <a:t> </a:t>
            </a:r>
            <a:r>
              <a:rPr lang="en-IN" dirty="0" err="1"/>
              <a:t>Pabbajji</a:t>
            </a:r>
            <a:r>
              <a:rPr lang="en-IN" dirty="0"/>
              <a:t> means </a:t>
            </a:r>
            <a:r>
              <a:rPr lang="en-IN" dirty="0" smtClean="0"/>
              <a:t>going </a:t>
            </a:r>
            <a:r>
              <a:rPr lang="en-IN" dirty="0"/>
              <a:t>out‘. </a:t>
            </a:r>
            <a:endParaRPr lang="en-IN" dirty="0" smtClean="0"/>
          </a:p>
          <a:p>
            <a:r>
              <a:rPr lang="en-IN" dirty="0" smtClean="0"/>
              <a:t>According </a:t>
            </a:r>
            <a:r>
              <a:rPr lang="en-IN" dirty="0"/>
              <a:t>to </a:t>
            </a:r>
            <a:r>
              <a:rPr lang="en-IN" dirty="0" smtClean="0"/>
              <a:t>this ceremony </a:t>
            </a:r>
            <a:r>
              <a:rPr lang="en-IN" dirty="0"/>
              <a:t>the student after being admitted to a monastery had </a:t>
            </a:r>
            <a:r>
              <a:rPr lang="en-IN" dirty="0" smtClean="0"/>
              <a:t>to renounce </a:t>
            </a:r>
            <a:r>
              <a:rPr lang="en-IN" dirty="0"/>
              <a:t>all his worldly and family relationship. </a:t>
            </a:r>
            <a:endParaRPr lang="en-IN" dirty="0" smtClean="0"/>
          </a:p>
          <a:p>
            <a:r>
              <a:rPr lang="en-IN" dirty="0" smtClean="0"/>
              <a:t>An individual belonging </a:t>
            </a:r>
            <a:r>
              <a:rPr lang="en-IN" dirty="0"/>
              <a:t>to any caste could be admitted to a </a:t>
            </a:r>
            <a:r>
              <a:rPr lang="en-IN" dirty="0" smtClean="0"/>
              <a:t>monastery. </a:t>
            </a:r>
          </a:p>
          <a:p>
            <a:r>
              <a:rPr lang="en-IN" dirty="0" smtClean="0"/>
              <a:t>After </a:t>
            </a:r>
            <a:r>
              <a:rPr lang="en-IN" dirty="0"/>
              <a:t>admission </a:t>
            </a:r>
            <a:r>
              <a:rPr lang="en-IN" dirty="0" smtClean="0"/>
              <a:t>he had </a:t>
            </a:r>
            <a:r>
              <a:rPr lang="en-IN" dirty="0"/>
              <a:t>to change his old clothes and all old ways and the manners of </a:t>
            </a:r>
            <a:r>
              <a:rPr lang="en-IN" dirty="0" smtClean="0"/>
              <a:t> living</a:t>
            </a:r>
            <a:r>
              <a:rPr lang="en-IN" dirty="0"/>
              <a:t>. </a:t>
            </a:r>
            <a:endParaRPr lang="en-IN" dirty="0" smtClean="0"/>
          </a:p>
          <a:p>
            <a:r>
              <a:rPr lang="en-IN" dirty="0" smtClean="0"/>
              <a:t>For </a:t>
            </a:r>
            <a:r>
              <a:rPr lang="en-IN" dirty="0"/>
              <a:t>the </a:t>
            </a:r>
            <a:r>
              <a:rPr lang="en-IN" dirty="0" err="1"/>
              <a:t>Pabbajja</a:t>
            </a:r>
            <a:r>
              <a:rPr lang="en-IN" dirty="0"/>
              <a:t> ceremony the minimum age was </a:t>
            </a:r>
            <a:r>
              <a:rPr lang="en-IN" dirty="0" smtClean="0"/>
              <a:t>eight years</a:t>
            </a:r>
            <a:r>
              <a:rPr lang="en-IN" dirty="0"/>
              <a:t>. </a:t>
            </a:r>
          </a:p>
        </p:txBody>
      </p:sp>
    </p:spTree>
    <p:extLst>
      <p:ext uri="{BB962C8B-B14F-4D97-AF65-F5344CB8AC3E}">
        <p14:creationId xmlns:p14="http://schemas.microsoft.com/office/powerpoint/2010/main" val="9947660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a:t>Upasampada</a:t>
            </a:r>
            <a:r>
              <a:rPr lang="en-IN" dirty="0"/>
              <a:t>- </a:t>
            </a:r>
          </a:p>
        </p:txBody>
      </p:sp>
      <p:sp>
        <p:nvSpPr>
          <p:cNvPr id="3" name="Content Placeholder 2"/>
          <p:cNvSpPr>
            <a:spLocks noGrp="1"/>
          </p:cNvSpPr>
          <p:nvPr>
            <p:ph idx="1"/>
          </p:nvPr>
        </p:nvSpPr>
        <p:spPr/>
        <p:txBody>
          <a:bodyPr>
            <a:normAutofit fontScale="92500" lnSpcReduction="10000"/>
          </a:bodyPr>
          <a:lstStyle/>
          <a:p>
            <a:r>
              <a:rPr lang="en-IN" dirty="0" smtClean="0"/>
              <a:t>After </a:t>
            </a:r>
            <a:r>
              <a:rPr lang="en-IN" dirty="0"/>
              <a:t>the </a:t>
            </a:r>
            <a:r>
              <a:rPr lang="en-IN" dirty="0" err="1"/>
              <a:t>Pabbajja</a:t>
            </a:r>
            <a:r>
              <a:rPr lang="en-IN" dirty="0"/>
              <a:t> ceremony education continued</a:t>
            </a:r>
          </a:p>
          <a:p>
            <a:pPr marL="0" indent="0">
              <a:buNone/>
            </a:pPr>
            <a:r>
              <a:rPr lang="en-IN" dirty="0" smtClean="0"/>
              <a:t>   for </a:t>
            </a:r>
            <a:r>
              <a:rPr lang="en-IN" dirty="0"/>
              <a:t>twelve years. </a:t>
            </a:r>
            <a:endParaRPr lang="en-IN" dirty="0" smtClean="0"/>
          </a:p>
          <a:p>
            <a:pPr marL="0" indent="0">
              <a:buNone/>
            </a:pPr>
            <a:r>
              <a:rPr lang="en-IN" dirty="0" smtClean="0"/>
              <a:t>When </a:t>
            </a:r>
            <a:r>
              <a:rPr lang="en-IN" dirty="0"/>
              <a:t>the student received twelve years </a:t>
            </a:r>
            <a:r>
              <a:rPr lang="en-IN" dirty="0" smtClean="0"/>
              <a:t>education he </a:t>
            </a:r>
            <a:r>
              <a:rPr lang="en-IN" dirty="0"/>
              <a:t>had to undergo the </a:t>
            </a:r>
            <a:r>
              <a:rPr lang="en-IN" dirty="0" err="1"/>
              <a:t>Upasampada</a:t>
            </a:r>
            <a:r>
              <a:rPr lang="en-IN" dirty="0"/>
              <a:t> ceremony. </a:t>
            </a:r>
            <a:endParaRPr lang="en-IN" dirty="0" smtClean="0"/>
          </a:p>
          <a:p>
            <a:r>
              <a:rPr lang="en-IN" dirty="0" smtClean="0"/>
              <a:t>After </a:t>
            </a:r>
            <a:r>
              <a:rPr lang="en-IN" dirty="0"/>
              <a:t>the </a:t>
            </a:r>
            <a:r>
              <a:rPr lang="en-IN" dirty="0" err="1"/>
              <a:t>Upasampada</a:t>
            </a:r>
            <a:r>
              <a:rPr lang="en-IN" dirty="0"/>
              <a:t> ceremony </a:t>
            </a:r>
            <a:r>
              <a:rPr lang="en-IN" dirty="0" smtClean="0"/>
              <a:t>the </a:t>
            </a:r>
            <a:r>
              <a:rPr lang="en-IN" dirty="0" err="1" smtClean="0"/>
              <a:t>Shraman</a:t>
            </a:r>
            <a:r>
              <a:rPr lang="en-IN" dirty="0" smtClean="0"/>
              <a:t> </a:t>
            </a:r>
            <a:r>
              <a:rPr lang="en-IN" dirty="0"/>
              <a:t>was regarded as a full-fledged member of the monastery.</a:t>
            </a:r>
          </a:p>
          <a:p>
            <a:r>
              <a:rPr lang="en-IN" dirty="0"/>
              <a:t>On this occasion all his worldly and family relationship ended.</a:t>
            </a:r>
          </a:p>
          <a:p>
            <a:endParaRPr lang="en-IN" dirty="0"/>
          </a:p>
        </p:txBody>
      </p:sp>
    </p:spTree>
    <p:extLst>
      <p:ext uri="{BB962C8B-B14F-4D97-AF65-F5344CB8AC3E}">
        <p14:creationId xmlns:p14="http://schemas.microsoft.com/office/powerpoint/2010/main" val="7260268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Duration of Education</a:t>
            </a:r>
          </a:p>
        </p:txBody>
      </p:sp>
      <p:sp>
        <p:nvSpPr>
          <p:cNvPr id="3" name="Content Placeholder 2"/>
          <p:cNvSpPr>
            <a:spLocks noGrp="1"/>
          </p:cNvSpPr>
          <p:nvPr>
            <p:ph idx="1"/>
          </p:nvPr>
        </p:nvSpPr>
        <p:spPr/>
        <p:txBody>
          <a:bodyPr>
            <a:normAutofit fontScale="92500" lnSpcReduction="10000"/>
          </a:bodyPr>
          <a:lstStyle/>
          <a:p>
            <a:r>
              <a:rPr lang="en-IN" dirty="0"/>
              <a:t>T</a:t>
            </a:r>
            <a:r>
              <a:rPr lang="en-IN" dirty="0" smtClean="0"/>
              <a:t>he </a:t>
            </a:r>
            <a:r>
              <a:rPr lang="en-IN" dirty="0"/>
              <a:t>total period of education was </a:t>
            </a:r>
            <a:r>
              <a:rPr lang="en-IN" dirty="0" smtClean="0"/>
              <a:t>22 years</a:t>
            </a:r>
            <a:r>
              <a:rPr lang="en-IN" dirty="0"/>
              <a:t>. Composed of 12years as </a:t>
            </a:r>
            <a:r>
              <a:rPr lang="en-IN" dirty="0" err="1"/>
              <a:t>Pabbajja</a:t>
            </a:r>
            <a:r>
              <a:rPr lang="en-IN" dirty="0"/>
              <a:t> and 10 </a:t>
            </a:r>
            <a:r>
              <a:rPr lang="en-IN" dirty="0" smtClean="0"/>
              <a:t>years </a:t>
            </a:r>
            <a:r>
              <a:rPr lang="en-IN" dirty="0" err="1" smtClean="0"/>
              <a:t>Upasampada</a:t>
            </a:r>
            <a:r>
              <a:rPr lang="en-IN" dirty="0"/>
              <a:t>.</a:t>
            </a:r>
          </a:p>
          <a:p>
            <a:endParaRPr lang="en-IN" dirty="0" smtClean="0"/>
          </a:p>
          <a:p>
            <a:r>
              <a:rPr lang="en-IN" b="1" dirty="0" smtClean="0"/>
              <a:t>7</a:t>
            </a:r>
            <a:r>
              <a:rPr lang="en-IN" b="1" dirty="0"/>
              <a:t>. Curriculum- </a:t>
            </a:r>
            <a:r>
              <a:rPr lang="en-IN" dirty="0"/>
              <a:t>-there were two types of education primary </a:t>
            </a:r>
            <a:r>
              <a:rPr lang="en-IN" dirty="0" smtClean="0"/>
              <a:t>and higher </a:t>
            </a:r>
            <a:r>
              <a:rPr lang="en-IN" dirty="0"/>
              <a:t>education</a:t>
            </a:r>
            <a:r>
              <a:rPr lang="en-IN" dirty="0" smtClean="0"/>
              <a:t>.</a:t>
            </a:r>
          </a:p>
          <a:p>
            <a:r>
              <a:rPr lang="en-IN" dirty="0" smtClean="0"/>
              <a:t> </a:t>
            </a:r>
            <a:r>
              <a:rPr lang="en-IN" dirty="0"/>
              <a:t>In primary education reading, writing </a:t>
            </a:r>
            <a:r>
              <a:rPr lang="en-IN" dirty="0" smtClean="0"/>
              <a:t>and arithmetic </a:t>
            </a:r>
            <a:r>
              <a:rPr lang="en-IN" dirty="0"/>
              <a:t>were taught and in higher education religion ,</a:t>
            </a:r>
            <a:r>
              <a:rPr lang="en-IN" dirty="0" smtClean="0"/>
              <a:t>philosophy ,Ayurveda</a:t>
            </a:r>
            <a:r>
              <a:rPr lang="en-IN" dirty="0"/>
              <a:t>, military training was included. </a:t>
            </a:r>
          </a:p>
        </p:txBody>
      </p:sp>
    </p:spTree>
    <p:extLst>
      <p:ext uri="{BB962C8B-B14F-4D97-AF65-F5344CB8AC3E}">
        <p14:creationId xmlns:p14="http://schemas.microsoft.com/office/powerpoint/2010/main" val="38380527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Method of teaching-</a:t>
            </a:r>
          </a:p>
        </p:txBody>
      </p:sp>
      <p:sp>
        <p:nvSpPr>
          <p:cNvPr id="3" name="Content Placeholder 2"/>
          <p:cNvSpPr>
            <a:spLocks noGrp="1"/>
          </p:cNvSpPr>
          <p:nvPr>
            <p:ph idx="1"/>
          </p:nvPr>
        </p:nvSpPr>
        <p:spPr/>
        <p:txBody>
          <a:bodyPr>
            <a:normAutofit/>
          </a:bodyPr>
          <a:lstStyle/>
          <a:p>
            <a:r>
              <a:rPr lang="en-IN" dirty="0"/>
              <a:t>The method of teaching </a:t>
            </a:r>
            <a:r>
              <a:rPr lang="en-IN" dirty="0" smtClean="0"/>
              <a:t>was mostly </a:t>
            </a:r>
            <a:r>
              <a:rPr lang="en-IN" dirty="0"/>
              <a:t>oral in nature. </a:t>
            </a:r>
            <a:endParaRPr lang="en-IN" dirty="0" smtClean="0"/>
          </a:p>
          <a:p>
            <a:r>
              <a:rPr lang="en-IN" dirty="0" smtClean="0"/>
              <a:t>Teacher </a:t>
            </a:r>
            <a:r>
              <a:rPr lang="en-IN" dirty="0"/>
              <a:t>gives lecture on good behaviour </a:t>
            </a:r>
            <a:r>
              <a:rPr lang="en-IN" dirty="0" smtClean="0"/>
              <a:t>and required </a:t>
            </a:r>
            <a:r>
              <a:rPr lang="en-IN" dirty="0"/>
              <a:t>topics and students were listen with attention</a:t>
            </a:r>
            <a:r>
              <a:rPr lang="en-IN" dirty="0" smtClean="0"/>
              <a:t>.</a:t>
            </a:r>
          </a:p>
          <a:p>
            <a:r>
              <a:rPr lang="en-IN" dirty="0" smtClean="0"/>
              <a:t>The teacher educates </a:t>
            </a:r>
            <a:r>
              <a:rPr lang="en-IN" dirty="0"/>
              <a:t>the students through lectures and question </a:t>
            </a:r>
            <a:r>
              <a:rPr lang="en-IN" dirty="0" smtClean="0"/>
              <a:t>answer method</a:t>
            </a:r>
            <a:r>
              <a:rPr lang="en-IN" dirty="0"/>
              <a:t>. Attendance of every monk was compulsory. </a:t>
            </a:r>
          </a:p>
        </p:txBody>
      </p:sp>
    </p:spTree>
    <p:extLst>
      <p:ext uri="{BB962C8B-B14F-4D97-AF65-F5344CB8AC3E}">
        <p14:creationId xmlns:p14="http://schemas.microsoft.com/office/powerpoint/2010/main" val="32214082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Women education- </a:t>
            </a:r>
          </a:p>
        </p:txBody>
      </p:sp>
      <p:sp>
        <p:nvSpPr>
          <p:cNvPr id="3" name="Content Placeholder 2"/>
          <p:cNvSpPr>
            <a:spLocks noGrp="1"/>
          </p:cNvSpPr>
          <p:nvPr>
            <p:ph idx="1"/>
          </p:nvPr>
        </p:nvSpPr>
        <p:spPr/>
        <p:txBody>
          <a:bodyPr>
            <a:normAutofit/>
          </a:bodyPr>
          <a:lstStyle/>
          <a:p>
            <a:r>
              <a:rPr lang="en-IN" dirty="0" smtClean="0"/>
              <a:t>Women </a:t>
            </a:r>
            <a:r>
              <a:rPr lang="en-IN" dirty="0"/>
              <a:t>education during Buddhist period</a:t>
            </a:r>
          </a:p>
          <a:p>
            <a:pPr marL="0" indent="0">
              <a:buNone/>
            </a:pPr>
            <a:r>
              <a:rPr lang="en-IN" dirty="0" smtClean="0"/>
              <a:t>    was </a:t>
            </a:r>
            <a:r>
              <a:rPr lang="en-IN" dirty="0"/>
              <a:t>at its lowest </a:t>
            </a:r>
            <a:r>
              <a:rPr lang="en-IN" dirty="0" smtClean="0"/>
              <a:t>ebb. </a:t>
            </a:r>
            <a:r>
              <a:rPr lang="en-IN" dirty="0" err="1" smtClean="0"/>
              <a:t>Budha</a:t>
            </a:r>
            <a:r>
              <a:rPr lang="en-IN" dirty="0" smtClean="0"/>
              <a:t>  </a:t>
            </a:r>
            <a:r>
              <a:rPr lang="en-IN" dirty="0"/>
              <a:t>had advised during his life time not to admit women</a:t>
            </a:r>
          </a:p>
          <a:p>
            <a:r>
              <a:rPr lang="en-IN" dirty="0" smtClean="0"/>
              <a:t>In monasteries but </a:t>
            </a:r>
            <a:r>
              <a:rPr lang="en-IN" dirty="0"/>
              <a:t>after some time due to the insistence of his </a:t>
            </a:r>
            <a:r>
              <a:rPr lang="en-IN" dirty="0" smtClean="0"/>
              <a:t>dear pupil </a:t>
            </a:r>
            <a:r>
              <a:rPr lang="en-IN" dirty="0" err="1"/>
              <a:t>Anand</a:t>
            </a:r>
            <a:r>
              <a:rPr lang="en-IN" dirty="0"/>
              <a:t>, Buddha had permitted about 500 women along </a:t>
            </a:r>
            <a:r>
              <a:rPr lang="en-IN" dirty="0" smtClean="0"/>
              <a:t>with his </a:t>
            </a:r>
            <a:r>
              <a:rPr lang="en-IN" dirty="0"/>
              <a:t>step mother for admission in the </a:t>
            </a:r>
            <a:r>
              <a:rPr lang="en-IN" dirty="0" err="1"/>
              <a:t>Vihars</a:t>
            </a:r>
            <a:r>
              <a:rPr lang="en-IN" dirty="0"/>
              <a:t> with many </a:t>
            </a:r>
            <a:r>
              <a:rPr lang="en-IN" dirty="0" smtClean="0"/>
              <a:t>restriction and reservations.</a:t>
            </a:r>
            <a:endParaRPr lang="en-IN" dirty="0"/>
          </a:p>
        </p:txBody>
      </p:sp>
    </p:spTree>
    <p:extLst>
      <p:ext uri="{BB962C8B-B14F-4D97-AF65-F5344CB8AC3E}">
        <p14:creationId xmlns:p14="http://schemas.microsoft.com/office/powerpoint/2010/main" val="30793151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Qualities and Responsibilities of the teacher- </a:t>
            </a:r>
          </a:p>
        </p:txBody>
      </p:sp>
      <p:sp>
        <p:nvSpPr>
          <p:cNvPr id="3" name="Content Placeholder 2"/>
          <p:cNvSpPr>
            <a:spLocks noGrp="1"/>
          </p:cNvSpPr>
          <p:nvPr>
            <p:ph idx="1"/>
          </p:nvPr>
        </p:nvSpPr>
        <p:spPr/>
        <p:txBody>
          <a:bodyPr>
            <a:normAutofit fontScale="92500" lnSpcReduction="10000"/>
          </a:bodyPr>
          <a:lstStyle/>
          <a:p>
            <a:r>
              <a:rPr lang="en-IN" dirty="0" smtClean="0"/>
              <a:t>The teacher must </a:t>
            </a:r>
            <a:r>
              <a:rPr lang="en-IN" dirty="0"/>
              <a:t>spend at least ten years as a monk and </a:t>
            </a:r>
            <a:r>
              <a:rPr lang="en-IN" dirty="0" smtClean="0"/>
              <a:t>necessarily must </a:t>
            </a:r>
            <a:r>
              <a:rPr lang="en-IN" dirty="0"/>
              <a:t>have the purity of character, purity of thoughts and generosity.</a:t>
            </a:r>
          </a:p>
          <a:p>
            <a:r>
              <a:rPr lang="en-IN" dirty="0"/>
              <a:t>Both the teacher and student were responsible to the monastery.</a:t>
            </a:r>
          </a:p>
          <a:p>
            <a:r>
              <a:rPr lang="en-IN" dirty="0"/>
              <a:t>But regarding education, clothes, food and residence of the </a:t>
            </a:r>
            <a:r>
              <a:rPr lang="en-IN" dirty="0" smtClean="0"/>
              <a:t>student monk</a:t>
            </a:r>
            <a:r>
              <a:rPr lang="en-IN" dirty="0"/>
              <a:t>, the teacher was fully responsible. </a:t>
            </a:r>
            <a:endParaRPr lang="en-IN" dirty="0" smtClean="0"/>
          </a:p>
          <a:p>
            <a:r>
              <a:rPr lang="en-IN" dirty="0" smtClean="0"/>
              <a:t>The </a:t>
            </a:r>
            <a:r>
              <a:rPr lang="en-IN" dirty="0"/>
              <a:t>teacher was </a:t>
            </a:r>
            <a:r>
              <a:rPr lang="en-IN" dirty="0" smtClean="0"/>
              <a:t>also responsible </a:t>
            </a:r>
            <a:r>
              <a:rPr lang="en-IN" dirty="0"/>
              <a:t>for any treatment of the student whenever he fell ill.</a:t>
            </a:r>
          </a:p>
        </p:txBody>
      </p:sp>
    </p:spTree>
    <p:extLst>
      <p:ext uri="{BB962C8B-B14F-4D97-AF65-F5344CB8AC3E}">
        <p14:creationId xmlns:p14="http://schemas.microsoft.com/office/powerpoint/2010/main" val="35619649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Daily routine of students</a:t>
            </a:r>
          </a:p>
        </p:txBody>
      </p:sp>
      <p:sp>
        <p:nvSpPr>
          <p:cNvPr id="3" name="Content Placeholder 2"/>
          <p:cNvSpPr>
            <a:spLocks noGrp="1"/>
          </p:cNvSpPr>
          <p:nvPr>
            <p:ph idx="1"/>
          </p:nvPr>
        </p:nvSpPr>
        <p:spPr/>
        <p:txBody>
          <a:bodyPr>
            <a:normAutofit fontScale="92500" lnSpcReduction="10000"/>
          </a:bodyPr>
          <a:lstStyle/>
          <a:p>
            <a:r>
              <a:rPr lang="en-IN" dirty="0"/>
              <a:t>O</a:t>
            </a:r>
            <a:r>
              <a:rPr lang="en-IN" dirty="0" smtClean="0"/>
              <a:t>n </a:t>
            </a:r>
            <a:r>
              <a:rPr lang="en-IN" dirty="0"/>
              <a:t>rising in the morning the </a:t>
            </a:r>
            <a:r>
              <a:rPr lang="en-IN" dirty="0" smtClean="0"/>
              <a:t>student will </a:t>
            </a:r>
            <a:r>
              <a:rPr lang="en-IN" dirty="0"/>
              <a:t>arrange everything for the daily routine of the teacher. </a:t>
            </a:r>
            <a:endParaRPr lang="en-IN" dirty="0" smtClean="0"/>
          </a:p>
          <a:p>
            <a:r>
              <a:rPr lang="en-IN" dirty="0" smtClean="0"/>
              <a:t>He will cook </a:t>
            </a:r>
            <a:r>
              <a:rPr lang="en-IN" dirty="0"/>
              <a:t>food and clean his clothes and utensils. Whatever he </a:t>
            </a:r>
            <a:r>
              <a:rPr lang="en-IN" dirty="0" smtClean="0"/>
              <a:t>required through </a:t>
            </a:r>
            <a:r>
              <a:rPr lang="en-IN" dirty="0"/>
              <a:t>begging alms, he would place before the teacher. </a:t>
            </a:r>
            <a:endParaRPr lang="en-IN" dirty="0" smtClean="0"/>
          </a:p>
          <a:p>
            <a:r>
              <a:rPr lang="en-IN" dirty="0" smtClean="0"/>
              <a:t>He would keep </a:t>
            </a:r>
            <a:r>
              <a:rPr lang="en-IN" dirty="0"/>
              <a:t>the monastery and its surroundings clean. </a:t>
            </a:r>
            <a:endParaRPr lang="en-IN" dirty="0" smtClean="0"/>
          </a:p>
          <a:p>
            <a:r>
              <a:rPr lang="en-IN" dirty="0" smtClean="0"/>
              <a:t>The </a:t>
            </a:r>
            <a:r>
              <a:rPr lang="en-IN" dirty="0"/>
              <a:t>student had </a:t>
            </a:r>
            <a:r>
              <a:rPr lang="en-IN" dirty="0" smtClean="0"/>
              <a:t>to prepare </a:t>
            </a:r>
            <a:r>
              <a:rPr lang="en-IN" dirty="0"/>
              <a:t>himself to receive education at any time whenever </a:t>
            </a:r>
            <a:r>
              <a:rPr lang="en-IN" dirty="0" smtClean="0"/>
              <a:t>the teacher </a:t>
            </a:r>
            <a:r>
              <a:rPr lang="en-IN" dirty="0"/>
              <a:t>required him.</a:t>
            </a:r>
          </a:p>
          <a:p>
            <a:endParaRPr lang="en-IN" dirty="0"/>
          </a:p>
        </p:txBody>
      </p:sp>
    </p:spTree>
    <p:extLst>
      <p:ext uri="{BB962C8B-B14F-4D97-AF65-F5344CB8AC3E}">
        <p14:creationId xmlns:p14="http://schemas.microsoft.com/office/powerpoint/2010/main" val="9059604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Boarding and Lodging of the Students-In </a:t>
            </a:r>
          </a:p>
        </p:txBody>
      </p:sp>
      <p:sp>
        <p:nvSpPr>
          <p:cNvPr id="3" name="Content Placeholder 2"/>
          <p:cNvSpPr>
            <a:spLocks noGrp="1"/>
          </p:cNvSpPr>
          <p:nvPr>
            <p:ph idx="1"/>
          </p:nvPr>
        </p:nvSpPr>
        <p:spPr/>
        <p:txBody>
          <a:bodyPr>
            <a:normAutofit/>
          </a:bodyPr>
          <a:lstStyle/>
          <a:p>
            <a:r>
              <a:rPr lang="en-IN" dirty="0" smtClean="0"/>
              <a:t>Buddhist period, the </a:t>
            </a:r>
            <a:r>
              <a:rPr lang="en-IN" dirty="0"/>
              <a:t>education was </a:t>
            </a:r>
            <a:r>
              <a:rPr lang="en-IN" dirty="0" smtClean="0"/>
              <a:t>imparted through </a:t>
            </a:r>
            <a:r>
              <a:rPr lang="en-IN" dirty="0"/>
              <a:t>monasteries and </a:t>
            </a:r>
            <a:r>
              <a:rPr lang="en-IN" dirty="0" err="1"/>
              <a:t>V</a:t>
            </a:r>
            <a:r>
              <a:rPr lang="en-IN" dirty="0" err="1" smtClean="0"/>
              <a:t>iharas</a:t>
            </a:r>
            <a:r>
              <a:rPr lang="en-IN" dirty="0" smtClean="0"/>
              <a:t>. The </a:t>
            </a:r>
            <a:r>
              <a:rPr lang="en-IN" dirty="0"/>
              <a:t>teacher and the </a:t>
            </a:r>
            <a:r>
              <a:rPr lang="en-IN" dirty="0" smtClean="0"/>
              <a:t>students lived </a:t>
            </a:r>
            <a:r>
              <a:rPr lang="en-IN" dirty="0"/>
              <a:t>together. </a:t>
            </a:r>
            <a:endParaRPr lang="en-IN" dirty="0" smtClean="0"/>
          </a:p>
          <a:p>
            <a:r>
              <a:rPr lang="en-IN" dirty="0" smtClean="0"/>
              <a:t>Buddhist </a:t>
            </a:r>
            <a:r>
              <a:rPr lang="en-IN" dirty="0" err="1"/>
              <a:t>Vihara</a:t>
            </a:r>
            <a:r>
              <a:rPr lang="en-IN" dirty="0"/>
              <a:t> were fine and well </a:t>
            </a:r>
            <a:r>
              <a:rPr lang="en-IN" dirty="0" smtClean="0"/>
              <a:t>furnished </a:t>
            </a:r>
          </a:p>
          <a:p>
            <a:r>
              <a:rPr lang="en-IN" dirty="0" smtClean="0"/>
              <a:t>Separate rooms for </a:t>
            </a:r>
            <a:r>
              <a:rPr lang="en-IN" dirty="0" err="1" smtClean="0"/>
              <a:t>dining,bathing,sleeping</a:t>
            </a:r>
            <a:endParaRPr lang="en-IN" dirty="0" smtClean="0"/>
          </a:p>
          <a:p>
            <a:pPr marL="0" indent="0">
              <a:buNone/>
            </a:pPr>
            <a:r>
              <a:rPr lang="en-IN" dirty="0" smtClean="0"/>
              <a:t>  ,</a:t>
            </a:r>
            <a:r>
              <a:rPr lang="en-IN" dirty="0" err="1" smtClean="0"/>
              <a:t>reading,studying</a:t>
            </a:r>
            <a:r>
              <a:rPr lang="en-IN" dirty="0" smtClean="0"/>
              <a:t> and  discussions</a:t>
            </a:r>
            <a:r>
              <a:rPr lang="en-IN" dirty="0"/>
              <a:t>. </a:t>
            </a:r>
          </a:p>
        </p:txBody>
      </p:sp>
    </p:spTree>
    <p:extLst>
      <p:ext uri="{BB962C8B-B14F-4D97-AF65-F5344CB8AC3E}">
        <p14:creationId xmlns:p14="http://schemas.microsoft.com/office/powerpoint/2010/main" val="5392259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a:t>Astang</a:t>
            </a:r>
            <a:r>
              <a:rPr lang="en-IN" dirty="0"/>
              <a:t> </a:t>
            </a:r>
            <a:r>
              <a:rPr lang="en-IN" dirty="0" err="1"/>
              <a:t>Marg</a:t>
            </a:r>
            <a:r>
              <a:rPr lang="en-IN" dirty="0"/>
              <a:t>- </a:t>
            </a:r>
          </a:p>
        </p:txBody>
      </p:sp>
      <p:sp>
        <p:nvSpPr>
          <p:cNvPr id="3" name="Content Placeholder 2"/>
          <p:cNvSpPr>
            <a:spLocks noGrp="1"/>
          </p:cNvSpPr>
          <p:nvPr>
            <p:ph idx="1"/>
          </p:nvPr>
        </p:nvSpPr>
        <p:spPr/>
        <p:txBody>
          <a:bodyPr>
            <a:normAutofit fontScale="77500" lnSpcReduction="20000"/>
          </a:bodyPr>
          <a:lstStyle/>
          <a:p>
            <a:r>
              <a:rPr lang="en-IN" dirty="0" smtClean="0"/>
              <a:t>1</a:t>
            </a:r>
            <a:r>
              <a:rPr lang="en-IN" dirty="0"/>
              <a:t>. </a:t>
            </a:r>
            <a:r>
              <a:rPr lang="en-IN" dirty="0" err="1"/>
              <a:t>Samma-Ditthi</a:t>
            </a:r>
            <a:r>
              <a:rPr lang="en-IN" dirty="0"/>
              <a:t> — Complete or Perfect Vision</a:t>
            </a:r>
          </a:p>
          <a:p>
            <a:r>
              <a:rPr lang="en-IN" dirty="0"/>
              <a:t> 2. </a:t>
            </a:r>
            <a:r>
              <a:rPr lang="en-IN" dirty="0" err="1"/>
              <a:t>Samma-Sankappa</a:t>
            </a:r>
            <a:r>
              <a:rPr lang="en-IN" dirty="0"/>
              <a:t> — Perfected Emotion or Aspiration,</a:t>
            </a:r>
          </a:p>
          <a:p>
            <a:r>
              <a:rPr lang="en-IN" dirty="0"/>
              <a:t> 3. </a:t>
            </a:r>
            <a:r>
              <a:rPr lang="en-IN" dirty="0" err="1"/>
              <a:t>Samma-Vaca</a:t>
            </a:r>
            <a:r>
              <a:rPr lang="en-IN" dirty="0"/>
              <a:t> — Perfected or whole Speech</a:t>
            </a:r>
          </a:p>
          <a:p>
            <a:r>
              <a:rPr lang="en-IN" dirty="0"/>
              <a:t> 4. </a:t>
            </a:r>
            <a:r>
              <a:rPr lang="en-IN" dirty="0" err="1"/>
              <a:t>Samma-Kammanta</a:t>
            </a:r>
            <a:r>
              <a:rPr lang="en-IN" dirty="0"/>
              <a:t> — Integral Action.</a:t>
            </a:r>
          </a:p>
          <a:p>
            <a:r>
              <a:rPr lang="en-IN" dirty="0"/>
              <a:t> 5. </a:t>
            </a:r>
            <a:r>
              <a:rPr lang="en-IN" dirty="0" err="1"/>
              <a:t>Samma-Ajiva</a:t>
            </a:r>
            <a:r>
              <a:rPr lang="en-IN" dirty="0"/>
              <a:t> — Proper Livelihood.</a:t>
            </a:r>
          </a:p>
          <a:p>
            <a:r>
              <a:rPr lang="en-IN" dirty="0"/>
              <a:t> 6. </a:t>
            </a:r>
            <a:r>
              <a:rPr lang="en-IN" dirty="0" err="1"/>
              <a:t>Samma-Vayama</a:t>
            </a:r>
            <a:r>
              <a:rPr lang="en-IN" dirty="0"/>
              <a:t> — Complete or Full Effort, Energy or</a:t>
            </a:r>
          </a:p>
          <a:p>
            <a:r>
              <a:rPr lang="en-IN" dirty="0"/>
              <a:t>Vitality.</a:t>
            </a:r>
          </a:p>
          <a:p>
            <a:r>
              <a:rPr lang="en-IN" dirty="0"/>
              <a:t> 7. </a:t>
            </a:r>
            <a:r>
              <a:rPr lang="en-IN" dirty="0" err="1"/>
              <a:t>Samma</a:t>
            </a:r>
            <a:r>
              <a:rPr lang="en-IN" dirty="0"/>
              <a:t>-Sati — Complete or Thorough Awareness.</a:t>
            </a:r>
          </a:p>
          <a:p>
            <a:r>
              <a:rPr lang="en-IN" dirty="0"/>
              <a:t> 8. </a:t>
            </a:r>
            <a:r>
              <a:rPr lang="en-IN" dirty="0" err="1"/>
              <a:t>Samma</a:t>
            </a:r>
            <a:r>
              <a:rPr lang="en-IN" dirty="0"/>
              <a:t>-Samadhi — Full, Integral or Holistic Samadhi. </a:t>
            </a:r>
          </a:p>
        </p:txBody>
      </p:sp>
    </p:spTree>
    <p:extLst>
      <p:ext uri="{BB962C8B-B14F-4D97-AF65-F5344CB8AC3E}">
        <p14:creationId xmlns:p14="http://schemas.microsoft.com/office/powerpoint/2010/main" val="41908157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Four Nobel </a:t>
            </a:r>
            <a:r>
              <a:rPr lang="en-IN" dirty="0" smtClean="0"/>
              <a:t>Truths</a:t>
            </a:r>
            <a:endParaRPr lang="en-IN" dirty="0"/>
          </a:p>
        </p:txBody>
      </p:sp>
      <p:sp>
        <p:nvSpPr>
          <p:cNvPr id="3" name="Content Placeholder 2"/>
          <p:cNvSpPr>
            <a:spLocks noGrp="1"/>
          </p:cNvSpPr>
          <p:nvPr>
            <p:ph idx="1"/>
          </p:nvPr>
        </p:nvSpPr>
        <p:spPr/>
        <p:txBody>
          <a:bodyPr/>
          <a:lstStyle/>
          <a:p>
            <a:pPr marL="0" indent="0">
              <a:buNone/>
            </a:pPr>
            <a:r>
              <a:rPr lang="en-IN" dirty="0" smtClean="0"/>
              <a:t>1. </a:t>
            </a:r>
            <a:r>
              <a:rPr lang="en-IN" dirty="0"/>
              <a:t>All life knows suffering</a:t>
            </a:r>
            <a:r>
              <a:rPr lang="en-IN" dirty="0" smtClean="0"/>
              <a:t>.</a:t>
            </a:r>
            <a:endParaRPr lang="en-IN" dirty="0"/>
          </a:p>
          <a:p>
            <a:pPr marL="0" indent="0">
              <a:buNone/>
            </a:pPr>
            <a:r>
              <a:rPr lang="en-IN" dirty="0"/>
              <a:t>2. The cause of suffering is ignorance and </a:t>
            </a:r>
            <a:r>
              <a:rPr lang="en-IN" dirty="0" smtClean="0"/>
              <a:t>  clinging</a:t>
            </a:r>
            <a:r>
              <a:rPr lang="en-IN" dirty="0"/>
              <a:t>.</a:t>
            </a:r>
          </a:p>
          <a:p>
            <a:pPr marL="0" indent="0">
              <a:buNone/>
            </a:pPr>
            <a:r>
              <a:rPr lang="en-IN" dirty="0"/>
              <a:t>3. There is a way to end suffering.</a:t>
            </a:r>
          </a:p>
          <a:p>
            <a:pPr marL="0" indent="0">
              <a:buNone/>
            </a:pPr>
            <a:r>
              <a:rPr lang="en-IN" dirty="0"/>
              <a:t>4. This is the way to end suffering: </a:t>
            </a:r>
          </a:p>
        </p:txBody>
      </p:sp>
    </p:spTree>
    <p:extLst>
      <p:ext uri="{BB962C8B-B14F-4D97-AF65-F5344CB8AC3E}">
        <p14:creationId xmlns:p14="http://schemas.microsoft.com/office/powerpoint/2010/main" val="2303996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1. Infusion of Spiritual &amp; Religious Values:</a:t>
            </a:r>
            <a:br>
              <a:rPr lang="en-IN" dirty="0" smtClean="0"/>
            </a:br>
            <a:endParaRPr lang="en-IN" dirty="0"/>
          </a:p>
        </p:txBody>
      </p:sp>
      <p:sp>
        <p:nvSpPr>
          <p:cNvPr id="3" name="Content Placeholder 2"/>
          <p:cNvSpPr>
            <a:spLocks noGrp="1"/>
          </p:cNvSpPr>
          <p:nvPr>
            <p:ph idx="1"/>
          </p:nvPr>
        </p:nvSpPr>
        <p:spPr/>
        <p:txBody>
          <a:bodyPr>
            <a:normAutofit/>
          </a:bodyPr>
          <a:lstStyle/>
          <a:p>
            <a:r>
              <a:rPr lang="en-IN" dirty="0" smtClean="0"/>
              <a:t>The primary aim of ancient education was instilling into the minds of pupils a spirit of being pious and religious for glory of God and good of man. </a:t>
            </a:r>
          </a:p>
          <a:p>
            <a:r>
              <a:rPr lang="en-IN" dirty="0" smtClean="0"/>
              <a:t>The pursuit of knowledge was a pursuit of</a:t>
            </a:r>
          </a:p>
          <a:p>
            <a:pPr marL="0" indent="0">
              <a:buNone/>
            </a:pPr>
            <a:r>
              <a:rPr lang="en-IN" dirty="0" smtClean="0"/>
              <a:t>religious values. </a:t>
            </a:r>
          </a:p>
          <a:p>
            <a:r>
              <a:rPr lang="en-IN" dirty="0" smtClean="0"/>
              <a:t>The life of the pupil was full of ritual acts. Prayers were common</a:t>
            </a:r>
            <a:endParaRPr lang="en-IN" dirty="0"/>
          </a:p>
        </p:txBody>
      </p:sp>
    </p:spTree>
    <p:extLst>
      <p:ext uri="{BB962C8B-B14F-4D97-AF65-F5344CB8AC3E}">
        <p14:creationId xmlns:p14="http://schemas.microsoft.com/office/powerpoint/2010/main" val="12657653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Rules for </a:t>
            </a:r>
            <a:r>
              <a:rPr lang="en-IN" dirty="0" err="1"/>
              <a:t>shramner</a:t>
            </a:r>
            <a:endParaRPr lang="en-IN" dirty="0"/>
          </a:p>
        </p:txBody>
      </p:sp>
      <p:sp>
        <p:nvSpPr>
          <p:cNvPr id="3" name="Content Placeholder 2"/>
          <p:cNvSpPr>
            <a:spLocks noGrp="1"/>
          </p:cNvSpPr>
          <p:nvPr>
            <p:ph idx="1"/>
          </p:nvPr>
        </p:nvSpPr>
        <p:spPr/>
        <p:txBody>
          <a:bodyPr/>
          <a:lstStyle/>
          <a:p>
            <a:endParaRPr lang="en-IN" dirty="0"/>
          </a:p>
          <a:p>
            <a:pPr marL="0" indent="0">
              <a:buNone/>
            </a:pPr>
            <a:r>
              <a:rPr lang="en-IN" dirty="0"/>
              <a:t>1. Not to kill any living being</a:t>
            </a:r>
          </a:p>
          <a:p>
            <a:pPr marL="0" indent="0">
              <a:buNone/>
            </a:pPr>
            <a:r>
              <a:rPr lang="en-IN" dirty="0"/>
              <a:t>2. Not to accept anything given to him.</a:t>
            </a:r>
          </a:p>
          <a:p>
            <a:pPr marL="0" indent="0">
              <a:buNone/>
            </a:pPr>
            <a:r>
              <a:rPr lang="en-IN" dirty="0"/>
              <a:t>3. Live free from the impurity of character.</a:t>
            </a:r>
          </a:p>
          <a:p>
            <a:pPr marL="0" indent="0">
              <a:buNone/>
            </a:pPr>
            <a:r>
              <a:rPr lang="en-IN" dirty="0"/>
              <a:t>5. Not to tell lie</a:t>
            </a:r>
          </a:p>
          <a:p>
            <a:pPr marL="0" indent="0">
              <a:buNone/>
            </a:pPr>
            <a:r>
              <a:rPr lang="en-IN" dirty="0"/>
              <a:t>6. Not to take food at improper time</a:t>
            </a:r>
          </a:p>
          <a:p>
            <a:pPr marL="0" indent="0">
              <a:buNone/>
            </a:pPr>
            <a:r>
              <a:rPr lang="en-IN" dirty="0"/>
              <a:t>7. Not to use luxurious thing</a:t>
            </a:r>
          </a:p>
        </p:txBody>
      </p:sp>
    </p:spTree>
    <p:extLst>
      <p:ext uri="{BB962C8B-B14F-4D97-AF65-F5344CB8AC3E}">
        <p14:creationId xmlns:p14="http://schemas.microsoft.com/office/powerpoint/2010/main" val="13510107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DRAVIDIAN EDUCATION </a:t>
            </a:r>
          </a:p>
        </p:txBody>
      </p:sp>
      <p:sp>
        <p:nvSpPr>
          <p:cNvPr id="3" name="Content Placeholder 2"/>
          <p:cNvSpPr>
            <a:spLocks noGrp="1"/>
          </p:cNvSpPr>
          <p:nvPr>
            <p:ph idx="1"/>
          </p:nvPr>
        </p:nvSpPr>
        <p:spPr/>
        <p:txBody>
          <a:bodyPr/>
          <a:lstStyle/>
          <a:p>
            <a:r>
              <a:rPr lang="en-IN" dirty="0"/>
              <a:t>The people who inhabit the southern part of India, are generally known as Dravidians. </a:t>
            </a:r>
            <a:endParaRPr lang="en-IN" dirty="0" smtClean="0"/>
          </a:p>
          <a:p>
            <a:r>
              <a:rPr lang="en-IN" dirty="0" smtClean="0"/>
              <a:t>They </a:t>
            </a:r>
            <a:r>
              <a:rPr lang="en-IN" dirty="0"/>
              <a:t>were small in stature and black in colour. They were cultured and peace loving set of people. They had a well structured society according to their o</a:t>
            </a:r>
            <a:r>
              <a:rPr lang="en-IN" dirty="0" smtClean="0"/>
              <a:t>wn </a:t>
            </a:r>
            <a:r>
              <a:rPr lang="en-IN" dirty="0"/>
              <a:t>philosophy of life.</a:t>
            </a:r>
          </a:p>
        </p:txBody>
      </p:sp>
    </p:spTree>
    <p:extLst>
      <p:ext uri="{BB962C8B-B14F-4D97-AF65-F5344CB8AC3E}">
        <p14:creationId xmlns:p14="http://schemas.microsoft.com/office/powerpoint/2010/main" val="31423270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Social structure</a:t>
            </a:r>
            <a:br>
              <a:rPr lang="en-IN" dirty="0"/>
            </a:br>
            <a:endParaRPr lang="en-IN" dirty="0"/>
          </a:p>
        </p:txBody>
      </p:sp>
      <p:sp>
        <p:nvSpPr>
          <p:cNvPr id="3" name="Content Placeholder 2"/>
          <p:cNvSpPr>
            <a:spLocks noGrp="1"/>
          </p:cNvSpPr>
          <p:nvPr>
            <p:ph idx="1"/>
          </p:nvPr>
        </p:nvSpPr>
        <p:spPr/>
        <p:txBody>
          <a:bodyPr>
            <a:normAutofit lnSpcReduction="10000"/>
          </a:bodyPr>
          <a:lstStyle/>
          <a:p>
            <a:r>
              <a:rPr lang="en-IN" dirty="0" smtClean="0"/>
              <a:t>Priests </a:t>
            </a:r>
            <a:r>
              <a:rPr lang="en-IN" dirty="0"/>
              <a:t>and scholars occupied at the highest position in the social ladder.  They were most </a:t>
            </a:r>
            <a:r>
              <a:rPr lang="en-IN" dirty="0" smtClean="0"/>
              <a:t>honoured </a:t>
            </a:r>
            <a:r>
              <a:rPr lang="en-IN" dirty="0"/>
              <a:t>and respected people in the society.</a:t>
            </a:r>
          </a:p>
          <a:p>
            <a:r>
              <a:rPr lang="en-IN" dirty="0"/>
              <a:t>Farmers and artisans occupied in the second position in the social ladder. They were considered as the backbone of their society.</a:t>
            </a:r>
          </a:p>
          <a:p>
            <a:r>
              <a:rPr lang="en-IN" dirty="0"/>
              <a:t>warriors occupied in the third position. Their love of peace and life of harmony was exemplified by this attitude.</a:t>
            </a:r>
          </a:p>
        </p:txBody>
      </p:sp>
    </p:spTree>
    <p:extLst>
      <p:ext uri="{BB962C8B-B14F-4D97-AF65-F5344CB8AC3E}">
        <p14:creationId xmlns:p14="http://schemas.microsoft.com/office/powerpoint/2010/main" val="14058373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Literature</a:t>
            </a:r>
            <a:br>
              <a:rPr lang="en-IN" dirty="0"/>
            </a:b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Art </a:t>
            </a:r>
            <a:r>
              <a:rPr lang="en-IN" dirty="0"/>
              <a:t>and Literature flourished during this period. Poets, Scholars and women were </a:t>
            </a:r>
            <a:r>
              <a:rPr lang="en-IN" dirty="0" smtClean="0"/>
              <a:t>honoured</a:t>
            </a:r>
            <a:r>
              <a:rPr lang="en-IN" dirty="0"/>
              <a:t>. </a:t>
            </a:r>
          </a:p>
          <a:p>
            <a:r>
              <a:rPr lang="en-IN" dirty="0"/>
              <a:t>Their language was PAZHANTHAMIL. Most of the Dravidian languages (Malayalam, Tamil, Tulu, Kannada, Telugu) were originated from </a:t>
            </a:r>
            <a:r>
              <a:rPr lang="en-IN" dirty="0" err="1"/>
              <a:t>Pazhanthamil</a:t>
            </a:r>
            <a:r>
              <a:rPr lang="en-IN" dirty="0"/>
              <a:t>.</a:t>
            </a:r>
          </a:p>
          <a:p>
            <a:r>
              <a:rPr lang="en-IN" dirty="0"/>
              <a:t>Ancient Tamil works during Dravidian period are </a:t>
            </a:r>
            <a:r>
              <a:rPr lang="en-IN" dirty="0" err="1"/>
              <a:t>Tolkappiyam</a:t>
            </a:r>
            <a:r>
              <a:rPr lang="en-IN" dirty="0"/>
              <a:t>, </a:t>
            </a:r>
            <a:r>
              <a:rPr lang="en-IN" dirty="0" err="1"/>
              <a:t>Pathittupathu</a:t>
            </a:r>
            <a:r>
              <a:rPr lang="en-IN" dirty="0"/>
              <a:t>, </a:t>
            </a:r>
            <a:r>
              <a:rPr lang="en-IN" dirty="0" err="1"/>
              <a:t>Akananooru</a:t>
            </a:r>
            <a:r>
              <a:rPr lang="en-IN" dirty="0"/>
              <a:t>, </a:t>
            </a:r>
            <a:r>
              <a:rPr lang="en-IN" dirty="0" err="1"/>
              <a:t>Purananooru</a:t>
            </a:r>
            <a:r>
              <a:rPr lang="en-IN" dirty="0"/>
              <a:t>, </a:t>
            </a:r>
            <a:r>
              <a:rPr lang="en-IN" dirty="0" err="1"/>
              <a:t>Cilappathikaram</a:t>
            </a:r>
            <a:r>
              <a:rPr lang="en-IN" dirty="0"/>
              <a:t>, </a:t>
            </a:r>
            <a:r>
              <a:rPr lang="en-IN" dirty="0" err="1"/>
              <a:t>Manimekalai</a:t>
            </a:r>
            <a:r>
              <a:rPr lang="en-IN" dirty="0"/>
              <a:t> etc.</a:t>
            </a:r>
          </a:p>
          <a:p>
            <a:r>
              <a:rPr lang="en-IN" dirty="0" err="1"/>
              <a:t>Anciant</a:t>
            </a:r>
            <a:r>
              <a:rPr lang="en-IN" dirty="0"/>
              <a:t> </a:t>
            </a:r>
            <a:r>
              <a:rPr lang="en-IN" dirty="0" err="1"/>
              <a:t>malayalam</a:t>
            </a:r>
            <a:r>
              <a:rPr lang="en-IN" dirty="0"/>
              <a:t> works during Dravidian period are </a:t>
            </a:r>
            <a:r>
              <a:rPr lang="en-IN" dirty="0" err="1"/>
              <a:t>Unni-achi-charitham</a:t>
            </a:r>
            <a:r>
              <a:rPr lang="en-IN" dirty="0"/>
              <a:t>, </a:t>
            </a:r>
            <a:r>
              <a:rPr lang="en-IN" dirty="0" err="1"/>
              <a:t>Unni-aadi-charitham</a:t>
            </a:r>
            <a:r>
              <a:rPr lang="en-IN" dirty="0"/>
              <a:t>, </a:t>
            </a:r>
            <a:r>
              <a:rPr lang="en-IN" dirty="0" err="1"/>
              <a:t>Unni-neeli-sandesham</a:t>
            </a:r>
            <a:r>
              <a:rPr lang="en-IN" dirty="0"/>
              <a:t> and </a:t>
            </a:r>
            <a:r>
              <a:rPr lang="en-IN" dirty="0" err="1"/>
              <a:t>Anandapuravarnanam</a:t>
            </a:r>
            <a:r>
              <a:rPr lang="en-IN" dirty="0"/>
              <a:t>.</a:t>
            </a:r>
          </a:p>
        </p:txBody>
      </p:sp>
    </p:spTree>
    <p:extLst>
      <p:ext uri="{BB962C8B-B14F-4D97-AF65-F5344CB8AC3E}">
        <p14:creationId xmlns:p14="http://schemas.microsoft.com/office/powerpoint/2010/main" val="13772084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normAutofit fontScale="90000"/>
          </a:bodyPr>
          <a:lstStyle/>
          <a:p>
            <a:r>
              <a:rPr lang="en-IN" dirty="0" smtClean="0"/>
              <a:t/>
            </a:r>
            <a:br>
              <a:rPr lang="en-IN" dirty="0" smtClean="0"/>
            </a:br>
            <a:r>
              <a:rPr lang="en-IN" dirty="0" smtClean="0"/>
              <a:t>Institutions </a:t>
            </a:r>
            <a:r>
              <a:rPr lang="en-IN" dirty="0"/>
              <a:t>serving scholastic functions</a:t>
            </a:r>
            <a:br>
              <a:rPr lang="en-IN" dirty="0"/>
            </a:br>
            <a:endParaRPr lang="en-IN" dirty="0"/>
          </a:p>
        </p:txBody>
      </p:sp>
      <p:sp>
        <p:nvSpPr>
          <p:cNvPr id="3" name="Content Placeholder 2"/>
          <p:cNvSpPr>
            <a:spLocks noGrp="1"/>
          </p:cNvSpPr>
          <p:nvPr>
            <p:ph idx="1"/>
          </p:nvPr>
        </p:nvSpPr>
        <p:spPr/>
        <p:txBody>
          <a:bodyPr>
            <a:normAutofit/>
          </a:bodyPr>
          <a:lstStyle/>
          <a:p>
            <a:r>
              <a:rPr lang="en-IN" dirty="0" smtClean="0"/>
              <a:t>Prof</a:t>
            </a:r>
            <a:r>
              <a:rPr lang="en-IN" dirty="0"/>
              <a:t>. </a:t>
            </a:r>
            <a:r>
              <a:rPr lang="en-IN" dirty="0" err="1"/>
              <a:t>Vedamani</a:t>
            </a:r>
            <a:r>
              <a:rPr lang="en-IN" dirty="0"/>
              <a:t> Manuel classifies the ancient educational institutions under three heads</a:t>
            </a:r>
          </a:p>
          <a:p>
            <a:r>
              <a:rPr lang="en-IN" dirty="0"/>
              <a:t>Institution serving Scholastic function (</a:t>
            </a:r>
            <a:r>
              <a:rPr lang="en-IN" dirty="0" err="1"/>
              <a:t>Pallikkoodam</a:t>
            </a:r>
            <a:r>
              <a:rPr lang="en-IN" dirty="0"/>
              <a:t>, </a:t>
            </a:r>
            <a:r>
              <a:rPr lang="en-IN" dirty="0" err="1"/>
              <a:t>Kidai</a:t>
            </a:r>
            <a:r>
              <a:rPr lang="en-IN" dirty="0"/>
              <a:t>, </a:t>
            </a:r>
            <a:r>
              <a:rPr lang="en-IN" dirty="0" err="1"/>
              <a:t>Salai</a:t>
            </a:r>
            <a:r>
              <a:rPr lang="en-IN" dirty="0"/>
              <a:t>)</a:t>
            </a:r>
          </a:p>
          <a:p>
            <a:r>
              <a:rPr lang="en-IN" dirty="0"/>
              <a:t>Institution serving Social Function (</a:t>
            </a:r>
            <a:r>
              <a:rPr lang="en-IN" dirty="0" err="1"/>
              <a:t>Manram</a:t>
            </a:r>
            <a:r>
              <a:rPr lang="en-IN" dirty="0"/>
              <a:t>, </a:t>
            </a:r>
            <a:r>
              <a:rPr lang="en-IN" dirty="0" err="1"/>
              <a:t>Mandapan,Maadam</a:t>
            </a:r>
            <a:r>
              <a:rPr lang="en-IN" dirty="0"/>
              <a:t>, </a:t>
            </a:r>
            <a:r>
              <a:rPr lang="en-IN" dirty="0" err="1"/>
              <a:t>Arangu</a:t>
            </a:r>
            <a:r>
              <a:rPr lang="en-IN" dirty="0"/>
              <a:t>)</a:t>
            </a:r>
          </a:p>
          <a:p>
            <a:r>
              <a:rPr lang="en-IN" dirty="0"/>
              <a:t>Abstract Social Institutions (</a:t>
            </a:r>
            <a:r>
              <a:rPr lang="en-IN" dirty="0" err="1"/>
              <a:t>Avai</a:t>
            </a:r>
            <a:r>
              <a:rPr lang="en-IN" dirty="0"/>
              <a:t>, </a:t>
            </a:r>
            <a:r>
              <a:rPr lang="en-IN" dirty="0" err="1"/>
              <a:t>Sabha</a:t>
            </a:r>
            <a:r>
              <a:rPr lang="en-IN" dirty="0"/>
              <a:t>, </a:t>
            </a:r>
            <a:r>
              <a:rPr lang="en-IN" dirty="0" err="1"/>
              <a:t>sangam</a:t>
            </a:r>
            <a:endParaRPr lang="en-IN" dirty="0"/>
          </a:p>
        </p:txBody>
      </p:sp>
    </p:spTree>
    <p:extLst>
      <p:ext uri="{BB962C8B-B14F-4D97-AF65-F5344CB8AC3E}">
        <p14:creationId xmlns:p14="http://schemas.microsoft.com/office/powerpoint/2010/main" val="14400386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a:t>Kudipallikkodams</a:t>
            </a:r>
            <a:r>
              <a:rPr lang="en-IN" dirty="0"/>
              <a:t> </a:t>
            </a:r>
          </a:p>
        </p:txBody>
      </p:sp>
      <p:sp>
        <p:nvSpPr>
          <p:cNvPr id="3" name="Content Placeholder 2"/>
          <p:cNvSpPr>
            <a:spLocks noGrp="1"/>
          </p:cNvSpPr>
          <p:nvPr>
            <p:ph idx="1"/>
          </p:nvPr>
        </p:nvSpPr>
        <p:spPr/>
        <p:txBody>
          <a:bodyPr>
            <a:normAutofit fontScale="92500"/>
          </a:bodyPr>
          <a:lstStyle/>
          <a:p>
            <a:r>
              <a:rPr lang="en-IN" dirty="0" err="1" smtClean="0"/>
              <a:t>Kudipallikkodams</a:t>
            </a:r>
            <a:r>
              <a:rPr lang="en-IN" dirty="0" smtClean="0"/>
              <a:t>  </a:t>
            </a:r>
            <a:r>
              <a:rPr lang="en-IN" dirty="0"/>
              <a:t>were indigenous schools were the small children were taught the three R's. The 3 R's are reading, writing and arithmetic.</a:t>
            </a:r>
          </a:p>
          <a:p>
            <a:r>
              <a:rPr lang="en-IN" dirty="0"/>
              <a:t>Pupils joined the school at the age of five.</a:t>
            </a:r>
          </a:p>
          <a:p>
            <a:r>
              <a:rPr lang="en-IN" dirty="0"/>
              <a:t>The teachers were called </a:t>
            </a:r>
            <a:r>
              <a:rPr lang="en-IN" dirty="0" err="1"/>
              <a:t>Aasans</a:t>
            </a:r>
            <a:r>
              <a:rPr lang="en-IN" dirty="0"/>
              <a:t> or </a:t>
            </a:r>
            <a:r>
              <a:rPr lang="en-IN" dirty="0" err="1"/>
              <a:t>Vaadhyaars</a:t>
            </a:r>
            <a:r>
              <a:rPr lang="en-IN" dirty="0" smtClean="0"/>
              <a:t>.</a:t>
            </a:r>
          </a:p>
          <a:p>
            <a:r>
              <a:rPr lang="en-IN" b="1" dirty="0" err="1"/>
              <a:t>Kidai</a:t>
            </a:r>
            <a:endParaRPr lang="en-IN" b="1" dirty="0"/>
          </a:p>
          <a:p>
            <a:r>
              <a:rPr lang="en-IN" dirty="0"/>
              <a:t>They were </a:t>
            </a:r>
            <a:r>
              <a:rPr lang="en-IN" dirty="0" err="1"/>
              <a:t>centers</a:t>
            </a:r>
            <a:r>
              <a:rPr lang="en-IN" dirty="0"/>
              <a:t> of </a:t>
            </a:r>
            <a:r>
              <a:rPr lang="en-IN" dirty="0" err="1"/>
              <a:t>Brahminical</a:t>
            </a:r>
            <a:r>
              <a:rPr lang="en-IN" dirty="0"/>
              <a:t> learning.</a:t>
            </a:r>
          </a:p>
          <a:p>
            <a:r>
              <a:rPr lang="en-IN" dirty="0"/>
              <a:t>Vedas were taught there through chanting.</a:t>
            </a:r>
          </a:p>
        </p:txBody>
      </p:sp>
    </p:spTree>
    <p:extLst>
      <p:ext uri="{BB962C8B-B14F-4D97-AF65-F5344CB8AC3E}">
        <p14:creationId xmlns:p14="http://schemas.microsoft.com/office/powerpoint/2010/main" val="15297525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err="1" smtClean="0"/>
              <a:t>Salai</a:t>
            </a:r>
            <a:r>
              <a:rPr lang="en-IN" dirty="0" smtClean="0"/>
              <a:t> </a:t>
            </a:r>
            <a:r>
              <a:rPr lang="en-IN" dirty="0"/>
              <a:t>&amp;  Role of </a:t>
            </a:r>
            <a:r>
              <a:rPr lang="en-IN" dirty="0" err="1"/>
              <a:t>Salai</a:t>
            </a:r>
            <a:r>
              <a:rPr lang="en-IN" dirty="0"/>
              <a:t> in Higher Education</a:t>
            </a:r>
            <a:br>
              <a:rPr lang="en-IN" dirty="0"/>
            </a:br>
            <a:endParaRPr lang="en-IN" dirty="0"/>
          </a:p>
        </p:txBody>
      </p:sp>
      <p:sp>
        <p:nvSpPr>
          <p:cNvPr id="3" name="Content Placeholder 2"/>
          <p:cNvSpPr>
            <a:spLocks noGrp="1"/>
          </p:cNvSpPr>
          <p:nvPr>
            <p:ph idx="1"/>
          </p:nvPr>
        </p:nvSpPr>
        <p:spPr/>
        <p:txBody>
          <a:bodyPr>
            <a:normAutofit fontScale="92500"/>
          </a:bodyPr>
          <a:lstStyle/>
          <a:p>
            <a:r>
              <a:rPr lang="en-IN" dirty="0" err="1" smtClean="0"/>
              <a:t>Salais</a:t>
            </a:r>
            <a:r>
              <a:rPr lang="en-IN" dirty="0" smtClean="0"/>
              <a:t> </a:t>
            </a:r>
            <a:r>
              <a:rPr lang="en-IN" dirty="0"/>
              <a:t>were important educational institutions established and maintained in the surroundings of temples in southern part of India. </a:t>
            </a:r>
          </a:p>
          <a:p>
            <a:r>
              <a:rPr lang="en-IN" dirty="0"/>
              <a:t>The </a:t>
            </a:r>
            <a:r>
              <a:rPr lang="en-IN" dirty="0" err="1"/>
              <a:t>Salai</a:t>
            </a:r>
            <a:r>
              <a:rPr lang="en-IN" dirty="0"/>
              <a:t> was a boarding School in which the Brahmin Youth got free boarding and lodging and underwent courses of instructions in the Vedas and other branches of Sanskrit learning.</a:t>
            </a:r>
          </a:p>
          <a:p>
            <a:r>
              <a:rPr lang="en-IN" dirty="0" err="1"/>
              <a:t>Salai</a:t>
            </a:r>
            <a:r>
              <a:rPr lang="en-IN" dirty="0"/>
              <a:t> offers specialized courses such as Philosophy, Grammar, Law, Geology etc.</a:t>
            </a:r>
          </a:p>
        </p:txBody>
      </p:sp>
    </p:spTree>
    <p:extLst>
      <p:ext uri="{BB962C8B-B14F-4D97-AF65-F5344CB8AC3E}">
        <p14:creationId xmlns:p14="http://schemas.microsoft.com/office/powerpoint/2010/main" val="40680280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4929411"/>
          </a:xfrm>
        </p:spPr>
        <p:txBody>
          <a:bodyPr/>
          <a:lstStyle/>
          <a:p>
            <a:r>
              <a:rPr lang="en-IN" dirty="0" err="1"/>
              <a:t>Salais</a:t>
            </a:r>
            <a:r>
              <a:rPr lang="en-IN" dirty="0"/>
              <a:t> aimed at the holistic development of students.</a:t>
            </a:r>
          </a:p>
          <a:p>
            <a:r>
              <a:rPr lang="en-IN" dirty="0"/>
              <a:t>Strict discipline were maintained in the </a:t>
            </a:r>
            <a:r>
              <a:rPr lang="en-IN" dirty="0" err="1"/>
              <a:t>Salai</a:t>
            </a:r>
            <a:r>
              <a:rPr lang="en-IN" dirty="0"/>
              <a:t>.</a:t>
            </a:r>
          </a:p>
          <a:p>
            <a:r>
              <a:rPr lang="en-IN" dirty="0"/>
              <a:t>There were also libraries attached to the temples with good collection of books.</a:t>
            </a:r>
          </a:p>
          <a:p>
            <a:r>
              <a:rPr lang="en-IN" dirty="0" err="1"/>
              <a:t>Kanthalloor</a:t>
            </a:r>
            <a:r>
              <a:rPr lang="en-IN" dirty="0"/>
              <a:t> </a:t>
            </a:r>
            <a:r>
              <a:rPr lang="en-IN" dirty="0" err="1"/>
              <a:t>Salai</a:t>
            </a:r>
            <a:r>
              <a:rPr lang="en-IN" dirty="0"/>
              <a:t> in Kerala were known as </a:t>
            </a:r>
            <a:r>
              <a:rPr lang="en-IN" dirty="0" err="1"/>
              <a:t>Nalanda</a:t>
            </a:r>
            <a:r>
              <a:rPr lang="en-IN" dirty="0"/>
              <a:t> of South.</a:t>
            </a:r>
          </a:p>
        </p:txBody>
      </p:sp>
    </p:spTree>
    <p:extLst>
      <p:ext uri="{BB962C8B-B14F-4D97-AF65-F5344CB8AC3E}">
        <p14:creationId xmlns:p14="http://schemas.microsoft.com/office/powerpoint/2010/main" val="8480850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Main features of Dravidian Education</a:t>
            </a:r>
            <a:br>
              <a:rPr lang="en-IN" dirty="0"/>
            </a:br>
            <a:endParaRPr lang="en-IN" dirty="0"/>
          </a:p>
        </p:txBody>
      </p:sp>
      <p:sp>
        <p:nvSpPr>
          <p:cNvPr id="3" name="Content Placeholder 2"/>
          <p:cNvSpPr>
            <a:spLocks noGrp="1"/>
          </p:cNvSpPr>
          <p:nvPr>
            <p:ph idx="1"/>
          </p:nvPr>
        </p:nvSpPr>
        <p:spPr/>
        <p:txBody>
          <a:bodyPr/>
          <a:lstStyle/>
          <a:p>
            <a:r>
              <a:rPr lang="en-IN" dirty="0" smtClean="0"/>
              <a:t>It </a:t>
            </a:r>
            <a:r>
              <a:rPr lang="en-IN" dirty="0"/>
              <a:t>was not well organised.</a:t>
            </a:r>
          </a:p>
          <a:p>
            <a:r>
              <a:rPr lang="en-IN" dirty="0"/>
              <a:t>Education was closely allied with religion.</a:t>
            </a:r>
          </a:p>
          <a:p>
            <a:r>
              <a:rPr lang="en-IN" dirty="0"/>
              <a:t>They give importance to their traditional jobs.</a:t>
            </a:r>
          </a:p>
          <a:p>
            <a:r>
              <a:rPr lang="en-IN" dirty="0"/>
              <a:t>They give importance to Physical Education by promoting </a:t>
            </a:r>
            <a:r>
              <a:rPr lang="en-IN" dirty="0" err="1"/>
              <a:t>Kalari</a:t>
            </a:r>
            <a:r>
              <a:rPr lang="en-IN" dirty="0"/>
              <a:t>, </a:t>
            </a:r>
            <a:r>
              <a:rPr lang="en-IN" dirty="0" err="1"/>
              <a:t>Kalarippayattu</a:t>
            </a:r>
            <a:r>
              <a:rPr lang="en-IN" dirty="0"/>
              <a:t>, Wrestling, Sword-fighting etc.</a:t>
            </a:r>
          </a:p>
        </p:txBody>
      </p:sp>
    </p:spTree>
    <p:extLst>
      <p:ext uri="{BB962C8B-B14F-4D97-AF65-F5344CB8AC3E}">
        <p14:creationId xmlns:p14="http://schemas.microsoft.com/office/powerpoint/2010/main" val="4462289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EDUCATION DURING ISLAMIC PERIOD</a:t>
            </a:r>
            <a:br>
              <a:rPr lang="en-IN" dirty="0"/>
            </a:br>
            <a:endParaRPr lang="en-IN" dirty="0"/>
          </a:p>
        </p:txBody>
      </p:sp>
      <p:sp>
        <p:nvSpPr>
          <p:cNvPr id="3" name="Content Placeholder 2"/>
          <p:cNvSpPr>
            <a:spLocks noGrp="1"/>
          </p:cNvSpPr>
          <p:nvPr>
            <p:ph idx="1"/>
          </p:nvPr>
        </p:nvSpPr>
        <p:spPr/>
        <p:txBody>
          <a:bodyPr>
            <a:normAutofit/>
          </a:bodyPr>
          <a:lstStyle/>
          <a:p>
            <a:r>
              <a:rPr lang="en-IN" dirty="0" smtClean="0"/>
              <a:t>Education </a:t>
            </a:r>
            <a:r>
              <a:rPr lang="en-IN" dirty="0"/>
              <a:t>during the Islamic period had a significant impact </a:t>
            </a:r>
            <a:r>
              <a:rPr lang="en-IN" dirty="0" smtClean="0"/>
              <a:t>on the </a:t>
            </a:r>
            <a:r>
              <a:rPr lang="en-IN" dirty="0"/>
              <a:t>education system in India as a whole. </a:t>
            </a:r>
            <a:endParaRPr lang="en-IN" dirty="0" smtClean="0"/>
          </a:p>
          <a:p>
            <a:r>
              <a:rPr lang="en-IN" dirty="0"/>
              <a:t>Islamic education is based on the teachings and </a:t>
            </a:r>
            <a:r>
              <a:rPr lang="en-IN" dirty="0" smtClean="0"/>
              <a:t>principles laid </a:t>
            </a:r>
            <a:r>
              <a:rPr lang="en-IN" dirty="0"/>
              <a:t>down by Prophet Mohammad and the holy book, Koran.</a:t>
            </a:r>
          </a:p>
          <a:p>
            <a:r>
              <a:rPr lang="en-IN" dirty="0" smtClean="0"/>
              <a:t>Islamic education started </a:t>
            </a:r>
            <a:r>
              <a:rPr lang="en-IN" dirty="0"/>
              <a:t>in India from the beginning of the 8thcentury AD. </a:t>
            </a:r>
          </a:p>
        </p:txBody>
      </p:sp>
    </p:spTree>
    <p:extLst>
      <p:ext uri="{BB962C8B-B14F-4D97-AF65-F5344CB8AC3E}">
        <p14:creationId xmlns:p14="http://schemas.microsoft.com/office/powerpoint/2010/main" val="587881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2. Character Development</a:t>
            </a:r>
            <a:br>
              <a:rPr lang="en-IN" dirty="0" smtClean="0"/>
            </a:br>
            <a:endParaRPr lang="en-IN" dirty="0"/>
          </a:p>
        </p:txBody>
      </p:sp>
      <p:sp>
        <p:nvSpPr>
          <p:cNvPr id="3" name="Content Placeholder 2"/>
          <p:cNvSpPr>
            <a:spLocks noGrp="1"/>
          </p:cNvSpPr>
          <p:nvPr>
            <p:ph idx="1"/>
          </p:nvPr>
        </p:nvSpPr>
        <p:spPr/>
        <p:txBody>
          <a:bodyPr>
            <a:normAutofit lnSpcReduction="10000"/>
          </a:bodyPr>
          <a:lstStyle/>
          <a:p>
            <a:r>
              <a:rPr lang="en-IN" dirty="0" smtClean="0"/>
              <a:t>In no period of the History of India, was so much stress laid on character building as in the Vedic period .</a:t>
            </a:r>
            <a:r>
              <a:rPr lang="en-IN" dirty="0" err="1" smtClean="0"/>
              <a:t>Vyas</a:t>
            </a:r>
            <a:r>
              <a:rPr lang="en-IN" dirty="0" smtClean="0"/>
              <a:t> </a:t>
            </a:r>
            <a:r>
              <a:rPr lang="en-IN" dirty="0" err="1" smtClean="0"/>
              <a:t>Samhita</a:t>
            </a:r>
            <a:r>
              <a:rPr lang="en-IN" dirty="0" smtClean="0"/>
              <a:t> states,―The result of education is good character and good behaviour.</a:t>
            </a:r>
          </a:p>
          <a:p>
            <a:r>
              <a:rPr lang="en-IN" dirty="0" smtClean="0"/>
              <a:t>Control of senses and practice of virtues made one a man of character. Moral excellence could come only through practicing moral values</a:t>
            </a:r>
            <a:endParaRPr lang="en-IN" dirty="0"/>
          </a:p>
        </p:txBody>
      </p:sp>
    </p:spTree>
    <p:extLst>
      <p:ext uri="{BB962C8B-B14F-4D97-AF65-F5344CB8AC3E}">
        <p14:creationId xmlns:p14="http://schemas.microsoft.com/office/powerpoint/2010/main" val="38990163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92500" lnSpcReduction="10000"/>
          </a:bodyPr>
          <a:lstStyle/>
          <a:p>
            <a:r>
              <a:rPr lang="en-IN" dirty="0"/>
              <a:t> Islamic education had a great influence in the field </a:t>
            </a:r>
            <a:r>
              <a:rPr lang="en-IN" dirty="0" smtClean="0"/>
              <a:t>of philosophy</a:t>
            </a:r>
            <a:r>
              <a:rPr lang="en-IN" dirty="0"/>
              <a:t>, medical </a:t>
            </a:r>
            <a:r>
              <a:rPr lang="en-IN" dirty="0" smtClean="0"/>
              <a:t>science, vocational </a:t>
            </a:r>
            <a:r>
              <a:rPr lang="en-IN" dirty="0"/>
              <a:t>education etc. </a:t>
            </a:r>
            <a:r>
              <a:rPr lang="en-IN" dirty="0" smtClean="0"/>
              <a:t>Islamic education </a:t>
            </a:r>
            <a:r>
              <a:rPr lang="en-IN" dirty="0"/>
              <a:t>is basically divided into two stages i.e. </a:t>
            </a:r>
            <a:r>
              <a:rPr lang="en-IN" dirty="0" err="1"/>
              <a:t>Maktab</a:t>
            </a:r>
            <a:r>
              <a:rPr lang="en-IN" dirty="0"/>
              <a:t> (</a:t>
            </a:r>
            <a:r>
              <a:rPr lang="en-IN" dirty="0" smtClean="0"/>
              <a:t>primary education</a:t>
            </a:r>
            <a:r>
              <a:rPr lang="en-IN" dirty="0"/>
              <a:t>) and Madrassas (secondary or higher education). </a:t>
            </a:r>
            <a:endParaRPr lang="en-IN" dirty="0" smtClean="0"/>
          </a:p>
          <a:p>
            <a:r>
              <a:rPr lang="en-IN" dirty="0" smtClean="0"/>
              <a:t>In the </a:t>
            </a:r>
            <a:r>
              <a:rPr lang="en-IN" dirty="0" err="1"/>
              <a:t>Maktabs</a:t>
            </a:r>
            <a:r>
              <a:rPr lang="en-IN" dirty="0"/>
              <a:t>, </a:t>
            </a:r>
            <a:r>
              <a:rPr lang="en-IN" dirty="0" smtClean="0"/>
              <a:t>children </a:t>
            </a:r>
            <a:r>
              <a:rPr lang="en-IN" dirty="0"/>
              <a:t>study </a:t>
            </a:r>
            <a:r>
              <a:rPr lang="en-IN" dirty="0" smtClean="0"/>
              <a:t>the Koran and acquainted </a:t>
            </a:r>
            <a:r>
              <a:rPr lang="en-IN" dirty="0"/>
              <a:t>with </a:t>
            </a:r>
            <a:r>
              <a:rPr lang="en-IN" dirty="0" smtClean="0"/>
              <a:t>the fundamental </a:t>
            </a:r>
            <a:r>
              <a:rPr lang="en-IN" dirty="0"/>
              <a:t>aspects of Islam. </a:t>
            </a:r>
            <a:endParaRPr lang="en-IN" dirty="0" smtClean="0"/>
          </a:p>
          <a:p>
            <a:r>
              <a:rPr lang="en-IN" dirty="0" smtClean="0"/>
              <a:t>In Madrassas</a:t>
            </a:r>
            <a:r>
              <a:rPr lang="en-IN" dirty="0"/>
              <a:t>, </a:t>
            </a:r>
            <a:r>
              <a:rPr lang="en-IN" dirty="0" smtClean="0"/>
              <a:t>various rules </a:t>
            </a:r>
            <a:r>
              <a:rPr lang="en-IN" dirty="0"/>
              <a:t>and regulations of Islamic religion were taught in </a:t>
            </a:r>
            <a:r>
              <a:rPr lang="en-IN" dirty="0" smtClean="0"/>
              <a:t>accordance with </a:t>
            </a:r>
            <a:r>
              <a:rPr lang="en-IN" dirty="0"/>
              <a:t>the Islamic philosophy, literature and history</a:t>
            </a:r>
          </a:p>
        </p:txBody>
      </p:sp>
    </p:spTree>
    <p:extLst>
      <p:ext uri="{BB962C8B-B14F-4D97-AF65-F5344CB8AC3E}">
        <p14:creationId xmlns:p14="http://schemas.microsoft.com/office/powerpoint/2010/main" val="406894599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Aims of Education</a:t>
            </a:r>
            <a:br>
              <a:rPr lang="en-IN" dirty="0"/>
            </a:br>
            <a:endParaRPr lang="en-IN" dirty="0"/>
          </a:p>
        </p:txBody>
      </p:sp>
      <p:sp>
        <p:nvSpPr>
          <p:cNvPr id="3" name="Content Placeholder 2"/>
          <p:cNvSpPr>
            <a:spLocks noGrp="1"/>
          </p:cNvSpPr>
          <p:nvPr>
            <p:ph idx="1"/>
          </p:nvPr>
        </p:nvSpPr>
        <p:spPr/>
        <p:txBody>
          <a:bodyPr>
            <a:normAutofit/>
          </a:bodyPr>
          <a:lstStyle/>
          <a:p>
            <a:r>
              <a:rPr lang="en-IN" dirty="0"/>
              <a:t>S</a:t>
            </a:r>
            <a:r>
              <a:rPr lang="en-IN" dirty="0" smtClean="0"/>
              <a:t>preading the light </a:t>
            </a:r>
            <a:r>
              <a:rPr lang="en-IN" dirty="0"/>
              <a:t>of knowledge amongst the </a:t>
            </a:r>
            <a:r>
              <a:rPr lang="en-IN" dirty="0" smtClean="0"/>
              <a:t>Muslims</a:t>
            </a:r>
          </a:p>
          <a:p>
            <a:r>
              <a:rPr lang="en-IN" dirty="0"/>
              <a:t>S</a:t>
            </a:r>
            <a:r>
              <a:rPr lang="en-IN" dirty="0" smtClean="0"/>
              <a:t>preading and propagating </a:t>
            </a:r>
            <a:r>
              <a:rPr lang="en-IN" dirty="0"/>
              <a:t>Islam amongst the masses</a:t>
            </a:r>
            <a:r>
              <a:rPr lang="en-IN" dirty="0" smtClean="0"/>
              <a:t>.</a:t>
            </a:r>
          </a:p>
          <a:p>
            <a:r>
              <a:rPr lang="en-IN" dirty="0" smtClean="0"/>
              <a:t> </a:t>
            </a:r>
            <a:r>
              <a:rPr lang="en-IN" dirty="0"/>
              <a:t>According to </a:t>
            </a:r>
            <a:r>
              <a:rPr lang="en-IN" dirty="0" smtClean="0"/>
              <a:t>the Holy </a:t>
            </a:r>
            <a:r>
              <a:rPr lang="en-IN" dirty="0"/>
              <a:t>Prophet, spread of Islam was regarded as a religious </a:t>
            </a:r>
            <a:r>
              <a:rPr lang="en-IN" dirty="0" smtClean="0"/>
              <a:t>and sacred </a:t>
            </a:r>
            <a:r>
              <a:rPr lang="en-IN" dirty="0"/>
              <a:t>duty of his followers.</a:t>
            </a:r>
          </a:p>
          <a:p>
            <a:endParaRPr lang="en-IN" dirty="0"/>
          </a:p>
        </p:txBody>
      </p:sp>
    </p:spTree>
    <p:extLst>
      <p:ext uri="{BB962C8B-B14F-4D97-AF65-F5344CB8AC3E}">
        <p14:creationId xmlns:p14="http://schemas.microsoft.com/office/powerpoint/2010/main" val="42431604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r>
              <a:rPr lang="en-IN" dirty="0" smtClean="0"/>
              <a:t>Development of </a:t>
            </a:r>
            <a:r>
              <a:rPr lang="en-IN" dirty="0"/>
              <a:t>moral character amongst the students </a:t>
            </a:r>
            <a:endParaRPr lang="en-IN" dirty="0" smtClean="0"/>
          </a:p>
          <a:p>
            <a:r>
              <a:rPr lang="en-IN" dirty="0" smtClean="0"/>
              <a:t>Islamic </a:t>
            </a:r>
            <a:r>
              <a:rPr lang="en-IN" dirty="0"/>
              <a:t>education also stressed upon vocational </a:t>
            </a:r>
            <a:r>
              <a:rPr lang="en-IN" dirty="0" smtClean="0"/>
              <a:t>training to gain </a:t>
            </a:r>
            <a:r>
              <a:rPr lang="en-IN" dirty="0"/>
              <a:t>the ability to stand on their </a:t>
            </a:r>
            <a:r>
              <a:rPr lang="en-IN" dirty="0" smtClean="0"/>
              <a:t>own feet </a:t>
            </a:r>
            <a:r>
              <a:rPr lang="en-IN" dirty="0"/>
              <a:t>after completion of studies.</a:t>
            </a:r>
          </a:p>
          <a:p>
            <a:r>
              <a:rPr lang="en-IN" dirty="0" smtClean="0"/>
              <a:t>Building </a:t>
            </a:r>
            <a:r>
              <a:rPr lang="en-IN" dirty="0"/>
              <a:t>a strong character </a:t>
            </a:r>
            <a:r>
              <a:rPr lang="en-IN" dirty="0" smtClean="0"/>
              <a:t>and personality </a:t>
            </a:r>
            <a:r>
              <a:rPr lang="en-IN" dirty="0"/>
              <a:t>amongst the students </a:t>
            </a:r>
            <a:r>
              <a:rPr lang="en-IN" dirty="0" smtClean="0"/>
              <a:t>for a fruitful life </a:t>
            </a:r>
            <a:r>
              <a:rPr lang="en-IN" dirty="0"/>
              <a:t>in the future.</a:t>
            </a:r>
          </a:p>
          <a:p>
            <a:endParaRPr lang="en-IN" dirty="0"/>
          </a:p>
        </p:txBody>
      </p:sp>
    </p:spTree>
    <p:extLst>
      <p:ext uri="{BB962C8B-B14F-4D97-AF65-F5344CB8AC3E}">
        <p14:creationId xmlns:p14="http://schemas.microsoft.com/office/powerpoint/2010/main" val="289379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3 Methods of Teaching</a:t>
            </a:r>
            <a:br>
              <a:rPr lang="en-IN" dirty="0"/>
            </a:br>
            <a:endParaRPr lang="en-IN" dirty="0"/>
          </a:p>
        </p:txBody>
      </p:sp>
      <p:sp>
        <p:nvSpPr>
          <p:cNvPr id="3" name="Content Placeholder 2"/>
          <p:cNvSpPr>
            <a:spLocks noGrp="1"/>
          </p:cNvSpPr>
          <p:nvPr>
            <p:ph idx="1"/>
          </p:nvPr>
        </p:nvSpPr>
        <p:spPr/>
        <p:txBody>
          <a:bodyPr>
            <a:normAutofit fontScale="92500" lnSpcReduction="20000"/>
          </a:bodyPr>
          <a:lstStyle/>
          <a:p>
            <a:r>
              <a:rPr lang="en-IN" dirty="0"/>
              <a:t>I</a:t>
            </a:r>
            <a:r>
              <a:rPr lang="en-IN" dirty="0" smtClean="0"/>
              <a:t>n </a:t>
            </a:r>
            <a:r>
              <a:rPr lang="en-IN" dirty="0"/>
              <a:t>the </a:t>
            </a:r>
            <a:r>
              <a:rPr lang="en-IN" dirty="0" err="1"/>
              <a:t>Maktabs</a:t>
            </a:r>
            <a:r>
              <a:rPr lang="en-IN" dirty="0"/>
              <a:t>, education </a:t>
            </a:r>
            <a:r>
              <a:rPr lang="en-IN" dirty="0" smtClean="0"/>
              <a:t>was imparted </a:t>
            </a:r>
            <a:r>
              <a:rPr lang="en-IN" dirty="0"/>
              <a:t>through oral </a:t>
            </a:r>
            <a:r>
              <a:rPr lang="en-IN" dirty="0" smtClean="0"/>
              <a:t>  </a:t>
            </a:r>
          </a:p>
          <a:p>
            <a:r>
              <a:rPr lang="en-IN" dirty="0" smtClean="0"/>
              <a:t> In </a:t>
            </a:r>
            <a:r>
              <a:rPr lang="en-IN" dirty="0"/>
              <a:t>the </a:t>
            </a:r>
            <a:r>
              <a:rPr lang="en-IN" dirty="0" smtClean="0"/>
              <a:t>Madrassas, reading</a:t>
            </a:r>
            <a:r>
              <a:rPr lang="en-IN" dirty="0"/>
              <a:t>, writing and arithmetic were practised. </a:t>
            </a:r>
            <a:endParaRPr lang="en-IN" dirty="0" smtClean="0"/>
          </a:p>
          <a:p>
            <a:r>
              <a:rPr lang="en-IN" dirty="0" smtClean="0"/>
              <a:t>Akbar introduced the </a:t>
            </a:r>
            <a:r>
              <a:rPr lang="en-IN" dirty="0"/>
              <a:t>scientific method of teaching and it helped the students </a:t>
            </a:r>
            <a:r>
              <a:rPr lang="en-IN" dirty="0" smtClean="0"/>
              <a:t>in gathering </a:t>
            </a:r>
            <a:r>
              <a:rPr lang="en-IN" dirty="0"/>
              <a:t>practical knowledge for a fruitful life. </a:t>
            </a:r>
            <a:endParaRPr lang="en-IN" dirty="0" smtClean="0"/>
          </a:p>
          <a:p>
            <a:r>
              <a:rPr lang="en-IN" dirty="0" smtClean="0"/>
              <a:t>Practical and Experimental </a:t>
            </a:r>
            <a:r>
              <a:rPr lang="en-IN" dirty="0"/>
              <a:t>methods of teaching were </a:t>
            </a:r>
            <a:r>
              <a:rPr lang="en-IN" dirty="0" smtClean="0"/>
              <a:t>encouraged </a:t>
            </a:r>
          </a:p>
          <a:p>
            <a:r>
              <a:rPr lang="en-IN" dirty="0" smtClean="0"/>
              <a:t>students learned  </a:t>
            </a:r>
            <a:r>
              <a:rPr lang="en-IN" dirty="0"/>
              <a:t>physical education, medicine, </a:t>
            </a:r>
            <a:r>
              <a:rPr lang="en-IN" dirty="0" smtClean="0"/>
              <a:t>mathematics, astronomy</a:t>
            </a:r>
            <a:r>
              <a:rPr lang="en-IN" dirty="0"/>
              <a:t>, mechanics etc.</a:t>
            </a:r>
          </a:p>
        </p:txBody>
      </p:sp>
    </p:spTree>
    <p:extLst>
      <p:ext uri="{BB962C8B-B14F-4D97-AF65-F5344CB8AC3E}">
        <p14:creationId xmlns:p14="http://schemas.microsoft.com/office/powerpoint/2010/main" val="22054332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r>
              <a:rPr lang="en-IN" dirty="0"/>
              <a:t>Analytical and Inductive methods of teaching were </a:t>
            </a:r>
            <a:r>
              <a:rPr lang="en-IN" dirty="0" smtClean="0"/>
              <a:t>adopted in </a:t>
            </a:r>
            <a:r>
              <a:rPr lang="en-IN" dirty="0"/>
              <a:t>the Madrassas for higher education. </a:t>
            </a:r>
            <a:endParaRPr lang="en-IN" dirty="0" smtClean="0"/>
          </a:p>
          <a:p>
            <a:r>
              <a:rPr lang="en-IN" dirty="0" smtClean="0"/>
              <a:t>Self-study </a:t>
            </a:r>
            <a:r>
              <a:rPr lang="en-IN" dirty="0"/>
              <a:t>by the </a:t>
            </a:r>
            <a:r>
              <a:rPr lang="en-IN" dirty="0" smtClean="0"/>
              <a:t>students was </a:t>
            </a:r>
            <a:r>
              <a:rPr lang="en-IN" dirty="0"/>
              <a:t>also </a:t>
            </a:r>
            <a:r>
              <a:rPr lang="en-IN" dirty="0" smtClean="0"/>
              <a:t>encouraged </a:t>
            </a:r>
          </a:p>
          <a:p>
            <a:r>
              <a:rPr lang="en-IN" dirty="0"/>
              <a:t>D</a:t>
            </a:r>
            <a:r>
              <a:rPr lang="en-IN" dirty="0" smtClean="0"/>
              <a:t>iscussions </a:t>
            </a:r>
            <a:r>
              <a:rPr lang="en-IN" dirty="0"/>
              <a:t>and seminars </a:t>
            </a:r>
            <a:r>
              <a:rPr lang="en-IN" dirty="0" smtClean="0"/>
              <a:t>were also </a:t>
            </a:r>
            <a:r>
              <a:rPr lang="en-IN" dirty="0"/>
              <a:t>encouraged for better understanding of the subject matter.</a:t>
            </a:r>
          </a:p>
          <a:p>
            <a:endParaRPr lang="en-IN" dirty="0"/>
          </a:p>
        </p:txBody>
      </p:sp>
    </p:spTree>
    <p:extLst>
      <p:ext uri="{BB962C8B-B14F-4D97-AF65-F5344CB8AC3E}">
        <p14:creationId xmlns:p14="http://schemas.microsoft.com/office/powerpoint/2010/main" val="4570548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Curriculum</a:t>
            </a:r>
          </a:p>
        </p:txBody>
      </p:sp>
      <p:sp>
        <p:nvSpPr>
          <p:cNvPr id="3" name="Content Placeholder 2"/>
          <p:cNvSpPr>
            <a:spLocks noGrp="1"/>
          </p:cNvSpPr>
          <p:nvPr>
            <p:ph idx="1"/>
          </p:nvPr>
        </p:nvSpPr>
        <p:spPr/>
        <p:txBody>
          <a:bodyPr>
            <a:normAutofit lnSpcReduction="10000"/>
          </a:bodyPr>
          <a:lstStyle/>
          <a:p>
            <a:r>
              <a:rPr lang="en-IN" dirty="0" smtClean="0"/>
              <a:t>Primary institutions  imparted religious knowledge.</a:t>
            </a:r>
          </a:p>
          <a:p>
            <a:r>
              <a:rPr lang="en-IN" dirty="0" smtClean="0"/>
              <a:t>Besides, reading</a:t>
            </a:r>
            <a:r>
              <a:rPr lang="en-IN" dirty="0"/>
              <a:t>, writing and arithmetic</a:t>
            </a:r>
            <a:r>
              <a:rPr lang="en-IN" dirty="0" smtClean="0"/>
              <a:t>, Arabic </a:t>
            </a:r>
            <a:r>
              <a:rPr lang="en-IN" dirty="0"/>
              <a:t>language as well as </a:t>
            </a:r>
            <a:r>
              <a:rPr lang="en-IN" dirty="0" err="1" smtClean="0"/>
              <a:t>qalmas</a:t>
            </a:r>
            <a:r>
              <a:rPr lang="en-IN" dirty="0" smtClean="0"/>
              <a:t> of </a:t>
            </a:r>
            <a:r>
              <a:rPr lang="en-IN" dirty="0"/>
              <a:t>the </a:t>
            </a:r>
            <a:r>
              <a:rPr lang="en-IN" dirty="0" err="1" smtClean="0"/>
              <a:t>quran</a:t>
            </a:r>
            <a:r>
              <a:rPr lang="en-IN" dirty="0" smtClean="0"/>
              <a:t> are also </a:t>
            </a:r>
            <a:r>
              <a:rPr lang="en-IN" dirty="0"/>
              <a:t>taught in the </a:t>
            </a:r>
            <a:r>
              <a:rPr lang="en-IN" dirty="0" err="1"/>
              <a:t>Maktabs</a:t>
            </a:r>
            <a:r>
              <a:rPr lang="en-IN" dirty="0" smtClean="0"/>
              <a:t>.</a:t>
            </a:r>
          </a:p>
          <a:p>
            <a:r>
              <a:rPr lang="en-IN" dirty="0"/>
              <a:t> Arabian as well as Persian scripts and its </a:t>
            </a:r>
            <a:r>
              <a:rPr lang="en-IN" dirty="0" smtClean="0"/>
              <a:t>grammar were </a:t>
            </a:r>
            <a:r>
              <a:rPr lang="en-IN" dirty="0"/>
              <a:t>also taught in the </a:t>
            </a:r>
            <a:r>
              <a:rPr lang="en-IN" dirty="0" err="1"/>
              <a:t>Maktabs</a:t>
            </a:r>
            <a:r>
              <a:rPr lang="en-IN" dirty="0"/>
              <a:t>. </a:t>
            </a:r>
            <a:endParaRPr lang="en-IN" dirty="0" smtClean="0"/>
          </a:p>
          <a:p>
            <a:r>
              <a:rPr lang="en-IN" dirty="0" smtClean="0"/>
              <a:t>Some </a:t>
            </a:r>
            <a:r>
              <a:rPr lang="en-IN" dirty="0"/>
              <a:t>knowledge on </a:t>
            </a:r>
            <a:r>
              <a:rPr lang="en-IN" dirty="0" smtClean="0"/>
              <a:t>practical life </a:t>
            </a:r>
            <a:r>
              <a:rPr lang="en-IN" dirty="0"/>
              <a:t>were also imparted in the </a:t>
            </a:r>
            <a:r>
              <a:rPr lang="en-IN" dirty="0" err="1"/>
              <a:t>Maktabs</a:t>
            </a:r>
            <a:r>
              <a:rPr lang="en-IN" dirty="0"/>
              <a:t>.</a:t>
            </a:r>
          </a:p>
          <a:p>
            <a:endParaRPr lang="en-IN" dirty="0"/>
          </a:p>
        </p:txBody>
      </p:sp>
    </p:spTree>
    <p:extLst>
      <p:ext uri="{BB962C8B-B14F-4D97-AF65-F5344CB8AC3E}">
        <p14:creationId xmlns:p14="http://schemas.microsoft.com/office/powerpoint/2010/main" val="34345332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a:bodyPr>
          <a:lstStyle/>
          <a:p>
            <a:r>
              <a:rPr lang="en-IN" dirty="0"/>
              <a:t>The curriculum of the madrassas consist of religion i.e. </a:t>
            </a:r>
            <a:r>
              <a:rPr lang="en-IN" dirty="0" smtClean="0"/>
              <a:t>Islam, Sufi </a:t>
            </a:r>
            <a:r>
              <a:rPr lang="en-IN" dirty="0"/>
              <a:t>philosophy, sermons delivered by the Muslim prophets, </a:t>
            </a:r>
            <a:r>
              <a:rPr lang="en-IN" dirty="0" smtClean="0"/>
              <a:t>the study </a:t>
            </a:r>
            <a:r>
              <a:rPr lang="en-IN" dirty="0"/>
              <a:t>of medicines, history, geography, economics, </a:t>
            </a:r>
            <a:r>
              <a:rPr lang="en-IN" dirty="0" smtClean="0"/>
              <a:t>political sciences</a:t>
            </a:r>
            <a:r>
              <a:rPr lang="en-IN" dirty="0"/>
              <a:t>, law and mathematics, literature etc. </a:t>
            </a:r>
            <a:endParaRPr lang="en-IN" dirty="0" smtClean="0"/>
          </a:p>
          <a:p>
            <a:r>
              <a:rPr lang="en-IN" dirty="0" smtClean="0"/>
              <a:t>Some </a:t>
            </a:r>
            <a:r>
              <a:rPr lang="en-IN" dirty="0"/>
              <a:t>Muslim </a:t>
            </a:r>
            <a:r>
              <a:rPr lang="en-IN" dirty="0" smtClean="0"/>
              <a:t>rulers were </a:t>
            </a:r>
            <a:r>
              <a:rPr lang="en-IN" dirty="0"/>
              <a:t>the lovers of art and music, so there was a branch completely</a:t>
            </a:r>
          </a:p>
          <a:p>
            <a:pPr marL="0" indent="0">
              <a:buNone/>
            </a:pPr>
            <a:r>
              <a:rPr lang="en-IN" dirty="0" smtClean="0"/>
              <a:t>   devoted </a:t>
            </a:r>
            <a:r>
              <a:rPr lang="en-IN" dirty="0"/>
              <a:t>to art, music and culture.</a:t>
            </a:r>
          </a:p>
        </p:txBody>
      </p:sp>
    </p:spTree>
    <p:extLst>
      <p:ext uri="{BB962C8B-B14F-4D97-AF65-F5344CB8AC3E}">
        <p14:creationId xmlns:p14="http://schemas.microsoft.com/office/powerpoint/2010/main" val="11223455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t>
            </a:r>
            <a:r>
              <a:rPr lang="en-IN" dirty="0"/>
              <a:t>Discipline</a:t>
            </a:r>
            <a:br>
              <a:rPr lang="en-IN" dirty="0"/>
            </a:b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strict discipline was </a:t>
            </a:r>
            <a:r>
              <a:rPr lang="en-IN" dirty="0"/>
              <a:t>followed in the Muslim educational institutions in the </a:t>
            </a:r>
            <a:r>
              <a:rPr lang="en-IN" dirty="0" smtClean="0"/>
              <a:t>Islamic period</a:t>
            </a:r>
            <a:r>
              <a:rPr lang="en-IN" dirty="0"/>
              <a:t>. </a:t>
            </a:r>
            <a:endParaRPr lang="en-IN" dirty="0" smtClean="0"/>
          </a:p>
          <a:p>
            <a:r>
              <a:rPr lang="en-IN" dirty="0" smtClean="0"/>
              <a:t>The </a:t>
            </a:r>
            <a:r>
              <a:rPr lang="en-IN" dirty="0"/>
              <a:t>students were taught to maintain discipline both </a:t>
            </a:r>
            <a:r>
              <a:rPr lang="en-IN" dirty="0" smtClean="0"/>
              <a:t>inside and </a:t>
            </a:r>
            <a:r>
              <a:rPr lang="en-IN" dirty="0"/>
              <a:t>outside the institutions. </a:t>
            </a:r>
            <a:endParaRPr lang="en-IN" dirty="0" smtClean="0"/>
          </a:p>
          <a:p>
            <a:r>
              <a:rPr lang="en-IN" dirty="0"/>
              <a:t>M</a:t>
            </a:r>
            <a:r>
              <a:rPr lang="en-IN" dirty="0" smtClean="0"/>
              <a:t>aintain self discipline </a:t>
            </a:r>
            <a:r>
              <a:rPr lang="en-IN" dirty="0"/>
              <a:t>in their life. If someone was found to be </a:t>
            </a:r>
            <a:r>
              <a:rPr lang="en-IN" dirty="0" err="1" smtClean="0"/>
              <a:t>indisciplined</a:t>
            </a:r>
            <a:r>
              <a:rPr lang="en-IN" dirty="0" smtClean="0"/>
              <a:t>, severe </a:t>
            </a:r>
            <a:r>
              <a:rPr lang="en-IN" dirty="0"/>
              <a:t>corporal punishment was given. </a:t>
            </a:r>
            <a:endParaRPr lang="en-IN" dirty="0" smtClean="0"/>
          </a:p>
          <a:p>
            <a:r>
              <a:rPr lang="en-IN" dirty="0" smtClean="0"/>
              <a:t>The </a:t>
            </a:r>
            <a:r>
              <a:rPr lang="en-IN" dirty="0"/>
              <a:t>teacher was the </a:t>
            </a:r>
            <a:r>
              <a:rPr lang="en-IN" dirty="0" smtClean="0"/>
              <a:t>sole authority </a:t>
            </a:r>
            <a:r>
              <a:rPr lang="en-IN" dirty="0"/>
              <a:t>to decide on the type of punishment to be given to </a:t>
            </a:r>
            <a:r>
              <a:rPr lang="en-IN" dirty="0" smtClean="0"/>
              <a:t>the student</a:t>
            </a:r>
            <a:r>
              <a:rPr lang="en-IN" dirty="0"/>
              <a:t>. No one questioned the authority of the teacher in </a:t>
            </a:r>
            <a:r>
              <a:rPr lang="en-IN" dirty="0" smtClean="0"/>
              <a:t>case of </a:t>
            </a:r>
            <a:r>
              <a:rPr lang="en-IN" dirty="0"/>
              <a:t>punishment </a:t>
            </a:r>
            <a:r>
              <a:rPr lang="en-IN" dirty="0" smtClean="0"/>
              <a:t>.</a:t>
            </a:r>
            <a:endParaRPr lang="en-IN" dirty="0"/>
          </a:p>
        </p:txBody>
      </p:sp>
    </p:spTree>
    <p:extLst>
      <p:ext uri="{BB962C8B-B14F-4D97-AF65-F5344CB8AC3E}">
        <p14:creationId xmlns:p14="http://schemas.microsoft.com/office/powerpoint/2010/main" val="22036765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Role of the Teacher</a:t>
            </a:r>
            <a:br>
              <a:rPr lang="en-IN" dirty="0"/>
            </a:br>
            <a:endParaRPr lang="en-IN" dirty="0"/>
          </a:p>
        </p:txBody>
      </p:sp>
      <p:sp>
        <p:nvSpPr>
          <p:cNvPr id="3" name="Content Placeholder 2"/>
          <p:cNvSpPr>
            <a:spLocks noGrp="1"/>
          </p:cNvSpPr>
          <p:nvPr>
            <p:ph idx="1"/>
          </p:nvPr>
        </p:nvSpPr>
        <p:spPr/>
        <p:txBody>
          <a:bodyPr>
            <a:normAutofit lnSpcReduction="10000"/>
          </a:bodyPr>
          <a:lstStyle/>
          <a:p>
            <a:r>
              <a:rPr lang="en-IN" dirty="0"/>
              <a:t>I</a:t>
            </a:r>
            <a:r>
              <a:rPr lang="en-IN" dirty="0" smtClean="0"/>
              <a:t>n </a:t>
            </a:r>
            <a:r>
              <a:rPr lang="en-IN" dirty="0"/>
              <a:t>the </a:t>
            </a:r>
            <a:r>
              <a:rPr lang="en-IN" dirty="0" smtClean="0"/>
              <a:t>Islamic education</a:t>
            </a:r>
            <a:r>
              <a:rPr lang="en-IN" dirty="0"/>
              <a:t>, the students in the primary classes were not </a:t>
            </a:r>
            <a:r>
              <a:rPr lang="en-IN" dirty="0" smtClean="0"/>
              <a:t>residing with </a:t>
            </a:r>
            <a:r>
              <a:rPr lang="en-IN" dirty="0"/>
              <a:t>their teachers and there was no such special relation </a:t>
            </a:r>
            <a:r>
              <a:rPr lang="en-IN" dirty="0" smtClean="0"/>
              <a:t>between the </a:t>
            </a:r>
            <a:r>
              <a:rPr lang="en-IN" dirty="0"/>
              <a:t>teacher and the student in the </a:t>
            </a:r>
            <a:r>
              <a:rPr lang="en-IN" dirty="0" err="1"/>
              <a:t>Maktabs</a:t>
            </a:r>
            <a:r>
              <a:rPr lang="en-IN" dirty="0" smtClean="0"/>
              <a:t>.</a:t>
            </a:r>
          </a:p>
          <a:p>
            <a:r>
              <a:rPr lang="en-IN" dirty="0" smtClean="0"/>
              <a:t>After completing </a:t>
            </a:r>
            <a:r>
              <a:rPr lang="en-IN" dirty="0"/>
              <a:t>education in the </a:t>
            </a:r>
            <a:r>
              <a:rPr lang="en-IN" dirty="0" err="1"/>
              <a:t>Maktabs</a:t>
            </a:r>
            <a:r>
              <a:rPr lang="en-IN" dirty="0"/>
              <a:t>, the students enrolling </a:t>
            </a:r>
            <a:r>
              <a:rPr lang="en-IN" dirty="0" smtClean="0"/>
              <a:t>in the </a:t>
            </a:r>
            <a:r>
              <a:rPr lang="en-IN" dirty="0"/>
              <a:t>Madrassas had to stay in the hostels attached with </a:t>
            </a:r>
            <a:r>
              <a:rPr lang="en-IN" dirty="0" smtClean="0"/>
              <a:t>the residences </a:t>
            </a:r>
            <a:r>
              <a:rPr lang="en-IN" dirty="0"/>
              <a:t>of the </a:t>
            </a:r>
            <a:r>
              <a:rPr lang="en-IN" dirty="0" smtClean="0"/>
              <a:t>teachers.</a:t>
            </a:r>
            <a:endParaRPr lang="en-IN" dirty="0"/>
          </a:p>
        </p:txBody>
      </p:sp>
    </p:spTree>
    <p:extLst>
      <p:ext uri="{BB962C8B-B14F-4D97-AF65-F5344CB8AC3E}">
        <p14:creationId xmlns:p14="http://schemas.microsoft.com/office/powerpoint/2010/main" val="2023287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r>
              <a:rPr lang="en-IN" dirty="0"/>
              <a:t> The Pupil-Teacher relationship </a:t>
            </a:r>
            <a:r>
              <a:rPr lang="en-IN" dirty="0" smtClean="0"/>
              <a:t>was cordial </a:t>
            </a:r>
            <a:r>
              <a:rPr lang="en-IN" dirty="0"/>
              <a:t>and the students paid respect to the teachers and </a:t>
            </a:r>
            <a:r>
              <a:rPr lang="en-IN" dirty="0" smtClean="0"/>
              <a:t>served the </a:t>
            </a:r>
            <a:r>
              <a:rPr lang="en-IN" dirty="0"/>
              <a:t>teacher with utmost devotion like in the Vedic and </a:t>
            </a:r>
            <a:r>
              <a:rPr lang="en-IN" dirty="0" smtClean="0"/>
              <a:t>Buddhist periods</a:t>
            </a:r>
            <a:r>
              <a:rPr lang="en-IN" dirty="0"/>
              <a:t>. </a:t>
            </a:r>
            <a:endParaRPr lang="en-IN" dirty="0" smtClean="0"/>
          </a:p>
          <a:p>
            <a:r>
              <a:rPr lang="en-IN" dirty="0" smtClean="0"/>
              <a:t>The </a:t>
            </a:r>
            <a:r>
              <a:rPr lang="en-IN" dirty="0"/>
              <a:t>society paid special respect to the teachers.</a:t>
            </a:r>
          </a:p>
        </p:txBody>
      </p:sp>
    </p:spTree>
    <p:extLst>
      <p:ext uri="{BB962C8B-B14F-4D97-AF65-F5344CB8AC3E}">
        <p14:creationId xmlns:p14="http://schemas.microsoft.com/office/powerpoint/2010/main" val="3345696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3. Development of Civic Responsibilities and Social Values:</a:t>
            </a:r>
            <a:endParaRPr lang="en-IN" dirty="0"/>
          </a:p>
        </p:txBody>
      </p:sp>
      <p:sp>
        <p:nvSpPr>
          <p:cNvPr id="3" name="Content Placeholder 2"/>
          <p:cNvSpPr>
            <a:spLocks noGrp="1"/>
          </p:cNvSpPr>
          <p:nvPr>
            <p:ph idx="1"/>
          </p:nvPr>
        </p:nvSpPr>
        <p:spPr/>
        <p:txBody>
          <a:bodyPr>
            <a:normAutofit/>
          </a:bodyPr>
          <a:lstStyle/>
          <a:p>
            <a:r>
              <a:rPr lang="en-IN" dirty="0" smtClean="0"/>
              <a:t>The inculcation of civic virtues and social values was an equally important objective of education in India. </a:t>
            </a:r>
          </a:p>
          <a:p>
            <a:r>
              <a:rPr lang="en-IN" dirty="0" smtClean="0"/>
              <a:t>The Brahma Chari after his education in the Gurukulas went back to the society to serve the rich and the poor, to relieve the diseased and the distressed.</a:t>
            </a:r>
            <a:endParaRPr lang="en-IN" dirty="0"/>
          </a:p>
        </p:txBody>
      </p:sp>
    </p:spTree>
    <p:extLst>
      <p:ext uri="{BB962C8B-B14F-4D97-AF65-F5344CB8AC3E}">
        <p14:creationId xmlns:p14="http://schemas.microsoft.com/office/powerpoint/2010/main" val="328062917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Medium </a:t>
            </a:r>
            <a:r>
              <a:rPr lang="en-IN" dirty="0"/>
              <a:t>of instruction</a:t>
            </a:r>
          </a:p>
        </p:txBody>
      </p:sp>
      <p:sp>
        <p:nvSpPr>
          <p:cNvPr id="3" name="Content Placeholder 2"/>
          <p:cNvSpPr>
            <a:spLocks noGrp="1"/>
          </p:cNvSpPr>
          <p:nvPr>
            <p:ph idx="1"/>
          </p:nvPr>
        </p:nvSpPr>
        <p:spPr/>
        <p:txBody>
          <a:bodyPr/>
          <a:lstStyle/>
          <a:p>
            <a:r>
              <a:rPr lang="en-IN" dirty="0"/>
              <a:t>The medium of instruction was mainly in Arabic and </a:t>
            </a:r>
            <a:r>
              <a:rPr lang="en-IN" dirty="0" smtClean="0"/>
              <a:t>Persian languages </a:t>
            </a:r>
            <a:r>
              <a:rPr lang="en-IN" dirty="0"/>
              <a:t>in both the </a:t>
            </a:r>
            <a:r>
              <a:rPr lang="en-IN" dirty="0" err="1"/>
              <a:t>Maktabs</a:t>
            </a:r>
            <a:r>
              <a:rPr lang="en-IN" dirty="0"/>
              <a:t> and Madrassas.</a:t>
            </a:r>
          </a:p>
        </p:txBody>
      </p:sp>
    </p:spTree>
    <p:extLst>
      <p:ext uri="{BB962C8B-B14F-4D97-AF65-F5344CB8AC3E}">
        <p14:creationId xmlns:p14="http://schemas.microsoft.com/office/powerpoint/2010/main" val="16073879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6210"/>
          </a:xfrm>
        </p:spPr>
        <p:txBody>
          <a:bodyPr>
            <a:normAutofit fontScale="90000"/>
          </a:bodyPr>
          <a:lstStyle/>
          <a:p>
            <a:r>
              <a:rPr lang="en-IN" dirty="0" smtClean="0"/>
              <a:t/>
            </a:r>
            <a:br>
              <a:rPr lang="en-IN" dirty="0" smtClean="0"/>
            </a:br>
            <a:r>
              <a:rPr lang="en-IN" dirty="0"/>
              <a:t/>
            </a:r>
            <a:br>
              <a:rPr lang="en-IN" dirty="0"/>
            </a:br>
            <a:r>
              <a:rPr lang="en-IN" sz="3100" dirty="0" smtClean="0"/>
              <a:t>EDUCATIONAL </a:t>
            </a:r>
            <a:r>
              <a:rPr lang="en-IN" sz="3100" dirty="0"/>
              <a:t>ACTIVITIES OF</a:t>
            </a:r>
            <a:br>
              <a:rPr lang="en-IN" sz="3100" dirty="0"/>
            </a:br>
            <a:r>
              <a:rPr lang="en-IN" sz="3100" dirty="0"/>
              <a:t>CHRISTIAN MISSIONARIES AND</a:t>
            </a:r>
            <a:br>
              <a:rPr lang="en-IN" sz="3100" dirty="0"/>
            </a:br>
            <a:r>
              <a:rPr lang="en-IN" sz="3100" dirty="0"/>
              <a:t>EAST-INDIA COMPANY</a:t>
            </a:r>
            <a:r>
              <a:rPr lang="en-IN" dirty="0"/>
              <a:t/>
            </a:r>
            <a:br>
              <a:rPr lang="en-IN" dirty="0"/>
            </a:br>
            <a:endParaRPr lang="en-IN" dirty="0"/>
          </a:p>
        </p:txBody>
      </p:sp>
      <p:sp>
        <p:nvSpPr>
          <p:cNvPr id="3" name="Content Placeholder 2"/>
          <p:cNvSpPr>
            <a:spLocks noGrp="1"/>
          </p:cNvSpPr>
          <p:nvPr>
            <p:ph idx="1"/>
          </p:nvPr>
        </p:nvSpPr>
        <p:spPr>
          <a:xfrm>
            <a:off x="457200" y="2348880"/>
            <a:ext cx="8229600" cy="3777283"/>
          </a:xfrm>
        </p:spPr>
        <p:txBody>
          <a:bodyPr>
            <a:normAutofit/>
          </a:bodyPr>
          <a:lstStyle/>
          <a:p>
            <a:r>
              <a:rPr lang="en-IN" dirty="0"/>
              <a:t>The Europeans from different countries started visiting India </a:t>
            </a:r>
            <a:r>
              <a:rPr lang="en-IN" dirty="0" smtClean="0"/>
              <a:t>in connection </a:t>
            </a:r>
            <a:r>
              <a:rPr lang="en-IN" dirty="0"/>
              <a:t>with their trade since the last quarter of the 15th century AD.</a:t>
            </a:r>
          </a:p>
          <a:p>
            <a:r>
              <a:rPr lang="en-IN" dirty="0"/>
              <a:t>T</a:t>
            </a:r>
            <a:r>
              <a:rPr lang="en-IN" dirty="0" smtClean="0"/>
              <a:t>hey </a:t>
            </a:r>
            <a:r>
              <a:rPr lang="en-IN" dirty="0"/>
              <a:t>primarily established their commercial companies following </a:t>
            </a:r>
            <a:r>
              <a:rPr lang="en-IN" dirty="0" smtClean="0"/>
              <a:t>the end </a:t>
            </a:r>
            <a:r>
              <a:rPr lang="en-IN" dirty="0"/>
              <a:t>of the </a:t>
            </a:r>
            <a:r>
              <a:rPr lang="en-IN" dirty="0" smtClean="0"/>
              <a:t>Mughal </a:t>
            </a:r>
            <a:r>
              <a:rPr lang="en-IN" dirty="0"/>
              <a:t>Empire.</a:t>
            </a:r>
          </a:p>
        </p:txBody>
      </p:sp>
    </p:spTree>
    <p:extLst>
      <p:ext uri="{BB962C8B-B14F-4D97-AF65-F5344CB8AC3E}">
        <p14:creationId xmlns:p14="http://schemas.microsoft.com/office/powerpoint/2010/main" val="14052867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r>
              <a:rPr lang="en-IN" dirty="0"/>
              <a:t>The European religious missionaries also started coming to </a:t>
            </a:r>
            <a:r>
              <a:rPr lang="en-IN" dirty="0" smtClean="0"/>
              <a:t>India with </a:t>
            </a:r>
            <a:r>
              <a:rPr lang="en-IN" dirty="0"/>
              <a:t>the company people</a:t>
            </a:r>
            <a:r>
              <a:rPr lang="en-IN" dirty="0" smtClean="0"/>
              <a:t>.</a:t>
            </a:r>
          </a:p>
          <a:p>
            <a:r>
              <a:rPr lang="en-IN" dirty="0" smtClean="0"/>
              <a:t> </a:t>
            </a:r>
            <a:r>
              <a:rPr lang="en-IN" dirty="0"/>
              <a:t>The company officials entrusted </a:t>
            </a:r>
            <a:r>
              <a:rPr lang="en-IN" dirty="0" smtClean="0"/>
              <a:t>the responsibility </a:t>
            </a:r>
            <a:r>
              <a:rPr lang="en-IN" dirty="0"/>
              <a:t>to the missionaries for spreading Christianity to </a:t>
            </a:r>
            <a:r>
              <a:rPr lang="en-IN" dirty="0" smtClean="0"/>
              <a:t>people, through </a:t>
            </a:r>
            <a:r>
              <a:rPr lang="en-IN" dirty="0"/>
              <a:t>education. </a:t>
            </a:r>
            <a:endParaRPr lang="en-IN" dirty="0" smtClean="0"/>
          </a:p>
          <a:p>
            <a:r>
              <a:rPr lang="en-IN" dirty="0" smtClean="0"/>
              <a:t>The </a:t>
            </a:r>
            <a:r>
              <a:rPr lang="en-IN" dirty="0"/>
              <a:t>missionaries also perceived wider scope for </a:t>
            </a:r>
            <a:r>
              <a:rPr lang="en-IN" dirty="0" smtClean="0"/>
              <a:t>the spread </a:t>
            </a:r>
            <a:r>
              <a:rPr lang="en-IN" dirty="0"/>
              <a:t>of Christian religion through education in </a:t>
            </a:r>
            <a:r>
              <a:rPr lang="en-IN" dirty="0" smtClean="0"/>
              <a:t>India.</a:t>
            </a:r>
            <a:endParaRPr lang="en-IN" dirty="0"/>
          </a:p>
        </p:txBody>
      </p:sp>
    </p:spTree>
    <p:extLst>
      <p:ext uri="{BB962C8B-B14F-4D97-AF65-F5344CB8AC3E}">
        <p14:creationId xmlns:p14="http://schemas.microsoft.com/office/powerpoint/2010/main" val="349261105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r>
              <a:rPr lang="en-IN" dirty="0"/>
              <a:t>T</a:t>
            </a:r>
            <a:r>
              <a:rPr lang="en-IN" dirty="0" smtClean="0"/>
              <a:t>he </a:t>
            </a:r>
            <a:r>
              <a:rPr lang="en-IN" dirty="0"/>
              <a:t>missionaries started </a:t>
            </a:r>
            <a:r>
              <a:rPr lang="en-IN" dirty="0" smtClean="0"/>
              <a:t>educational institutions </a:t>
            </a:r>
            <a:r>
              <a:rPr lang="en-IN" dirty="0"/>
              <a:t>almost in </a:t>
            </a:r>
            <a:r>
              <a:rPr lang="en-IN" dirty="0" smtClean="0"/>
              <a:t>all the </a:t>
            </a:r>
            <a:r>
              <a:rPr lang="en-IN" dirty="0"/>
              <a:t>towns of India through their own method of education. </a:t>
            </a:r>
            <a:endParaRPr lang="en-IN" dirty="0" smtClean="0"/>
          </a:p>
          <a:p>
            <a:r>
              <a:rPr lang="en-IN" dirty="0" smtClean="0"/>
              <a:t>The </a:t>
            </a:r>
            <a:r>
              <a:rPr lang="en-IN" dirty="0"/>
              <a:t>advent of European missionaries introduced a new phase of </a:t>
            </a:r>
            <a:r>
              <a:rPr lang="en-IN" dirty="0" smtClean="0"/>
              <a:t>education in </a:t>
            </a:r>
            <a:r>
              <a:rPr lang="en-IN" dirty="0"/>
              <a:t>our country and consequently, Indian education developed appreciably.</a:t>
            </a:r>
          </a:p>
        </p:txBody>
      </p:sp>
    </p:spTree>
    <p:extLst>
      <p:ext uri="{BB962C8B-B14F-4D97-AF65-F5344CB8AC3E}">
        <p14:creationId xmlns:p14="http://schemas.microsoft.com/office/powerpoint/2010/main" val="28181497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CENTRES OF MISSIONARY EDUCATION:</a:t>
            </a:r>
          </a:p>
        </p:txBody>
      </p:sp>
      <p:sp>
        <p:nvSpPr>
          <p:cNvPr id="3" name="Content Placeholder 2"/>
          <p:cNvSpPr>
            <a:spLocks noGrp="1"/>
          </p:cNvSpPr>
          <p:nvPr>
            <p:ph idx="1"/>
          </p:nvPr>
        </p:nvSpPr>
        <p:spPr/>
        <p:txBody>
          <a:bodyPr/>
          <a:lstStyle/>
          <a:p>
            <a:r>
              <a:rPr lang="en-IN" dirty="0"/>
              <a:t>The centres of missionary activities in India can be divided </a:t>
            </a:r>
            <a:r>
              <a:rPr lang="en-IN" dirty="0" smtClean="0"/>
              <a:t>into three </a:t>
            </a:r>
            <a:r>
              <a:rPr lang="en-IN" dirty="0"/>
              <a:t>different regions from the point of view of business, </a:t>
            </a:r>
            <a:r>
              <a:rPr lang="en-IN" dirty="0" smtClean="0"/>
              <a:t>administrative, religious </a:t>
            </a:r>
            <a:r>
              <a:rPr lang="en-IN" dirty="0"/>
              <a:t>and educational activities. </a:t>
            </a:r>
            <a:endParaRPr lang="en-IN" dirty="0" smtClean="0"/>
          </a:p>
          <a:p>
            <a:r>
              <a:rPr lang="en-IN" dirty="0" smtClean="0"/>
              <a:t>These </a:t>
            </a:r>
            <a:r>
              <a:rPr lang="en-IN" dirty="0"/>
              <a:t>centres are-Madras, </a:t>
            </a:r>
            <a:r>
              <a:rPr lang="en-IN" dirty="0" smtClean="0"/>
              <a:t>Calcutta and </a:t>
            </a:r>
            <a:r>
              <a:rPr lang="en-IN" dirty="0"/>
              <a:t>Bombay.</a:t>
            </a:r>
          </a:p>
        </p:txBody>
      </p:sp>
    </p:spTree>
    <p:extLst>
      <p:ext uri="{BB962C8B-B14F-4D97-AF65-F5344CB8AC3E}">
        <p14:creationId xmlns:p14="http://schemas.microsoft.com/office/powerpoint/2010/main" val="27847286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a:t>B</a:t>
            </a:r>
            <a:r>
              <a:rPr lang="en-IN" dirty="0" smtClean="0"/>
              <a:t>efore </a:t>
            </a:r>
            <a:r>
              <a:rPr lang="en-IN" dirty="0"/>
              <a:t>1813, Missionaries and various religious </a:t>
            </a:r>
            <a:r>
              <a:rPr lang="en-IN" dirty="0" smtClean="0"/>
              <a:t>groups had </a:t>
            </a:r>
            <a:r>
              <a:rPr lang="en-IN" dirty="0"/>
              <a:t>unofficially brought some basic education to the Indian masses </a:t>
            </a:r>
            <a:r>
              <a:rPr lang="en-IN" dirty="0" smtClean="0"/>
              <a:t>it was </a:t>
            </a:r>
            <a:r>
              <a:rPr lang="en-IN" dirty="0"/>
              <a:t>through the Charter Act that a state system of education was </a:t>
            </a:r>
            <a:r>
              <a:rPr lang="en-IN" dirty="0" smtClean="0"/>
              <a:t>officially introduced </a:t>
            </a:r>
            <a:r>
              <a:rPr lang="en-IN" dirty="0"/>
              <a:t>in India. </a:t>
            </a:r>
            <a:endParaRPr lang="en-IN" dirty="0" smtClean="0"/>
          </a:p>
          <a:p>
            <a:pPr marL="0" indent="0">
              <a:buNone/>
            </a:pPr>
            <a:r>
              <a:rPr lang="en-IN" dirty="0" smtClean="0"/>
              <a:t>.</a:t>
            </a:r>
            <a:endParaRPr lang="en-IN" dirty="0"/>
          </a:p>
          <a:p>
            <a:endParaRPr lang="en-IN" dirty="0"/>
          </a:p>
        </p:txBody>
      </p:sp>
    </p:spTree>
    <p:extLst>
      <p:ext uri="{BB962C8B-B14F-4D97-AF65-F5344CB8AC3E}">
        <p14:creationId xmlns:p14="http://schemas.microsoft.com/office/powerpoint/2010/main" val="159465478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CHARTER ACT OF 1813</a:t>
            </a:r>
          </a:p>
        </p:txBody>
      </p:sp>
      <p:sp>
        <p:nvSpPr>
          <p:cNvPr id="3" name="Content Placeholder 2"/>
          <p:cNvSpPr>
            <a:spLocks noGrp="1"/>
          </p:cNvSpPr>
          <p:nvPr>
            <p:ph idx="1"/>
          </p:nvPr>
        </p:nvSpPr>
        <p:spPr/>
        <p:txBody>
          <a:bodyPr>
            <a:normAutofit/>
          </a:bodyPr>
          <a:lstStyle/>
          <a:p>
            <a:r>
              <a:rPr lang="en-IN" dirty="0" smtClean="0"/>
              <a:t>Clause </a:t>
            </a:r>
            <a:r>
              <a:rPr lang="en-IN" dirty="0"/>
              <a:t>of </a:t>
            </a:r>
            <a:r>
              <a:rPr lang="en-IN" dirty="0" smtClean="0"/>
              <a:t>the Charter </a:t>
            </a:r>
            <a:r>
              <a:rPr lang="en-IN" dirty="0"/>
              <a:t>Act of 1813 compelled the East India Company to </a:t>
            </a:r>
            <a:r>
              <a:rPr lang="en-IN" dirty="0" smtClean="0"/>
              <a:t>accept responsibility </a:t>
            </a:r>
            <a:r>
              <a:rPr lang="en-IN" dirty="0"/>
              <a:t>for the education of the Indian people</a:t>
            </a:r>
            <a:r>
              <a:rPr lang="en-IN" dirty="0" smtClean="0"/>
              <a:t>.</a:t>
            </a:r>
          </a:p>
          <a:p>
            <a:r>
              <a:rPr lang="en-IN" dirty="0" smtClean="0"/>
              <a:t> </a:t>
            </a:r>
            <a:r>
              <a:rPr lang="en-IN" dirty="0"/>
              <a:t>As a result, from </a:t>
            </a:r>
            <a:r>
              <a:rPr lang="en-IN" dirty="0" smtClean="0"/>
              <a:t>1813 to </a:t>
            </a:r>
            <a:r>
              <a:rPr lang="en-IN" dirty="0"/>
              <a:t>1857, the company opened many schools and colleges under their </a:t>
            </a:r>
            <a:r>
              <a:rPr lang="en-IN" dirty="0" smtClean="0"/>
              <a:t>control which </a:t>
            </a:r>
            <a:r>
              <a:rPr lang="en-IN" dirty="0"/>
              <a:t>laid the foundation of the English system of education in </a:t>
            </a:r>
            <a:r>
              <a:rPr lang="en-IN" dirty="0" smtClean="0"/>
              <a:t>India.</a:t>
            </a:r>
            <a:endParaRPr lang="en-IN" dirty="0"/>
          </a:p>
        </p:txBody>
      </p:sp>
    </p:spTree>
    <p:extLst>
      <p:ext uri="{BB962C8B-B14F-4D97-AF65-F5344CB8AC3E}">
        <p14:creationId xmlns:p14="http://schemas.microsoft.com/office/powerpoint/2010/main" val="26764426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fontScale="92500" lnSpcReduction="10000"/>
          </a:bodyPr>
          <a:lstStyle/>
          <a:p>
            <a:r>
              <a:rPr lang="en-IN" dirty="0"/>
              <a:t>The Charter Act of 1813 made a State system of Education in </a:t>
            </a:r>
            <a:r>
              <a:rPr lang="en-IN" dirty="0" smtClean="0"/>
              <a:t>India officially</a:t>
            </a:r>
            <a:r>
              <a:rPr lang="en-IN" dirty="0"/>
              <a:t>.</a:t>
            </a:r>
          </a:p>
          <a:p>
            <a:r>
              <a:rPr lang="en-IN" dirty="0"/>
              <a:t> The Charter Act of 1813 compelled the East India Company </a:t>
            </a:r>
            <a:r>
              <a:rPr lang="en-IN" dirty="0" smtClean="0"/>
              <a:t>to accept </a:t>
            </a:r>
            <a:r>
              <a:rPr lang="en-IN" dirty="0"/>
              <a:t>responsibility for the education of the Indian people by granting</a:t>
            </a:r>
          </a:p>
          <a:p>
            <a:pPr marL="0" indent="0">
              <a:buNone/>
            </a:pPr>
            <a:r>
              <a:rPr lang="en-IN" dirty="0" smtClean="0"/>
              <a:t>    one </a:t>
            </a:r>
            <a:r>
              <a:rPr lang="en-IN" dirty="0"/>
              <a:t>lac rupees.</a:t>
            </a:r>
          </a:p>
          <a:p>
            <a:r>
              <a:rPr lang="en-IN" dirty="0"/>
              <a:t> Regarding the way of spending money for education, there was </a:t>
            </a:r>
            <a:r>
              <a:rPr lang="en-IN" dirty="0" smtClean="0"/>
              <a:t>a controversy </a:t>
            </a:r>
            <a:r>
              <a:rPr lang="en-IN" dirty="0"/>
              <a:t>between the </a:t>
            </a:r>
            <a:r>
              <a:rPr lang="en-IN" dirty="0" smtClean="0"/>
              <a:t>Anglicises </a:t>
            </a:r>
            <a:r>
              <a:rPr lang="en-IN" dirty="0"/>
              <a:t>and Classicists in terms of the</a:t>
            </a:r>
          </a:p>
          <a:p>
            <a:pPr marL="0" indent="0">
              <a:buNone/>
            </a:pPr>
            <a:r>
              <a:rPr lang="en-IN" dirty="0" smtClean="0"/>
              <a:t>   aims </a:t>
            </a:r>
            <a:r>
              <a:rPr lang="en-IN" dirty="0"/>
              <a:t>of education, agencies of education, medium of </a:t>
            </a:r>
            <a:r>
              <a:rPr lang="en-IN" dirty="0" smtClean="0"/>
              <a:t>instructions and </a:t>
            </a:r>
            <a:r>
              <a:rPr lang="en-IN" dirty="0"/>
              <a:t>methods.</a:t>
            </a:r>
          </a:p>
        </p:txBody>
      </p:sp>
    </p:spTree>
    <p:extLst>
      <p:ext uri="{BB962C8B-B14F-4D97-AF65-F5344CB8AC3E}">
        <p14:creationId xmlns:p14="http://schemas.microsoft.com/office/powerpoint/2010/main" val="352830690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92500" lnSpcReduction="20000"/>
          </a:bodyPr>
          <a:lstStyle/>
          <a:p>
            <a:r>
              <a:rPr lang="en-IN" dirty="0"/>
              <a:t>As a president of General Committee of Public Instruction, </a:t>
            </a:r>
            <a:r>
              <a:rPr lang="en-IN" dirty="0" smtClean="0"/>
              <a:t>Lord Macaulay </a:t>
            </a:r>
            <a:r>
              <a:rPr lang="en-IN" dirty="0"/>
              <a:t>wrote a Minute on 2nd February 1835, where he gave </a:t>
            </a:r>
            <a:r>
              <a:rPr lang="en-IN" dirty="0" smtClean="0"/>
              <a:t>the  conclusion </a:t>
            </a:r>
            <a:r>
              <a:rPr lang="en-IN" dirty="0"/>
              <a:t>regarding the controversy.</a:t>
            </a:r>
          </a:p>
          <a:p>
            <a:r>
              <a:rPr lang="en-IN" dirty="0"/>
              <a:t> Macaulay concluded the controversy by acquiring English </a:t>
            </a:r>
            <a:r>
              <a:rPr lang="en-IN" dirty="0" smtClean="0"/>
              <a:t>language as </a:t>
            </a:r>
            <a:r>
              <a:rPr lang="en-IN" dirty="0"/>
              <a:t>a medium of instruction through his minute.</a:t>
            </a:r>
          </a:p>
          <a:p>
            <a:r>
              <a:rPr lang="en-IN" dirty="0"/>
              <a:t> By introducing the English </a:t>
            </a:r>
            <a:r>
              <a:rPr lang="en-IN" dirty="0" smtClean="0"/>
              <a:t>language </a:t>
            </a:r>
            <a:r>
              <a:rPr lang="en-IN" dirty="0"/>
              <a:t>for the education of the </a:t>
            </a:r>
            <a:r>
              <a:rPr lang="en-IN" dirty="0" smtClean="0"/>
              <a:t>Indian masses</a:t>
            </a:r>
            <a:r>
              <a:rPr lang="en-IN" dirty="0"/>
              <a:t>, Macaulay opined was that the public mind of India </a:t>
            </a:r>
            <a:r>
              <a:rPr lang="en-IN" dirty="0" smtClean="0"/>
              <a:t>may expand </a:t>
            </a:r>
            <a:r>
              <a:rPr lang="en-IN" dirty="0"/>
              <a:t>under the English system and through the English </a:t>
            </a:r>
            <a:r>
              <a:rPr lang="en-IN" dirty="0" smtClean="0"/>
              <a:t>language it </a:t>
            </a:r>
            <a:r>
              <a:rPr lang="en-IN" dirty="0"/>
              <a:t>may educate the people so that they could help the government.</a:t>
            </a:r>
          </a:p>
        </p:txBody>
      </p:sp>
    </p:spTree>
    <p:extLst>
      <p:ext uri="{BB962C8B-B14F-4D97-AF65-F5344CB8AC3E}">
        <p14:creationId xmlns:p14="http://schemas.microsoft.com/office/powerpoint/2010/main" val="388403287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r>
              <a:rPr lang="en-IN" dirty="0" smtClean="0"/>
              <a:t> </a:t>
            </a:r>
            <a:r>
              <a:rPr lang="en-IN" dirty="0"/>
              <a:t>Macaulay developed the policy </a:t>
            </a:r>
            <a:r>
              <a:rPr lang="en-IN" dirty="0" smtClean="0"/>
              <a:t>of Downward </a:t>
            </a:r>
            <a:r>
              <a:rPr lang="en-IN" dirty="0"/>
              <a:t>Filtration </a:t>
            </a:r>
            <a:r>
              <a:rPr lang="en-IN" dirty="0" smtClean="0"/>
              <a:t>Theory and </a:t>
            </a:r>
            <a:r>
              <a:rPr lang="en-IN" dirty="0"/>
              <a:t>through it; he had done of partiality in giving education to </a:t>
            </a:r>
            <a:r>
              <a:rPr lang="en-IN" dirty="0" smtClean="0"/>
              <a:t>the Indian masses</a:t>
            </a:r>
          </a:p>
          <a:p>
            <a:r>
              <a:rPr lang="en-IN" dirty="0"/>
              <a:t> Some people of higher classes in India and the East India Company appreciated Macaulay as the torch bearer in the path of </a:t>
            </a:r>
            <a:r>
              <a:rPr lang="en-IN" dirty="0" smtClean="0"/>
              <a:t>progress.</a:t>
            </a:r>
            <a:endParaRPr lang="en-IN" dirty="0"/>
          </a:p>
          <a:p>
            <a:endParaRPr lang="en-IN" dirty="0"/>
          </a:p>
        </p:txBody>
      </p:sp>
    </p:spTree>
    <p:extLst>
      <p:ext uri="{BB962C8B-B14F-4D97-AF65-F5344CB8AC3E}">
        <p14:creationId xmlns:p14="http://schemas.microsoft.com/office/powerpoint/2010/main" val="2610962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4. Personality Development:</a:t>
            </a:r>
            <a:br>
              <a:rPr lang="en-IN" dirty="0" smtClean="0"/>
            </a:br>
            <a:endParaRPr lang="en-IN" dirty="0"/>
          </a:p>
        </p:txBody>
      </p:sp>
      <p:sp>
        <p:nvSpPr>
          <p:cNvPr id="3" name="Content Placeholder 2"/>
          <p:cNvSpPr>
            <a:spLocks noGrp="1"/>
          </p:cNvSpPr>
          <p:nvPr>
            <p:ph idx="1"/>
          </p:nvPr>
        </p:nvSpPr>
        <p:spPr/>
        <p:txBody>
          <a:bodyPr>
            <a:normAutofit/>
          </a:bodyPr>
          <a:lstStyle/>
          <a:p>
            <a:r>
              <a:rPr lang="en-IN" dirty="0" smtClean="0"/>
              <a:t> The development of personality is the sole aim of education. </a:t>
            </a:r>
          </a:p>
          <a:p>
            <a:r>
              <a:rPr lang="en-IN" dirty="0" smtClean="0"/>
              <a:t>The qualities of self-esteem, self confidence, self restraint and self respect were the personality traits that the educator tried to inculcate in his pupils through example.</a:t>
            </a:r>
            <a:endParaRPr lang="en-IN" dirty="0"/>
          </a:p>
        </p:txBody>
      </p:sp>
    </p:spTree>
    <p:extLst>
      <p:ext uri="{BB962C8B-B14F-4D97-AF65-F5344CB8AC3E}">
        <p14:creationId xmlns:p14="http://schemas.microsoft.com/office/powerpoint/2010/main" val="19859742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r>
              <a:rPr lang="en-IN" dirty="0" smtClean="0"/>
              <a:t> </a:t>
            </a:r>
            <a:r>
              <a:rPr lang="en-IN" dirty="0"/>
              <a:t>Lord Macaulay submitted his Minute to Lord William Bentinck </a:t>
            </a:r>
            <a:r>
              <a:rPr lang="en-IN" dirty="0" smtClean="0"/>
              <a:t>who was </a:t>
            </a:r>
            <a:r>
              <a:rPr lang="en-IN" dirty="0"/>
              <a:t>the Governor General of that Council.</a:t>
            </a:r>
          </a:p>
          <a:p>
            <a:r>
              <a:rPr lang="en-IN" dirty="0"/>
              <a:t> Lord William Bentinck passed the resolution of the Macaulay’s </a:t>
            </a:r>
            <a:r>
              <a:rPr lang="en-IN" dirty="0" smtClean="0"/>
              <a:t>Minute on </a:t>
            </a:r>
            <a:r>
              <a:rPr lang="en-IN" dirty="0"/>
              <a:t>7th of March 1813, where all the funds allotted for Indian </a:t>
            </a:r>
            <a:r>
              <a:rPr lang="en-IN" dirty="0" smtClean="0"/>
              <a:t>education should </a:t>
            </a:r>
            <a:r>
              <a:rPr lang="en-IN" dirty="0"/>
              <a:t>be disbursed only in favour of the English language.</a:t>
            </a:r>
          </a:p>
        </p:txBody>
      </p:sp>
    </p:spTree>
    <p:extLst>
      <p:ext uri="{BB962C8B-B14F-4D97-AF65-F5344CB8AC3E}">
        <p14:creationId xmlns:p14="http://schemas.microsoft.com/office/powerpoint/2010/main" val="8917386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Wood Despatch </a:t>
            </a:r>
          </a:p>
        </p:txBody>
      </p:sp>
      <p:sp>
        <p:nvSpPr>
          <p:cNvPr id="3" name="Content Placeholder 2"/>
          <p:cNvSpPr>
            <a:spLocks noGrp="1"/>
          </p:cNvSpPr>
          <p:nvPr>
            <p:ph idx="1"/>
          </p:nvPr>
        </p:nvSpPr>
        <p:spPr/>
        <p:txBody>
          <a:bodyPr>
            <a:normAutofit fontScale="92500" lnSpcReduction="10000"/>
          </a:bodyPr>
          <a:lstStyle/>
          <a:p>
            <a:r>
              <a:rPr lang="en-IN" dirty="0"/>
              <a:t>The East India Company had to renew its Charter after every twenty years. Before renewing the Charter in 1853, the British Parliament constituted a Selection Committee to enquire into the Progress of education in India and suggested reform. The suggestions of the </a:t>
            </a:r>
            <a:r>
              <a:rPr lang="en-IN"/>
              <a:t>Committee </a:t>
            </a:r>
            <a:r>
              <a:rPr lang="en-IN" smtClean="0"/>
              <a:t> </a:t>
            </a:r>
            <a:r>
              <a:rPr lang="en-IN" dirty="0" smtClean="0"/>
              <a:t>were </a:t>
            </a:r>
            <a:r>
              <a:rPr lang="en-IN" dirty="0"/>
              <a:t>issued as a Charter of Education on July 19, 1854. Charles Wood was the president of the Board of Control. So, this is known as the Wood’s Despatch of 1854.</a:t>
            </a:r>
          </a:p>
          <a:p>
            <a:endParaRPr lang="en-IN" dirty="0"/>
          </a:p>
        </p:txBody>
      </p:sp>
    </p:spTree>
    <p:extLst>
      <p:ext uri="{BB962C8B-B14F-4D97-AF65-F5344CB8AC3E}">
        <p14:creationId xmlns:p14="http://schemas.microsoft.com/office/powerpoint/2010/main" val="112050647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RECOMMENDATIONS </a:t>
            </a:r>
            <a:r>
              <a:rPr lang="en-IN" dirty="0"/>
              <a:t>OF THE WOOD’S DESPATCH</a:t>
            </a:r>
            <a:br>
              <a:rPr lang="en-IN" dirty="0"/>
            </a:br>
            <a:endParaRPr lang="en-IN" dirty="0"/>
          </a:p>
        </p:txBody>
      </p:sp>
      <p:sp>
        <p:nvSpPr>
          <p:cNvPr id="3" name="Content Placeholder 2"/>
          <p:cNvSpPr>
            <a:spLocks noGrp="1"/>
          </p:cNvSpPr>
          <p:nvPr>
            <p:ph idx="1"/>
          </p:nvPr>
        </p:nvSpPr>
        <p:spPr/>
        <p:txBody>
          <a:bodyPr>
            <a:normAutofit lnSpcReduction="10000"/>
          </a:bodyPr>
          <a:lstStyle/>
          <a:p>
            <a:r>
              <a:rPr lang="en-IN" dirty="0"/>
              <a:t>Wood’s Despatch is a long document of 100 paragraphs and deals with the various aspects of great educational importance. Now we will discuss the recommendations one by </a:t>
            </a:r>
            <a:r>
              <a:rPr lang="en-IN" dirty="0" smtClean="0"/>
              <a:t>one</a:t>
            </a:r>
          </a:p>
          <a:p>
            <a:r>
              <a:rPr lang="en-IN" dirty="0">
                <a:solidFill>
                  <a:srgbClr val="FF0000"/>
                </a:solidFill>
              </a:rPr>
              <a:t>Aims </a:t>
            </a:r>
            <a:r>
              <a:rPr lang="en-IN" dirty="0" smtClean="0">
                <a:solidFill>
                  <a:srgbClr val="FF0000"/>
                </a:solidFill>
              </a:rPr>
              <a:t>and </a:t>
            </a:r>
            <a:r>
              <a:rPr lang="en-IN" dirty="0">
                <a:solidFill>
                  <a:srgbClr val="FF0000"/>
                </a:solidFill>
              </a:rPr>
              <a:t>Objectives of Educational Policy: </a:t>
            </a:r>
            <a:endParaRPr lang="en-IN" dirty="0" smtClean="0">
              <a:solidFill>
                <a:srgbClr val="FF0000"/>
              </a:solidFill>
            </a:endParaRPr>
          </a:p>
          <a:p>
            <a:r>
              <a:rPr lang="en-IN" dirty="0">
                <a:solidFill>
                  <a:srgbClr val="FF0000"/>
                </a:solidFill>
              </a:rPr>
              <a:t> </a:t>
            </a:r>
            <a:r>
              <a:rPr lang="en-IN" dirty="0"/>
              <a:t>To impart Western knowledge, information about the western culture to the Indians</a:t>
            </a:r>
            <a:r>
              <a:rPr lang="en-IN" dirty="0" smtClean="0"/>
              <a:t>.</a:t>
            </a:r>
          </a:p>
          <a:p>
            <a:r>
              <a:rPr lang="en-IN" dirty="0" smtClean="0">
                <a:solidFill>
                  <a:srgbClr val="FF0000"/>
                </a:solidFill>
              </a:rPr>
              <a:t>  </a:t>
            </a:r>
            <a:r>
              <a:rPr lang="en-IN" dirty="0"/>
              <a:t>To educate the natives of India so that a class of public servants could be created</a:t>
            </a:r>
          </a:p>
        </p:txBody>
      </p:sp>
    </p:spTree>
    <p:extLst>
      <p:ext uri="{BB962C8B-B14F-4D97-AF65-F5344CB8AC3E}">
        <p14:creationId xmlns:p14="http://schemas.microsoft.com/office/powerpoint/2010/main" val="21777913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 To promote intellectual development and also raise the moral character of the young generation</a:t>
            </a:r>
            <a:r>
              <a:rPr lang="en-IN" dirty="0" smtClean="0"/>
              <a:t>.</a:t>
            </a:r>
          </a:p>
          <a:p>
            <a:r>
              <a:rPr lang="en-IN" dirty="0" smtClean="0"/>
              <a:t>  </a:t>
            </a:r>
            <a:r>
              <a:rPr lang="en-IN" dirty="0"/>
              <a:t>To develop practical and vocational skills of the Indians </a:t>
            </a:r>
            <a:r>
              <a:rPr lang="en-IN" dirty="0" smtClean="0"/>
              <a:t>people. </a:t>
            </a:r>
            <a:endParaRPr lang="en-IN" dirty="0"/>
          </a:p>
        </p:txBody>
      </p:sp>
    </p:spTree>
    <p:extLst>
      <p:ext uri="{BB962C8B-B14F-4D97-AF65-F5344CB8AC3E}">
        <p14:creationId xmlns:p14="http://schemas.microsoft.com/office/powerpoint/2010/main" val="194829172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Department of Education</a:t>
            </a:r>
          </a:p>
        </p:txBody>
      </p:sp>
      <p:sp>
        <p:nvSpPr>
          <p:cNvPr id="3" name="Content Placeholder 2"/>
          <p:cNvSpPr>
            <a:spLocks noGrp="1"/>
          </p:cNvSpPr>
          <p:nvPr>
            <p:ph idx="1"/>
          </p:nvPr>
        </p:nvSpPr>
        <p:spPr/>
        <p:txBody>
          <a:bodyPr>
            <a:normAutofit fontScale="92500" lnSpcReduction="10000"/>
          </a:bodyPr>
          <a:lstStyle/>
          <a:p>
            <a:r>
              <a:rPr lang="en-IN" dirty="0" smtClean="0"/>
              <a:t>The </a:t>
            </a:r>
            <a:r>
              <a:rPr lang="en-IN" dirty="0"/>
              <a:t>Wood’s Despatch, for the first time, recommended the creation of a Department of Public Instruction in each of the five provinces namely Bengal, Bombay, Madras, the Punjab and the North Western provinces. The head of the Department would be called the Director and he was to be assisted by a number of inspectors. The D.P.I. had to submit an annual report to the government about the educational progress in his province</a:t>
            </a:r>
          </a:p>
        </p:txBody>
      </p:sp>
    </p:spTree>
    <p:extLst>
      <p:ext uri="{BB962C8B-B14F-4D97-AF65-F5344CB8AC3E}">
        <p14:creationId xmlns:p14="http://schemas.microsoft.com/office/powerpoint/2010/main" val="101958709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a:bodyPr>
          <a:lstStyle/>
          <a:p>
            <a:r>
              <a:rPr lang="en-IN" dirty="0"/>
              <a:t>Expansion of Mass Education: </a:t>
            </a:r>
            <a:endParaRPr lang="en-IN" dirty="0" smtClean="0"/>
          </a:p>
          <a:p>
            <a:r>
              <a:rPr lang="en-IN" dirty="0" smtClean="0"/>
              <a:t>It </a:t>
            </a:r>
            <a:r>
              <a:rPr lang="en-IN" dirty="0"/>
              <a:t>was observed that the common people were deprived of educational opportunities</a:t>
            </a:r>
          </a:p>
          <a:p>
            <a:pPr marL="0" indent="0">
              <a:buNone/>
            </a:pPr>
            <a:r>
              <a:rPr lang="en-IN" dirty="0" smtClean="0"/>
              <a:t>   and </a:t>
            </a:r>
            <a:r>
              <a:rPr lang="en-IN" dirty="0"/>
              <a:t>therefore much emphasis was given on the increase of setting up primary, middle and high </a:t>
            </a:r>
            <a:r>
              <a:rPr lang="en-IN" dirty="0" smtClean="0"/>
              <a:t>schools.</a:t>
            </a:r>
          </a:p>
          <a:p>
            <a:pPr marL="0" indent="0">
              <a:buNone/>
            </a:pPr>
            <a:r>
              <a:rPr lang="en-IN" dirty="0" smtClean="0"/>
              <a:t> </a:t>
            </a:r>
            <a:r>
              <a:rPr lang="en-IN" dirty="0"/>
              <a:t>Elementary education was considered to be the foundation of the education system. </a:t>
            </a:r>
          </a:p>
        </p:txBody>
      </p:sp>
    </p:spTree>
    <p:extLst>
      <p:ext uri="{BB962C8B-B14F-4D97-AF65-F5344CB8AC3E}">
        <p14:creationId xmlns:p14="http://schemas.microsoft.com/office/powerpoint/2010/main" val="399092627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Establishment of Universities: The Despatch recommended the establishment of universities in the three Presidency towns Calcutta, Bombay and Madras. The universities </a:t>
            </a:r>
            <a:r>
              <a:rPr lang="en-IN" dirty="0" smtClean="0"/>
              <a:t>were </a:t>
            </a:r>
            <a:r>
              <a:rPr lang="en-IN" dirty="0"/>
              <a:t>to have a senate comprising of a Chancellor, a Vice-Chancellor and fellows who were nominated by the Government. </a:t>
            </a:r>
          </a:p>
        </p:txBody>
      </p:sp>
    </p:spTree>
    <p:extLst>
      <p:ext uri="{BB962C8B-B14F-4D97-AF65-F5344CB8AC3E}">
        <p14:creationId xmlns:p14="http://schemas.microsoft.com/office/powerpoint/2010/main" val="34675907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IN" dirty="0"/>
              <a:t> Grant-in-aid system: The Wood’s Despatch recommended the sanction of a grant-in-aid system in the Indian educational system. </a:t>
            </a:r>
            <a:endParaRPr lang="en-IN" dirty="0" smtClean="0"/>
          </a:p>
          <a:p>
            <a:r>
              <a:rPr lang="en-IN" dirty="0"/>
              <a:t>conditions given below</a:t>
            </a:r>
            <a:r>
              <a:rPr lang="en-IN" dirty="0" smtClean="0"/>
              <a:t>:</a:t>
            </a:r>
          </a:p>
          <a:p>
            <a:r>
              <a:rPr lang="en-IN" dirty="0" smtClean="0"/>
              <a:t> </a:t>
            </a:r>
            <a:r>
              <a:rPr lang="en-IN" dirty="0"/>
              <a:t>The schools must provide secular education. </a:t>
            </a:r>
            <a:endParaRPr lang="en-IN" dirty="0" smtClean="0"/>
          </a:p>
          <a:p>
            <a:r>
              <a:rPr lang="en-IN" dirty="0" smtClean="0"/>
              <a:t> </a:t>
            </a:r>
            <a:r>
              <a:rPr lang="en-IN" dirty="0"/>
              <a:t>The school management should run the school well</a:t>
            </a:r>
            <a:r>
              <a:rPr lang="en-IN" dirty="0" smtClean="0"/>
              <a:t>.</a:t>
            </a:r>
          </a:p>
          <a:p>
            <a:r>
              <a:rPr lang="en-IN" dirty="0" smtClean="0"/>
              <a:t> </a:t>
            </a:r>
            <a:r>
              <a:rPr lang="en-IN" dirty="0"/>
              <a:t> The school should agree to state inspection from time to time</a:t>
            </a:r>
            <a:r>
              <a:rPr lang="en-IN" dirty="0" smtClean="0"/>
              <a:t>.</a:t>
            </a:r>
          </a:p>
          <a:p>
            <a:r>
              <a:rPr lang="en-IN" dirty="0" smtClean="0"/>
              <a:t> </a:t>
            </a:r>
            <a:r>
              <a:rPr lang="en-IN" dirty="0"/>
              <a:t> The schools should follow any rule prescribed by the government for the regulation of the grant. </a:t>
            </a:r>
            <a:endParaRPr lang="en-IN" dirty="0" smtClean="0"/>
          </a:p>
          <a:p>
            <a:r>
              <a:rPr lang="en-IN" dirty="0" smtClean="0"/>
              <a:t> </a:t>
            </a:r>
            <a:r>
              <a:rPr lang="en-IN" dirty="0"/>
              <a:t>The school must charge fees from the students. </a:t>
            </a:r>
          </a:p>
        </p:txBody>
      </p:sp>
    </p:spTree>
    <p:extLst>
      <p:ext uri="{BB962C8B-B14F-4D97-AF65-F5344CB8AC3E}">
        <p14:creationId xmlns:p14="http://schemas.microsoft.com/office/powerpoint/2010/main" val="343180217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IN" dirty="0"/>
              <a:t>Teaching of Language: The Wood’s Despatch gave importance to teaching of English, but at the same time, it also stressed on </a:t>
            </a:r>
            <a:r>
              <a:rPr lang="en-IN" dirty="0" smtClean="0"/>
              <a:t>the teaching </a:t>
            </a:r>
            <a:r>
              <a:rPr lang="en-IN" dirty="0"/>
              <a:t>of Indian languages</a:t>
            </a:r>
            <a:r>
              <a:rPr lang="en-IN" dirty="0" smtClean="0"/>
              <a:t>.</a:t>
            </a:r>
          </a:p>
          <a:p>
            <a:pPr marL="0" indent="0">
              <a:buNone/>
            </a:pPr>
            <a:r>
              <a:rPr lang="en-IN" dirty="0" smtClean="0"/>
              <a:t>The </a:t>
            </a:r>
            <a:r>
              <a:rPr lang="en-IN" dirty="0"/>
              <a:t>Wood’s Despatch supported women education. </a:t>
            </a:r>
            <a:endParaRPr lang="en-IN" dirty="0" smtClean="0"/>
          </a:p>
          <a:p>
            <a:pPr marL="0" indent="0">
              <a:buNone/>
            </a:pPr>
            <a:r>
              <a:rPr lang="en-IN" dirty="0" smtClean="0"/>
              <a:t> </a:t>
            </a:r>
            <a:r>
              <a:rPr lang="en-IN" dirty="0"/>
              <a:t>Importance of training of teachers was realised by the Despatch and so it recommended the establishment of teacher training institutes. </a:t>
            </a:r>
            <a:endParaRPr lang="en-IN" dirty="0" smtClean="0"/>
          </a:p>
          <a:p>
            <a:pPr marL="0" indent="0">
              <a:buNone/>
            </a:pPr>
            <a:r>
              <a:rPr lang="en-IN" dirty="0" smtClean="0"/>
              <a:t>It </a:t>
            </a:r>
            <a:r>
              <a:rPr lang="en-IN" dirty="0"/>
              <a:t>also suggested the improvement of working condition and salaries of teachers</a:t>
            </a:r>
            <a:r>
              <a:rPr lang="en-IN" dirty="0" smtClean="0"/>
              <a:t>.</a:t>
            </a:r>
          </a:p>
          <a:p>
            <a:pPr marL="0" indent="0">
              <a:buNone/>
            </a:pPr>
            <a:r>
              <a:rPr lang="en-IN" dirty="0" smtClean="0"/>
              <a:t> </a:t>
            </a:r>
            <a:r>
              <a:rPr lang="en-IN" dirty="0"/>
              <a:t> The Wood’s Despatch also encouraged professional education. </a:t>
            </a:r>
          </a:p>
        </p:txBody>
      </p:sp>
    </p:spTree>
    <p:extLst>
      <p:ext uri="{BB962C8B-B14F-4D97-AF65-F5344CB8AC3E}">
        <p14:creationId xmlns:p14="http://schemas.microsoft.com/office/powerpoint/2010/main" val="13803875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Hunter commission - 1882</a:t>
            </a:r>
            <a:br>
              <a:rPr lang="en-IN" dirty="0"/>
            </a:br>
            <a:endParaRPr lang="en-IN" dirty="0"/>
          </a:p>
        </p:txBody>
      </p:sp>
      <p:sp>
        <p:nvSpPr>
          <p:cNvPr id="3" name="Content Placeholder 2"/>
          <p:cNvSpPr>
            <a:spLocks noGrp="1"/>
          </p:cNvSpPr>
          <p:nvPr>
            <p:ph idx="1"/>
          </p:nvPr>
        </p:nvSpPr>
        <p:spPr/>
        <p:txBody>
          <a:bodyPr>
            <a:normAutofit fontScale="85000" lnSpcReduction="10000"/>
          </a:bodyPr>
          <a:lstStyle/>
          <a:p>
            <a:pPr algn="just"/>
            <a:r>
              <a:rPr lang="en-IN" dirty="0"/>
              <a:t>Lord Ripon was appointed the first Indian Education Commission on 3rd February 1882. Sir William Hunter </a:t>
            </a:r>
            <a:r>
              <a:rPr lang="en-IN" dirty="0" smtClean="0"/>
              <a:t>was </a:t>
            </a:r>
            <a:r>
              <a:rPr lang="en-IN" dirty="0"/>
              <a:t>appointed as the chairman of the </a:t>
            </a:r>
            <a:r>
              <a:rPr lang="en-IN" dirty="0" smtClean="0"/>
              <a:t>commission.</a:t>
            </a:r>
          </a:p>
          <a:p>
            <a:pPr algn="just"/>
            <a:endParaRPr lang="en-IN" dirty="0"/>
          </a:p>
          <a:p>
            <a:pPr algn="just"/>
            <a:r>
              <a:rPr lang="en-IN" dirty="0" smtClean="0"/>
              <a:t>Hunter </a:t>
            </a:r>
            <a:r>
              <a:rPr lang="en-IN" dirty="0"/>
              <a:t>commission made a thorough enquiry on the present condition of primary and secondary education in India. </a:t>
            </a:r>
            <a:endParaRPr lang="en-IN" dirty="0" smtClean="0"/>
          </a:p>
          <a:p>
            <a:pPr algn="just"/>
            <a:r>
              <a:rPr lang="en-IN" dirty="0" smtClean="0"/>
              <a:t>Based </a:t>
            </a:r>
            <a:r>
              <a:rPr lang="en-IN" dirty="0"/>
              <a:t>on the findings of its enquiry, the commission made valuable recommendations to improve the conditions of primary and secondary education in India</a:t>
            </a:r>
          </a:p>
        </p:txBody>
      </p:sp>
    </p:spTree>
    <p:extLst>
      <p:ext uri="{BB962C8B-B14F-4D97-AF65-F5344CB8AC3E}">
        <p14:creationId xmlns:p14="http://schemas.microsoft.com/office/powerpoint/2010/main" val="1633399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5. Preserving and Diffusing National Culture</a:t>
            </a:r>
            <a:endParaRPr lang="en-IN" dirty="0"/>
          </a:p>
        </p:txBody>
      </p:sp>
      <p:sp>
        <p:nvSpPr>
          <p:cNvPr id="3" name="Content Placeholder 2"/>
          <p:cNvSpPr>
            <a:spLocks noGrp="1"/>
          </p:cNvSpPr>
          <p:nvPr>
            <p:ph idx="1"/>
          </p:nvPr>
        </p:nvSpPr>
        <p:spPr/>
        <p:txBody>
          <a:bodyPr>
            <a:normAutofit fontScale="92500" lnSpcReduction="20000"/>
          </a:bodyPr>
          <a:lstStyle/>
          <a:p>
            <a:endParaRPr lang="en-IN" dirty="0" smtClean="0"/>
          </a:p>
          <a:p>
            <a:r>
              <a:rPr lang="en-IN" dirty="0" smtClean="0"/>
              <a:t>Vedic culture was kept intact and transmitted through word of mouth to succeeding generations. </a:t>
            </a:r>
          </a:p>
          <a:p>
            <a:r>
              <a:rPr lang="en-IN" dirty="0" smtClean="0"/>
              <a:t>Every individual was required to commit to memory at least a portion of the sacred scriptures.</a:t>
            </a:r>
          </a:p>
          <a:p>
            <a:r>
              <a:rPr lang="en-IN" dirty="0" smtClean="0"/>
              <a:t>Everyone was required to serve as a medium of transmission. </a:t>
            </a:r>
          </a:p>
          <a:p>
            <a:r>
              <a:rPr lang="en-IN" dirty="0" smtClean="0"/>
              <a:t>The members of the priestly class learnt the whole of Vedic Literature by heart &amp; passed it on.</a:t>
            </a:r>
            <a:endParaRPr lang="en-IN" dirty="0"/>
          </a:p>
        </p:txBody>
      </p:sp>
    </p:spTree>
    <p:extLst>
      <p:ext uri="{BB962C8B-B14F-4D97-AF65-F5344CB8AC3E}">
        <p14:creationId xmlns:p14="http://schemas.microsoft.com/office/powerpoint/2010/main" val="426462465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Aims and Objectives of the Commission</a:t>
            </a:r>
            <a:br>
              <a:rPr lang="en-IN" dirty="0"/>
            </a:br>
            <a:endParaRPr lang="en-IN" dirty="0"/>
          </a:p>
        </p:txBody>
      </p:sp>
      <p:sp>
        <p:nvSpPr>
          <p:cNvPr id="3" name="Content Placeholder 2"/>
          <p:cNvSpPr>
            <a:spLocks noGrp="1"/>
          </p:cNvSpPr>
          <p:nvPr>
            <p:ph idx="1"/>
          </p:nvPr>
        </p:nvSpPr>
        <p:spPr/>
        <p:txBody>
          <a:bodyPr>
            <a:normAutofit/>
          </a:bodyPr>
          <a:lstStyle/>
          <a:p>
            <a:r>
              <a:rPr lang="en-IN" dirty="0" smtClean="0"/>
              <a:t>The </a:t>
            </a:r>
            <a:r>
              <a:rPr lang="en-IN" dirty="0"/>
              <a:t>commission was appointed with the following aims</a:t>
            </a:r>
            <a:r>
              <a:rPr lang="en-IN" dirty="0" smtClean="0"/>
              <a:t>:</a:t>
            </a:r>
          </a:p>
          <a:p>
            <a:r>
              <a:rPr lang="en-IN" dirty="0" smtClean="0"/>
              <a:t> To </a:t>
            </a:r>
            <a:r>
              <a:rPr lang="en-IN" dirty="0"/>
              <a:t>enquire into the manner in which importance had been given to the principles of the Despatch of 1854</a:t>
            </a:r>
            <a:r>
              <a:rPr lang="en-IN" dirty="0" smtClean="0"/>
              <a:t>.</a:t>
            </a:r>
          </a:p>
          <a:p>
            <a:pPr marL="0" indent="0">
              <a:buNone/>
            </a:pPr>
            <a:r>
              <a:rPr lang="en-IN" dirty="0"/>
              <a:t> </a:t>
            </a:r>
            <a:r>
              <a:rPr lang="en-IN" dirty="0" smtClean="0"/>
              <a:t>  </a:t>
            </a:r>
            <a:r>
              <a:rPr lang="en-IN" dirty="0" smtClean="0"/>
              <a:t>To </a:t>
            </a:r>
            <a:r>
              <a:rPr lang="en-IN" dirty="0"/>
              <a:t>assess the position of primary education in India and to </a:t>
            </a:r>
            <a:r>
              <a:rPr lang="en-IN" dirty="0" smtClean="0"/>
              <a:t>suggest </a:t>
            </a:r>
            <a:r>
              <a:rPr lang="en-IN" dirty="0"/>
              <a:t>measures for its reform.</a:t>
            </a:r>
          </a:p>
        </p:txBody>
      </p:sp>
    </p:spTree>
    <p:extLst>
      <p:ext uri="{BB962C8B-B14F-4D97-AF65-F5344CB8AC3E}">
        <p14:creationId xmlns:p14="http://schemas.microsoft.com/office/powerpoint/2010/main" val="5161822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 To enquire into the position of the State institutions and their importance. </a:t>
            </a:r>
            <a:endParaRPr lang="en-IN" dirty="0" smtClean="0"/>
          </a:p>
          <a:p>
            <a:r>
              <a:rPr lang="en-IN" dirty="0" smtClean="0"/>
              <a:t> </a:t>
            </a:r>
            <a:r>
              <a:rPr lang="en-IN" dirty="0"/>
              <a:t>To evaluate the work of missionaries in the field of education. </a:t>
            </a:r>
            <a:endParaRPr lang="en-IN" dirty="0" smtClean="0"/>
          </a:p>
          <a:p>
            <a:r>
              <a:rPr lang="en-IN" dirty="0" smtClean="0"/>
              <a:t>To </a:t>
            </a:r>
            <a:r>
              <a:rPr lang="en-IN" dirty="0"/>
              <a:t>enquire into Government attitude towards private enterprise. </a:t>
            </a:r>
          </a:p>
        </p:txBody>
      </p:sp>
    </p:spTree>
    <p:extLst>
      <p:ext uri="{BB962C8B-B14F-4D97-AF65-F5344CB8AC3E}">
        <p14:creationId xmlns:p14="http://schemas.microsoft.com/office/powerpoint/2010/main" val="60015378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IN" b="1" dirty="0"/>
              <a:t>Major Recommendations of Hunter Commission of 1882 on Primary Education were</a:t>
            </a:r>
            <a:r>
              <a:rPr lang="en-IN" b="1" dirty="0" smtClean="0"/>
              <a:t>.</a:t>
            </a:r>
          </a:p>
          <a:p>
            <a:r>
              <a:rPr lang="en-IN" dirty="0" smtClean="0"/>
              <a:t> Primary </a:t>
            </a:r>
            <a:r>
              <a:rPr lang="en-IN" dirty="0"/>
              <a:t>education should be regarded as education of the masses</a:t>
            </a:r>
            <a:r>
              <a:rPr lang="en-IN" dirty="0" smtClean="0"/>
              <a:t>.</a:t>
            </a:r>
          </a:p>
          <a:p>
            <a:r>
              <a:rPr lang="en-IN" dirty="0" smtClean="0"/>
              <a:t> Education </a:t>
            </a:r>
            <a:r>
              <a:rPr lang="en-IN" dirty="0"/>
              <a:t>should be able to train the people for self-dependence. </a:t>
            </a:r>
            <a:endParaRPr lang="en-IN" dirty="0" smtClean="0"/>
          </a:p>
          <a:p>
            <a:r>
              <a:rPr lang="en-IN" dirty="0" smtClean="0"/>
              <a:t> </a:t>
            </a:r>
            <a:r>
              <a:rPr lang="en-IN" dirty="0"/>
              <a:t>Medium of Instruction in primary education should be the mother tongue</a:t>
            </a:r>
            <a:r>
              <a:rPr lang="en-IN" dirty="0" smtClean="0"/>
              <a:t>.</a:t>
            </a:r>
          </a:p>
          <a:p>
            <a:r>
              <a:rPr lang="en-IN" dirty="0" smtClean="0"/>
              <a:t> Appointment </a:t>
            </a:r>
            <a:r>
              <a:rPr lang="en-IN" dirty="0"/>
              <a:t>of teachers should be made by the district authority and approved by the government.</a:t>
            </a:r>
          </a:p>
        </p:txBody>
      </p:sp>
    </p:spTree>
    <p:extLst>
      <p:ext uri="{BB962C8B-B14F-4D97-AF65-F5344CB8AC3E}">
        <p14:creationId xmlns:p14="http://schemas.microsoft.com/office/powerpoint/2010/main" val="21903585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a:t> School houses and </a:t>
            </a:r>
            <a:r>
              <a:rPr lang="en-IN" dirty="0" smtClean="0"/>
              <a:t>furniture </a:t>
            </a:r>
            <a:r>
              <a:rPr lang="en-IN" dirty="0"/>
              <a:t>should be simple and economical. </a:t>
            </a:r>
            <a:endParaRPr lang="en-IN" dirty="0" smtClean="0"/>
          </a:p>
          <a:p>
            <a:r>
              <a:rPr lang="en-IN" dirty="0" smtClean="0"/>
              <a:t>Normal </a:t>
            </a:r>
            <a:r>
              <a:rPr lang="en-IN" dirty="0"/>
              <a:t>Schools should be established for the training of teachers. </a:t>
            </a:r>
            <a:endParaRPr lang="en-IN" dirty="0" smtClean="0"/>
          </a:p>
          <a:p>
            <a:r>
              <a:rPr lang="en-IN" dirty="0" smtClean="0"/>
              <a:t>Curriculum </a:t>
            </a:r>
            <a:r>
              <a:rPr lang="en-IN" dirty="0"/>
              <a:t>should include useful subjects like agriculture, elements of natural and physical science and the native method </a:t>
            </a:r>
            <a:r>
              <a:rPr lang="en-IN" dirty="0" smtClean="0"/>
              <a:t>of </a:t>
            </a:r>
            <a:r>
              <a:rPr lang="en-IN" dirty="0"/>
              <a:t>arithmetic and measurement etc.</a:t>
            </a:r>
          </a:p>
        </p:txBody>
      </p:sp>
    </p:spTree>
    <p:extLst>
      <p:ext uri="{BB962C8B-B14F-4D97-AF65-F5344CB8AC3E}">
        <p14:creationId xmlns:p14="http://schemas.microsoft.com/office/powerpoint/2010/main" val="162832614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smtClean="0"/>
              <a:t>Spread </a:t>
            </a:r>
            <a:r>
              <a:rPr lang="en-IN" dirty="0"/>
              <a:t>of primary education for the tribal and backward people should be the responsibility of the Government. </a:t>
            </a:r>
            <a:endParaRPr lang="en-IN" dirty="0" smtClean="0"/>
          </a:p>
          <a:p>
            <a:r>
              <a:rPr lang="en-IN" dirty="0" smtClean="0"/>
              <a:t> </a:t>
            </a:r>
            <a:r>
              <a:rPr lang="en-IN" dirty="0"/>
              <a:t>Fees for student fixed should be on the basis of their financial difficulties.</a:t>
            </a:r>
          </a:p>
          <a:p>
            <a:endParaRPr lang="en-IN" dirty="0"/>
          </a:p>
        </p:txBody>
      </p:sp>
    </p:spTree>
    <p:extLst>
      <p:ext uri="{BB962C8B-B14F-4D97-AF65-F5344CB8AC3E}">
        <p14:creationId xmlns:p14="http://schemas.microsoft.com/office/powerpoint/2010/main" val="312718732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Recommendations </a:t>
            </a:r>
            <a:r>
              <a:rPr lang="en-IN" dirty="0"/>
              <a:t>on Secondary Education</a:t>
            </a:r>
            <a:br>
              <a:rPr lang="en-IN" dirty="0"/>
            </a:br>
            <a:endParaRPr lang="en-IN" dirty="0"/>
          </a:p>
        </p:txBody>
      </p:sp>
      <p:sp>
        <p:nvSpPr>
          <p:cNvPr id="3" name="Content Placeholder 2"/>
          <p:cNvSpPr>
            <a:spLocks noGrp="1"/>
          </p:cNvSpPr>
          <p:nvPr>
            <p:ph idx="1"/>
          </p:nvPr>
        </p:nvSpPr>
        <p:spPr/>
        <p:txBody>
          <a:bodyPr>
            <a:normAutofit fontScale="92500" lnSpcReduction="20000"/>
          </a:bodyPr>
          <a:lstStyle/>
          <a:p>
            <a:r>
              <a:rPr lang="en-IN" dirty="0"/>
              <a:t>The Government should sanction grant-in-aid to improve secondary education</a:t>
            </a:r>
            <a:r>
              <a:rPr lang="en-IN" dirty="0" smtClean="0"/>
              <a:t>.</a:t>
            </a:r>
          </a:p>
          <a:p>
            <a:r>
              <a:rPr lang="en-IN" dirty="0"/>
              <a:t>T</a:t>
            </a:r>
            <a:r>
              <a:rPr lang="en-IN" dirty="0" smtClean="0"/>
              <a:t>he </a:t>
            </a:r>
            <a:r>
              <a:rPr lang="en-IN" dirty="0"/>
              <a:t>government should maintain some secondary schools, at least one Model High School in those districts where they may be required in the interest of the people</a:t>
            </a:r>
            <a:r>
              <a:rPr lang="en-IN" dirty="0" smtClean="0"/>
              <a:t>.</a:t>
            </a:r>
          </a:p>
          <a:p>
            <a:r>
              <a:rPr lang="en-IN" dirty="0" smtClean="0"/>
              <a:t>  </a:t>
            </a:r>
            <a:r>
              <a:rPr lang="en-IN" dirty="0"/>
              <a:t>To encourage the private enterprise, the commission suggested that the managers of Aided Schools might charge less fee in comparison to the neighbouring Government Schools. </a:t>
            </a:r>
          </a:p>
        </p:txBody>
      </p:sp>
    </p:spTree>
    <p:extLst>
      <p:ext uri="{BB962C8B-B14F-4D97-AF65-F5344CB8AC3E}">
        <p14:creationId xmlns:p14="http://schemas.microsoft.com/office/powerpoint/2010/main" val="89299381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The Commission recommended that the curriculum at the secondary stage should be bifurcated as “A course” and “B course</a:t>
            </a:r>
            <a:r>
              <a:rPr lang="en-IN" dirty="0" smtClean="0"/>
              <a:t>”.</a:t>
            </a:r>
          </a:p>
          <a:p>
            <a:r>
              <a:rPr lang="en-IN" dirty="0" smtClean="0"/>
              <a:t> “</a:t>
            </a:r>
            <a:r>
              <a:rPr lang="en-IN" dirty="0"/>
              <a:t>A course” should be prepared for students to go for higher study in Universities</a:t>
            </a:r>
            <a:r>
              <a:rPr lang="en-IN" dirty="0" smtClean="0"/>
              <a:t>.</a:t>
            </a:r>
          </a:p>
          <a:p>
            <a:r>
              <a:rPr lang="en-IN" dirty="0" smtClean="0"/>
              <a:t> “</a:t>
            </a:r>
            <a:r>
              <a:rPr lang="en-IN" dirty="0"/>
              <a:t>B course” should be of practical type meant for commercial and non-literary studies. </a:t>
            </a:r>
          </a:p>
        </p:txBody>
      </p:sp>
    </p:spTree>
    <p:extLst>
      <p:ext uri="{BB962C8B-B14F-4D97-AF65-F5344CB8AC3E}">
        <p14:creationId xmlns:p14="http://schemas.microsoft.com/office/powerpoint/2010/main" val="266523064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The commission did not refer to the use of mother tongue as medium of instruction at the high school stage. It favoured English as the medium of instruction </a:t>
            </a:r>
            <a:endParaRPr lang="en-IN" dirty="0" smtClean="0"/>
          </a:p>
        </p:txBody>
      </p:sp>
    </p:spTree>
    <p:extLst>
      <p:ext uri="{BB962C8B-B14F-4D97-AF65-F5344CB8AC3E}">
        <p14:creationId xmlns:p14="http://schemas.microsoft.com/office/powerpoint/2010/main" val="4075559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PURPOSE OF STUDYING VEDAS:</a:t>
            </a:r>
            <a:br>
              <a:rPr lang="en-IN" dirty="0" smtClean="0"/>
            </a:br>
            <a:endParaRPr lang="en-IN" dirty="0"/>
          </a:p>
        </p:txBody>
      </p:sp>
      <p:sp>
        <p:nvSpPr>
          <p:cNvPr id="3" name="Content Placeholder 2"/>
          <p:cNvSpPr>
            <a:spLocks noGrp="1"/>
          </p:cNvSpPr>
          <p:nvPr>
            <p:ph idx="1"/>
          </p:nvPr>
        </p:nvSpPr>
        <p:spPr/>
        <p:txBody>
          <a:bodyPr>
            <a:normAutofit fontScale="70000" lnSpcReduction="20000"/>
          </a:bodyPr>
          <a:lstStyle/>
          <a:p>
            <a:r>
              <a:rPr lang="en-IN" dirty="0" smtClean="0"/>
              <a:t>The basis of Indian culture lies in the Vedas which are four in number – Rig-Veda, </a:t>
            </a:r>
            <a:r>
              <a:rPr lang="en-IN" dirty="0" err="1" smtClean="0"/>
              <a:t>samaveda</a:t>
            </a:r>
            <a:r>
              <a:rPr lang="en-IN" dirty="0" smtClean="0"/>
              <a:t> , </a:t>
            </a:r>
            <a:r>
              <a:rPr lang="en-IN" dirty="0" err="1" smtClean="0"/>
              <a:t>yajurveda</a:t>
            </a:r>
            <a:r>
              <a:rPr lang="en-IN" dirty="0" smtClean="0"/>
              <a:t>, , and Atharavaveda.</a:t>
            </a:r>
          </a:p>
          <a:p>
            <a:r>
              <a:rPr lang="en-IN" dirty="0" smtClean="0"/>
              <a:t>The Rig-Veda is the oldest scripture of the world.</a:t>
            </a:r>
          </a:p>
          <a:p>
            <a:r>
              <a:rPr lang="en-IN" dirty="0" smtClean="0"/>
              <a:t>It contains 1028 hymns and contains 10,522 verses. It deals with the four stages of life </a:t>
            </a:r>
            <a:r>
              <a:rPr lang="en-IN" dirty="0" err="1" smtClean="0"/>
              <a:t>viz</a:t>
            </a:r>
            <a:r>
              <a:rPr lang="en-IN" dirty="0" smtClean="0"/>
              <a:t> celibacy, family life, forest life and</a:t>
            </a:r>
          </a:p>
          <a:p>
            <a:pPr marL="0" indent="0">
              <a:buNone/>
            </a:pPr>
            <a:r>
              <a:rPr lang="en-IN" dirty="0" smtClean="0"/>
              <a:t>      renunciation. </a:t>
            </a:r>
          </a:p>
          <a:p>
            <a:r>
              <a:rPr lang="en-IN" dirty="0" smtClean="0"/>
              <a:t>The second </a:t>
            </a:r>
            <a:r>
              <a:rPr lang="en-IN" dirty="0" err="1" smtClean="0"/>
              <a:t>veda</a:t>
            </a:r>
            <a:r>
              <a:rPr lang="en-IN" dirty="0" smtClean="0"/>
              <a:t> is </a:t>
            </a:r>
            <a:r>
              <a:rPr lang="en-IN" dirty="0" err="1" smtClean="0"/>
              <a:t>Yajurveda</a:t>
            </a:r>
            <a:r>
              <a:rPr lang="en-IN" dirty="0" smtClean="0"/>
              <a:t>, which lays down the procedure of sacrifices. It contains 1,984 verses. </a:t>
            </a:r>
          </a:p>
          <a:p>
            <a:r>
              <a:rPr lang="en-IN" dirty="0" smtClean="0"/>
              <a:t>The third </a:t>
            </a:r>
            <a:r>
              <a:rPr lang="en-IN" dirty="0" err="1" smtClean="0"/>
              <a:t>veda</a:t>
            </a:r>
            <a:r>
              <a:rPr lang="en-IN" dirty="0"/>
              <a:t>  </a:t>
            </a:r>
            <a:r>
              <a:rPr lang="en-IN" dirty="0" smtClean="0"/>
              <a:t>,</a:t>
            </a:r>
            <a:r>
              <a:rPr lang="en-IN" dirty="0" err="1" smtClean="0"/>
              <a:t>samveda</a:t>
            </a:r>
            <a:r>
              <a:rPr lang="en-IN" dirty="0" smtClean="0"/>
              <a:t>‘ is very important for the history of Indian music it contains 1,875 verses.</a:t>
            </a:r>
          </a:p>
          <a:p>
            <a:r>
              <a:rPr lang="en-IN" dirty="0" smtClean="0"/>
              <a:t> Lastly the </a:t>
            </a:r>
            <a:r>
              <a:rPr lang="en-IN" dirty="0" err="1" smtClean="0"/>
              <a:t>Atharvaveda</a:t>
            </a:r>
            <a:r>
              <a:rPr lang="en-IN" dirty="0" smtClean="0"/>
              <a:t> primarily deals with medical sciences. It contains 5,977 verses.</a:t>
            </a:r>
          </a:p>
          <a:p>
            <a:endParaRPr lang="en-IN" dirty="0"/>
          </a:p>
        </p:txBody>
      </p:sp>
    </p:spTree>
    <p:extLst>
      <p:ext uri="{BB962C8B-B14F-4D97-AF65-F5344CB8AC3E}">
        <p14:creationId xmlns:p14="http://schemas.microsoft.com/office/powerpoint/2010/main" val="16735502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700</TotalTime>
  <Words>5211</Words>
  <Application>Microsoft Office PowerPoint</Application>
  <PresentationFormat>On-screen Show (4:3)</PresentationFormat>
  <Paragraphs>355</Paragraphs>
  <Slides>87</Slides>
  <Notes>1</Notes>
  <HiddenSlides>0</HiddenSlides>
  <MMClips>0</MMClips>
  <ScaleCrop>false</ScaleCrop>
  <HeadingPairs>
    <vt:vector size="4" baseType="variant">
      <vt:variant>
        <vt:lpstr>Theme</vt:lpstr>
      </vt:variant>
      <vt:variant>
        <vt:i4>1</vt:i4>
      </vt:variant>
      <vt:variant>
        <vt:lpstr>Slide Titles</vt:lpstr>
      </vt:variant>
      <vt:variant>
        <vt:i4>87</vt:i4>
      </vt:variant>
    </vt:vector>
  </HeadingPairs>
  <TitlesOfParts>
    <vt:vector size="88" baseType="lpstr">
      <vt:lpstr>Office Theme</vt:lpstr>
      <vt:lpstr>SECOD SEMESTER NOTES</vt:lpstr>
      <vt:lpstr>The ancient education system </vt:lpstr>
      <vt:lpstr>SALIENT FEATURES OF ANCIENT INDIAN EDUCATION </vt:lpstr>
      <vt:lpstr> 1. Infusion of Spiritual &amp; Religious Values: </vt:lpstr>
      <vt:lpstr>2. Character Development </vt:lpstr>
      <vt:lpstr>3. Development of Civic Responsibilities and Social Values:</vt:lpstr>
      <vt:lpstr>4. Personality Development: </vt:lpstr>
      <vt:lpstr>5. Preserving and Diffusing National Culture</vt:lpstr>
      <vt:lpstr>PURPOSE OF STUDYING VEDAS: </vt:lpstr>
      <vt:lpstr>PowerPoint Presentation</vt:lpstr>
      <vt:lpstr>PowerPoint Presentation</vt:lpstr>
      <vt:lpstr>PowerPoint Presentation</vt:lpstr>
      <vt:lpstr>PowerPoint Presentation</vt:lpstr>
      <vt:lpstr>Acceptable features of Education of Vedic period for modern Education</vt:lpstr>
      <vt:lpstr> 2. Discipline and Teacher– Pupil Relationship  </vt:lpstr>
      <vt:lpstr>4. Teaching Method </vt:lpstr>
      <vt:lpstr>5. Simple Life of Students </vt:lpstr>
      <vt:lpstr>7. Equality of Opportunity</vt:lpstr>
      <vt:lpstr>8. Education for Self sufficiency </vt:lpstr>
      <vt:lpstr> 9. Free and Universalization of education </vt:lpstr>
      <vt:lpstr>10 Status and Service of the Teacher </vt:lpstr>
      <vt:lpstr>11 Celibacy or Brahamacharya </vt:lpstr>
      <vt:lpstr>12 Medium of Instruction </vt:lpstr>
      <vt:lpstr>13 Curriculum </vt:lpstr>
      <vt:lpstr>PowerPoint Presentation</vt:lpstr>
      <vt:lpstr>BUDDHIST EDUCATION SYSTEM</vt:lpstr>
      <vt:lpstr>CHARACTERISTICS OF BUDDHIST EDUCATION</vt:lpstr>
      <vt:lpstr>The goal of Buddha’s teaching</vt:lpstr>
      <vt:lpstr>Admission in monastery</vt:lpstr>
      <vt:lpstr> Pabbajja- </vt:lpstr>
      <vt:lpstr>Upasampada- </vt:lpstr>
      <vt:lpstr>Duration of Education</vt:lpstr>
      <vt:lpstr>Method of teaching-</vt:lpstr>
      <vt:lpstr>Women education- </vt:lpstr>
      <vt:lpstr>Qualities and Responsibilities of the teacher- </vt:lpstr>
      <vt:lpstr>Daily routine of students</vt:lpstr>
      <vt:lpstr>Boarding and Lodging of the Students-In </vt:lpstr>
      <vt:lpstr>Astang Marg- </vt:lpstr>
      <vt:lpstr>Four Nobel Truths</vt:lpstr>
      <vt:lpstr>Rules for shramner</vt:lpstr>
      <vt:lpstr>DRAVIDIAN EDUCATION </vt:lpstr>
      <vt:lpstr>Social structure </vt:lpstr>
      <vt:lpstr>Literature </vt:lpstr>
      <vt:lpstr> Institutions serving scholastic functions </vt:lpstr>
      <vt:lpstr>Kudipallikkodams </vt:lpstr>
      <vt:lpstr> Salai &amp;  Role of Salai in Higher Education </vt:lpstr>
      <vt:lpstr>PowerPoint Presentation</vt:lpstr>
      <vt:lpstr>Main features of Dravidian Education </vt:lpstr>
      <vt:lpstr>EDUCATION DURING ISLAMIC PERIOD </vt:lpstr>
      <vt:lpstr>PowerPoint Presentation</vt:lpstr>
      <vt:lpstr>Aims of Education </vt:lpstr>
      <vt:lpstr>PowerPoint Presentation</vt:lpstr>
      <vt:lpstr>3 Methods of Teaching </vt:lpstr>
      <vt:lpstr>PowerPoint Presentation</vt:lpstr>
      <vt:lpstr>Curriculum</vt:lpstr>
      <vt:lpstr>PowerPoint Presentation</vt:lpstr>
      <vt:lpstr> Discipline </vt:lpstr>
      <vt:lpstr>Role of the Teacher </vt:lpstr>
      <vt:lpstr>PowerPoint Presentation</vt:lpstr>
      <vt:lpstr>Medium of instruction</vt:lpstr>
      <vt:lpstr>  EDUCATIONAL ACTIVITIES OF CHRISTIAN MISSIONARIES AND EAST-INDIA COMPANY </vt:lpstr>
      <vt:lpstr>PowerPoint Presentation</vt:lpstr>
      <vt:lpstr>PowerPoint Presentation</vt:lpstr>
      <vt:lpstr>CENTRES OF MISSIONARY EDUCATION:</vt:lpstr>
      <vt:lpstr>PowerPoint Presentation</vt:lpstr>
      <vt:lpstr>CHARTER ACT OF 1813</vt:lpstr>
      <vt:lpstr>PowerPoint Presentation</vt:lpstr>
      <vt:lpstr>PowerPoint Presentation</vt:lpstr>
      <vt:lpstr>PowerPoint Presentation</vt:lpstr>
      <vt:lpstr>PowerPoint Presentation</vt:lpstr>
      <vt:lpstr>Wood Despatch </vt:lpstr>
      <vt:lpstr> RECOMMENDATIONS OF THE WOOD’S DESPATCH </vt:lpstr>
      <vt:lpstr>PowerPoint Presentation</vt:lpstr>
      <vt:lpstr>Department of Education</vt:lpstr>
      <vt:lpstr>PowerPoint Presentation</vt:lpstr>
      <vt:lpstr>PowerPoint Presentation</vt:lpstr>
      <vt:lpstr>PowerPoint Presentation</vt:lpstr>
      <vt:lpstr>PowerPoint Presentation</vt:lpstr>
      <vt:lpstr>Hunter commission - 1882 </vt:lpstr>
      <vt:lpstr>Aims and Objectives of the Commission </vt:lpstr>
      <vt:lpstr>PowerPoint Presentation</vt:lpstr>
      <vt:lpstr>PowerPoint Presentation</vt:lpstr>
      <vt:lpstr>PowerPoint Presentation</vt:lpstr>
      <vt:lpstr>PowerPoint Presentation</vt:lpstr>
      <vt:lpstr> Recommendations on Secondary Education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184</cp:revision>
  <dcterms:created xsi:type="dcterms:W3CDTF">2021-06-12T05:44:33Z</dcterms:created>
  <dcterms:modified xsi:type="dcterms:W3CDTF">2021-06-30T03:00:38Z</dcterms:modified>
</cp:coreProperties>
</file>