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2801191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768091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248946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395471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2549036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434704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329778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278207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192267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299248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8A05EA-1671-4192-878D-2CAC6C4B2534}" type="datetimeFigureOut">
              <a:rPr lang="en-IN" smtClean="0"/>
              <a:t>18-08-2020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EF9DB0D-209D-42A0-98D1-B58FF7FE21F9}" type="slidenum">
              <a:rPr lang="en-IN" smtClean="0"/>
              <a:t>‹#›</a:t>
            </a:fld>
            <a:endParaRPr lang="en-IN" dirty="0"/>
          </a:p>
        </p:txBody>
      </p:sp>
    </p:spTree>
    <p:extLst>
      <p:ext uri="{BB962C8B-B14F-4D97-AF65-F5344CB8AC3E}">
        <p14:creationId xmlns:p14="http://schemas.microsoft.com/office/powerpoint/2010/main" val="2782356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A05EA-1671-4192-878D-2CAC6C4B2534}" type="datetimeFigureOut">
              <a:rPr lang="en-IN" smtClean="0"/>
              <a:t>18-08-2020</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9DB0D-209D-42A0-98D1-B58FF7FE21F9}" type="slidenum">
              <a:rPr lang="en-IN" smtClean="0"/>
              <a:t>‹#›</a:t>
            </a:fld>
            <a:endParaRPr lang="en-IN" dirty="0"/>
          </a:p>
        </p:txBody>
      </p:sp>
    </p:spTree>
    <p:extLst>
      <p:ext uri="{BB962C8B-B14F-4D97-AF65-F5344CB8AC3E}">
        <p14:creationId xmlns:p14="http://schemas.microsoft.com/office/powerpoint/2010/main" val="715492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800199"/>
          </a:xfrm>
        </p:spPr>
        <p:txBody>
          <a:bodyPr/>
          <a:lstStyle/>
          <a:p>
            <a:r>
              <a:rPr lang="en-IN" dirty="0" smtClean="0"/>
              <a:t> Active Supervision</a:t>
            </a:r>
            <a:endParaRPr lang="en-IN" dirty="0"/>
          </a:p>
        </p:txBody>
      </p:sp>
      <p:sp>
        <p:nvSpPr>
          <p:cNvPr id="3" name="Subtitle 2"/>
          <p:cNvSpPr>
            <a:spLocks noGrp="1"/>
          </p:cNvSpPr>
          <p:nvPr>
            <p:ph type="subTitle" idx="1"/>
          </p:nvPr>
        </p:nvSpPr>
        <p:spPr>
          <a:xfrm>
            <a:off x="1259632" y="2564904"/>
            <a:ext cx="6400800" cy="3384376"/>
          </a:xfrm>
        </p:spPr>
        <p:txBody>
          <a:bodyPr>
            <a:normAutofit fontScale="70000" lnSpcReduction="20000"/>
          </a:bodyPr>
          <a:lstStyle/>
          <a:p>
            <a:r>
              <a:rPr lang="en-IN" dirty="0" smtClean="0"/>
              <a:t>?</a:t>
            </a:r>
          </a:p>
          <a:p>
            <a:r>
              <a:rPr lang="en-IN" dirty="0" smtClean="0">
                <a:solidFill>
                  <a:schemeClr val="tx1"/>
                </a:solidFill>
              </a:rPr>
              <a:t>Active supervision requires focused attention and intentional observation of children at all times. Staff position themselves so that they can observe all of the children: watching, counting, and listening at all times. During transitions, staff account for all children with name-to-face recognition by visually identifying each child. They also use their knowledge of each child’s development and abilities to anticipate what they will do, then get involved and redirect them when necessary. This constant vigilance helps children learn safely.</a:t>
            </a:r>
            <a:endParaRPr lang="en-IN" dirty="0">
              <a:solidFill>
                <a:schemeClr val="tx1"/>
              </a:solidFill>
            </a:endParaRPr>
          </a:p>
        </p:txBody>
      </p:sp>
    </p:spTree>
    <p:extLst>
      <p:ext uri="{BB962C8B-B14F-4D97-AF65-F5344CB8AC3E}">
        <p14:creationId xmlns:p14="http://schemas.microsoft.com/office/powerpoint/2010/main" val="432673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The act of </a:t>
            </a:r>
            <a:r>
              <a:rPr lang="en-IN" b="1" dirty="0" smtClean="0"/>
              <a:t>receiving bribe </a:t>
            </a:r>
            <a:r>
              <a:rPr lang="en-IN" dirty="0" smtClean="0"/>
              <a:t>by the ministry officials, inspecting and supervising schools is affecting the aims and objectives. </a:t>
            </a:r>
          </a:p>
          <a:p>
            <a:r>
              <a:rPr lang="en-IN" b="1" dirty="0" smtClean="0"/>
              <a:t>Report or letter of visitation are given out </a:t>
            </a:r>
            <a:r>
              <a:rPr lang="en-IN" dirty="0" smtClean="0"/>
              <a:t>to school heads notifying them of the coming of the ministry of education inspectors and supervisors of schools, this practices is wrong schools are suppose to be visited without prior notes to enable the supervisor meet the school in its proper and usual way.</a:t>
            </a:r>
            <a:endParaRPr lang="en-IN" dirty="0"/>
          </a:p>
        </p:txBody>
      </p:sp>
    </p:spTree>
    <p:extLst>
      <p:ext uri="{BB962C8B-B14F-4D97-AF65-F5344CB8AC3E}">
        <p14:creationId xmlns:p14="http://schemas.microsoft.com/office/powerpoint/2010/main" val="3657270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a:bodyPr>
          <a:lstStyle/>
          <a:p>
            <a:r>
              <a:rPr lang="en-IN" b="1" dirty="0" smtClean="0"/>
              <a:t>Inspectors and Supervisors do not check school records such as lesson </a:t>
            </a:r>
            <a:r>
              <a:rPr lang="en-IN" b="1" dirty="0" smtClean="0"/>
              <a:t>notes, </a:t>
            </a:r>
            <a:r>
              <a:rPr lang="en-IN" dirty="0" smtClean="0"/>
              <a:t>scheme </a:t>
            </a:r>
            <a:r>
              <a:rPr lang="en-IN" dirty="0" smtClean="0"/>
              <a:t>of work, diary, attendance registers as well as teaching facilities such as </a:t>
            </a:r>
            <a:r>
              <a:rPr lang="en-IN" dirty="0" smtClean="0"/>
              <a:t>chalk boards</a:t>
            </a:r>
            <a:r>
              <a:rPr lang="en-IN" dirty="0" smtClean="0"/>
              <a:t>, projected and non projected aid, infrastructural and non </a:t>
            </a:r>
            <a:r>
              <a:rPr lang="en-IN" dirty="0" smtClean="0"/>
              <a:t>infrastructural materials </a:t>
            </a:r>
            <a:r>
              <a:rPr lang="en-IN" dirty="0" smtClean="0"/>
              <a:t>that will not only improve and accelerate teaching and learning process, </a:t>
            </a:r>
            <a:r>
              <a:rPr lang="en-IN" dirty="0" smtClean="0"/>
              <a:t>but creates </a:t>
            </a:r>
            <a:r>
              <a:rPr lang="en-IN" dirty="0" smtClean="0"/>
              <a:t>a comfortable and enabling environment for the teachers and the students.</a:t>
            </a:r>
            <a:endParaRPr lang="en-IN" dirty="0"/>
          </a:p>
        </p:txBody>
      </p:sp>
    </p:spTree>
    <p:extLst>
      <p:ext uri="{BB962C8B-B14F-4D97-AF65-F5344CB8AC3E}">
        <p14:creationId xmlns:p14="http://schemas.microsoft.com/office/powerpoint/2010/main" val="699873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For Supervision and inspection of schools to be effective all </a:t>
            </a:r>
            <a:r>
              <a:rPr lang="en-IN" dirty="0" smtClean="0"/>
              <a:t>stakeholders should </a:t>
            </a:r>
            <a:r>
              <a:rPr lang="en-IN" dirty="0" smtClean="0"/>
              <a:t>change their orientation towards the running of </a:t>
            </a:r>
            <a:r>
              <a:rPr lang="en-IN" dirty="0" smtClean="0"/>
              <a:t>schools.</a:t>
            </a:r>
          </a:p>
          <a:p>
            <a:r>
              <a:rPr lang="en-IN" dirty="0" smtClean="0"/>
              <a:t> </a:t>
            </a:r>
            <a:r>
              <a:rPr lang="en-IN" dirty="0" smtClean="0"/>
              <a:t>The ministry </a:t>
            </a:r>
            <a:r>
              <a:rPr lang="en-IN" dirty="0" smtClean="0"/>
              <a:t>should assign </a:t>
            </a:r>
            <a:r>
              <a:rPr lang="en-IN" dirty="0" smtClean="0"/>
              <a:t>credible supervisors and inspectors to schools for inspectorate services</a:t>
            </a:r>
            <a:endParaRPr lang="en-IN" dirty="0"/>
          </a:p>
        </p:txBody>
      </p:sp>
    </p:spTree>
    <p:extLst>
      <p:ext uri="{BB962C8B-B14F-4D97-AF65-F5344CB8AC3E}">
        <p14:creationId xmlns:p14="http://schemas.microsoft.com/office/powerpoint/2010/main" val="368762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Recommendation</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Government should engage the right quality of supervisors and inspectors </a:t>
            </a:r>
            <a:r>
              <a:rPr lang="en-IN" dirty="0" smtClean="0"/>
              <a:t>with credible </a:t>
            </a:r>
            <a:r>
              <a:rPr lang="en-IN" dirty="0" smtClean="0"/>
              <a:t>personality and be guided with the ethics of the profession, provide </a:t>
            </a:r>
            <a:r>
              <a:rPr lang="en-IN" dirty="0" smtClean="0"/>
              <a:t>attractive incentives </a:t>
            </a:r>
            <a:r>
              <a:rPr lang="en-IN" dirty="0" smtClean="0"/>
              <a:t>in form of allowances, materials and other necessary logistic to make </a:t>
            </a:r>
            <a:r>
              <a:rPr lang="en-IN" dirty="0" smtClean="0"/>
              <a:t>them more </a:t>
            </a:r>
            <a:r>
              <a:rPr lang="en-IN" dirty="0" smtClean="0"/>
              <a:t>effective and result oriented</a:t>
            </a:r>
            <a:r>
              <a:rPr lang="en-IN" dirty="0" smtClean="0"/>
              <a:t>.</a:t>
            </a:r>
          </a:p>
          <a:p>
            <a:endParaRPr lang="en-IN" dirty="0" smtClean="0"/>
          </a:p>
          <a:p>
            <a:r>
              <a:rPr lang="en-IN"/>
              <a:t> Ensure  Effective participation of PTA in school functioning.</a:t>
            </a:r>
          </a:p>
          <a:p>
            <a:endParaRPr lang="en-IN" dirty="0"/>
          </a:p>
        </p:txBody>
      </p:sp>
    </p:spTree>
    <p:extLst>
      <p:ext uri="{BB962C8B-B14F-4D97-AF65-F5344CB8AC3E}">
        <p14:creationId xmlns:p14="http://schemas.microsoft.com/office/powerpoint/2010/main" val="2766173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smtClean="0"/>
          </a:p>
          <a:p>
            <a:endParaRPr lang="en-IN" dirty="0"/>
          </a:p>
        </p:txBody>
      </p:sp>
    </p:spTree>
    <p:extLst>
      <p:ext uri="{BB962C8B-B14F-4D97-AF65-F5344CB8AC3E}">
        <p14:creationId xmlns:p14="http://schemas.microsoft.com/office/powerpoint/2010/main" val="310534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dirty="0" smtClean="0"/>
              <a:t/>
            </a:r>
            <a:br>
              <a:rPr lang="en-IN" sz="2700" dirty="0" smtClean="0"/>
            </a:br>
            <a:r>
              <a:rPr lang="en-IN" sz="2700" dirty="0"/>
              <a:t/>
            </a:r>
            <a:br>
              <a:rPr lang="en-IN" sz="2700" dirty="0"/>
            </a:br>
            <a:r>
              <a:rPr lang="en-IN" sz="2700" dirty="0" smtClean="0"/>
              <a:t/>
            </a:r>
            <a:br>
              <a:rPr lang="en-IN" sz="2700" dirty="0" smtClean="0"/>
            </a:br>
            <a:r>
              <a:rPr lang="en-IN" sz="2700" dirty="0" smtClean="0"/>
              <a:t>According to the American Academy of Paediatrics, “active and positive supervision” involves:</a:t>
            </a:r>
            <a:br>
              <a:rPr lang="en-IN" sz="2700" dirty="0" smtClean="0"/>
            </a:br>
            <a:r>
              <a:rPr lang="en-IN" dirty="0" smtClean="0"/>
              <a:t/>
            </a:r>
            <a:br>
              <a:rPr lang="en-IN" dirty="0" smtClean="0"/>
            </a:br>
            <a:endParaRPr lang="en-IN" dirty="0"/>
          </a:p>
        </p:txBody>
      </p:sp>
      <p:sp>
        <p:nvSpPr>
          <p:cNvPr id="3" name="Content Placeholder 2"/>
          <p:cNvSpPr>
            <a:spLocks noGrp="1"/>
          </p:cNvSpPr>
          <p:nvPr>
            <p:ph idx="1"/>
          </p:nvPr>
        </p:nvSpPr>
        <p:spPr>
          <a:xfrm>
            <a:off x="457200" y="1196752"/>
            <a:ext cx="8229600" cy="4929411"/>
          </a:xfrm>
        </p:spPr>
        <p:txBody>
          <a:bodyPr>
            <a:normAutofit fontScale="70000" lnSpcReduction="20000"/>
          </a:bodyPr>
          <a:lstStyle/>
          <a:p>
            <a:r>
              <a:rPr lang="en-IN" dirty="0" smtClean="0"/>
              <a:t>Supervision describes the ways adults help protect children from injury or other harm. Supervision is an active process. It involves watching, listening, interacting, monitoring and preventing problems.</a:t>
            </a:r>
          </a:p>
          <a:p>
            <a:pPr marL="0" indent="0">
              <a:buNone/>
            </a:pPr>
            <a:r>
              <a:rPr lang="en-IN" dirty="0" smtClean="0"/>
              <a:t>.      Knowing each child’s abilities</a:t>
            </a:r>
          </a:p>
          <a:p>
            <a:r>
              <a:rPr lang="en-IN" dirty="0" smtClean="0"/>
              <a:t>Establishing clear and simple safety rules</a:t>
            </a:r>
          </a:p>
          <a:p>
            <a:r>
              <a:rPr lang="en-IN" dirty="0" smtClean="0"/>
              <a:t>Being aware of and scanning for potential safety hazards</a:t>
            </a:r>
          </a:p>
          <a:p>
            <a:r>
              <a:rPr lang="en-IN" dirty="0" smtClean="0"/>
              <a:t>Standing in a strategic position</a:t>
            </a:r>
          </a:p>
          <a:p>
            <a:r>
              <a:rPr lang="en-IN" dirty="0" smtClean="0"/>
              <a:t>Scanning play activities and circulating around the area</a:t>
            </a:r>
          </a:p>
          <a:p>
            <a:r>
              <a:rPr lang="en-IN" dirty="0" smtClean="0"/>
              <a:t>Focusing on the positive rather than the negative to teach what is safe for the child and other children</a:t>
            </a:r>
          </a:p>
          <a:p>
            <a:r>
              <a:rPr lang="en-IN" dirty="0" smtClean="0"/>
              <a:t>Teaching children the appropriate and safe use of each piece of equipment (e.g., using a slide feet-first only and teaching why climbing up a slide can cause injury, possibly a head injury).</a:t>
            </a:r>
            <a:endParaRPr lang="en-IN" dirty="0"/>
          </a:p>
        </p:txBody>
      </p:sp>
    </p:spTree>
    <p:extLst>
      <p:ext uri="{BB962C8B-B14F-4D97-AF65-F5344CB8AC3E}">
        <p14:creationId xmlns:p14="http://schemas.microsoft.com/office/powerpoint/2010/main" val="4210312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B</a:t>
            </a:r>
            <a:r>
              <a:rPr lang="en-IN" dirty="0" smtClean="0"/>
              <a:t>est practices for supervising children </a:t>
            </a:r>
            <a:endParaRPr lang="en-IN" dirty="0"/>
          </a:p>
        </p:txBody>
      </p:sp>
      <p:sp>
        <p:nvSpPr>
          <p:cNvPr id="3" name="Content Placeholder 2"/>
          <p:cNvSpPr>
            <a:spLocks noGrp="1"/>
          </p:cNvSpPr>
          <p:nvPr>
            <p:ph idx="1"/>
          </p:nvPr>
        </p:nvSpPr>
        <p:spPr/>
        <p:txBody>
          <a:bodyPr>
            <a:normAutofit fontScale="92500" lnSpcReduction="10000"/>
          </a:bodyPr>
          <a:lstStyle/>
          <a:p>
            <a:endParaRPr lang="en-IN" dirty="0" smtClean="0"/>
          </a:p>
          <a:p>
            <a:r>
              <a:rPr lang="en-IN" dirty="0" smtClean="0"/>
              <a:t>Leaving children unattended for short periods of time if necessary</a:t>
            </a:r>
          </a:p>
          <a:p>
            <a:r>
              <a:rPr lang="en-IN" dirty="0" smtClean="0"/>
              <a:t>Allowing children to leave with all extended family members</a:t>
            </a:r>
          </a:p>
          <a:p>
            <a:r>
              <a:rPr lang="en-IN" dirty="0" smtClean="0"/>
              <a:t>Allowing staff to talk on cell phones while supervising the playground</a:t>
            </a:r>
          </a:p>
          <a:p>
            <a:r>
              <a:rPr lang="en-IN" dirty="0" smtClean="0"/>
              <a:t>Conducting name-to-face head counts when transitioning from one activity to another</a:t>
            </a:r>
            <a:endParaRPr lang="en-IN" dirty="0"/>
          </a:p>
        </p:txBody>
      </p:sp>
    </p:spTree>
    <p:extLst>
      <p:ext uri="{BB962C8B-B14F-4D97-AF65-F5344CB8AC3E}">
        <p14:creationId xmlns:p14="http://schemas.microsoft.com/office/powerpoint/2010/main" val="1882388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Monitoring Roles of Supervisors Includes</a:t>
            </a:r>
            <a:endParaRPr lang="en-IN" dirty="0"/>
          </a:p>
        </p:txBody>
      </p:sp>
      <p:sp>
        <p:nvSpPr>
          <p:cNvPr id="3" name="Content Placeholder 2"/>
          <p:cNvSpPr>
            <a:spLocks noGrp="1"/>
          </p:cNvSpPr>
          <p:nvPr>
            <p:ph idx="1"/>
          </p:nvPr>
        </p:nvSpPr>
        <p:spPr/>
        <p:txBody>
          <a:bodyPr>
            <a:normAutofit fontScale="92500" lnSpcReduction="20000"/>
          </a:bodyPr>
          <a:lstStyle/>
          <a:p>
            <a:endParaRPr lang="en-IN" dirty="0" smtClean="0"/>
          </a:p>
          <a:p>
            <a:r>
              <a:rPr lang="en-IN" dirty="0" smtClean="0"/>
              <a:t>1. Deciding the nature and content of the curriculum</a:t>
            </a:r>
          </a:p>
          <a:p>
            <a:r>
              <a:rPr lang="en-IN" dirty="0" smtClean="0"/>
              <a:t>2. Selecting the school organizational patterns and materials that will </a:t>
            </a:r>
            <a:r>
              <a:rPr lang="en-IN" dirty="0" smtClean="0"/>
              <a:t>enhance educational </a:t>
            </a:r>
            <a:r>
              <a:rPr lang="en-IN" dirty="0" smtClean="0"/>
              <a:t>growth.</a:t>
            </a:r>
          </a:p>
          <a:p>
            <a:r>
              <a:rPr lang="en-IN" dirty="0" smtClean="0"/>
              <a:t>3. Improvement of teachers effectiveness</a:t>
            </a:r>
          </a:p>
          <a:p>
            <a:r>
              <a:rPr lang="en-IN" dirty="0" smtClean="0"/>
              <a:t>4. Ensuring that teachers are performing their duties as scheduled.</a:t>
            </a:r>
          </a:p>
          <a:p>
            <a:r>
              <a:rPr lang="en-IN" dirty="0" smtClean="0"/>
              <a:t>5. Improvement of the incompetent teachers.</a:t>
            </a:r>
            <a:endParaRPr lang="en-IN" dirty="0"/>
          </a:p>
        </p:txBody>
      </p:sp>
    </p:spTree>
    <p:extLst>
      <p:ext uri="{BB962C8B-B14F-4D97-AF65-F5344CB8AC3E}">
        <p14:creationId xmlns:p14="http://schemas.microsoft.com/office/powerpoint/2010/main" val="1390872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a:t>
            </a:r>
            <a:r>
              <a:rPr lang="en-IN" dirty="0" smtClean="0"/>
              <a:t>he head teacher should</a:t>
            </a:r>
            <a:endParaRPr lang="en-IN" dirty="0"/>
          </a:p>
        </p:txBody>
      </p:sp>
      <p:sp>
        <p:nvSpPr>
          <p:cNvPr id="3" name="Content Placeholder 2"/>
          <p:cNvSpPr>
            <a:spLocks noGrp="1"/>
          </p:cNvSpPr>
          <p:nvPr>
            <p:ph idx="1"/>
          </p:nvPr>
        </p:nvSpPr>
        <p:spPr/>
        <p:txBody>
          <a:bodyPr>
            <a:normAutofit fontScale="85000" lnSpcReduction="20000"/>
          </a:bodyPr>
          <a:lstStyle/>
          <a:p>
            <a:pPr marL="0" indent="0">
              <a:buNone/>
            </a:pPr>
            <a:endParaRPr lang="en-IN" dirty="0" smtClean="0"/>
          </a:p>
          <a:p>
            <a:r>
              <a:rPr lang="en-IN" dirty="0" smtClean="0"/>
              <a:t>(1) Visit teachers in their classes regularly and discuss his observation with them.</a:t>
            </a:r>
          </a:p>
          <a:p>
            <a:r>
              <a:rPr lang="en-IN" dirty="0" smtClean="0"/>
              <a:t>(2) Help the new and inexperience teachers in planning their scheme of work and lesson, as well as counsel them regularly.</a:t>
            </a:r>
          </a:p>
          <a:p>
            <a:r>
              <a:rPr lang="en-IN" dirty="0" smtClean="0"/>
              <a:t>(3) Collect teachers lesson plan regularly and comment on them.</a:t>
            </a:r>
          </a:p>
          <a:p>
            <a:r>
              <a:rPr lang="en-IN" dirty="0" smtClean="0"/>
              <a:t>(4) Check their instructional and teaching aids regularly.</a:t>
            </a:r>
          </a:p>
          <a:p>
            <a:r>
              <a:rPr lang="en-IN" dirty="0" smtClean="0"/>
              <a:t>(5) Be accessible to teachers and students and listen to their concerns and interact informally with them.</a:t>
            </a:r>
            <a:endParaRPr lang="en-IN" dirty="0"/>
          </a:p>
        </p:txBody>
      </p:sp>
    </p:spTree>
    <p:extLst>
      <p:ext uri="{BB962C8B-B14F-4D97-AF65-F5344CB8AC3E}">
        <p14:creationId xmlns:p14="http://schemas.microsoft.com/office/powerpoint/2010/main" val="542592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dirty="0" smtClean="0"/>
              <a:t/>
            </a:r>
            <a:br>
              <a:rPr lang="en-IN" sz="2800" dirty="0" smtClean="0"/>
            </a:br>
            <a:r>
              <a:rPr lang="en-IN" sz="2800" b="1" dirty="0" smtClean="0"/>
              <a:t>The rights and duties of supervisors monitoring and supervising of schools </a:t>
            </a:r>
            <a:r>
              <a:rPr lang="en-IN" sz="2800" b="1" dirty="0" smtClean="0"/>
              <a:t>are itemed </a:t>
            </a:r>
            <a:r>
              <a:rPr lang="en-IN" sz="2800" b="1" dirty="0"/>
              <a:t>below:</a:t>
            </a:r>
            <a:br>
              <a:rPr lang="en-IN" sz="2800" b="1" dirty="0"/>
            </a:br>
            <a:r>
              <a:rPr lang="en-IN" sz="2800" dirty="0" smtClean="0"/>
              <a:t/>
            </a:r>
            <a:br>
              <a:rPr lang="en-IN" sz="2800" dirty="0" smtClean="0"/>
            </a:br>
            <a:endParaRPr lang="en-IN" sz="2800" dirty="0"/>
          </a:p>
        </p:txBody>
      </p:sp>
      <p:sp>
        <p:nvSpPr>
          <p:cNvPr id="3" name="Content Placeholder 2"/>
          <p:cNvSpPr>
            <a:spLocks noGrp="1"/>
          </p:cNvSpPr>
          <p:nvPr>
            <p:ph idx="1"/>
          </p:nvPr>
        </p:nvSpPr>
        <p:spPr/>
        <p:txBody>
          <a:bodyPr>
            <a:normAutofit fontScale="92500" lnSpcReduction="20000"/>
          </a:bodyPr>
          <a:lstStyle/>
          <a:p>
            <a:pPr marL="0" indent="0">
              <a:buNone/>
            </a:pPr>
            <a:r>
              <a:rPr lang="en-IN" dirty="0" smtClean="0"/>
              <a:t>1</a:t>
            </a:r>
            <a:r>
              <a:rPr lang="en-IN" dirty="0" smtClean="0"/>
              <a:t>. Be objective in his assessment of teaching and learning environment and related contributory factors.</a:t>
            </a:r>
          </a:p>
          <a:p>
            <a:pPr marL="0" indent="0">
              <a:buNone/>
            </a:pPr>
            <a:r>
              <a:rPr lang="en-IN" dirty="0" smtClean="0"/>
              <a:t>2. Be polite, civil and humble</a:t>
            </a:r>
          </a:p>
          <a:p>
            <a:pPr marL="0" indent="0">
              <a:buNone/>
            </a:pPr>
            <a:r>
              <a:rPr lang="en-IN" dirty="0" smtClean="0"/>
              <a:t>3. Regard and treat teachers as colleagues</a:t>
            </a:r>
          </a:p>
          <a:p>
            <a:pPr marL="0" indent="0">
              <a:buNone/>
            </a:pPr>
            <a:r>
              <a:rPr lang="en-IN" dirty="0" smtClean="0"/>
              <a:t>4. Hold conferences with teachers with the view of exchanging ideas to enhance their output.</a:t>
            </a:r>
          </a:p>
          <a:p>
            <a:pPr marL="0" indent="0">
              <a:buNone/>
            </a:pPr>
            <a:r>
              <a:rPr lang="en-IN" dirty="0" smtClean="0"/>
              <a:t>5. Learn to keep official secrets. However the list of what supervisors should or should not do is not exhaustive. </a:t>
            </a:r>
            <a:endParaRPr lang="en-IN" dirty="0"/>
          </a:p>
        </p:txBody>
      </p:sp>
    </p:spTree>
    <p:extLst>
      <p:ext uri="{BB962C8B-B14F-4D97-AF65-F5344CB8AC3E}">
        <p14:creationId xmlns:p14="http://schemas.microsoft.com/office/powerpoint/2010/main" val="376816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Modern Supervision/Monitoring Issue and Challenges in Education System</a:t>
            </a:r>
            <a:endParaRPr lang="en-IN" dirty="0"/>
          </a:p>
        </p:txBody>
      </p:sp>
      <p:sp>
        <p:nvSpPr>
          <p:cNvPr id="3" name="Content Placeholder 2"/>
          <p:cNvSpPr>
            <a:spLocks noGrp="1"/>
          </p:cNvSpPr>
          <p:nvPr>
            <p:ph idx="1"/>
          </p:nvPr>
        </p:nvSpPr>
        <p:spPr/>
        <p:txBody>
          <a:bodyPr/>
          <a:lstStyle/>
          <a:p>
            <a:r>
              <a:rPr lang="en-IN" dirty="0" smtClean="0"/>
              <a:t> </a:t>
            </a:r>
            <a:r>
              <a:rPr lang="en-IN" b="1" dirty="0" smtClean="0"/>
              <a:t>Ensuring the provision of well qualified teaching staff</a:t>
            </a:r>
            <a:r>
              <a:rPr lang="en-IN" dirty="0" smtClean="0"/>
              <a:t> and generally ensuring that all schools follows government approved curricula and conform to the national policy on education. To this extent the relevance to quality control in schools is not in doubt.</a:t>
            </a:r>
            <a:endParaRPr lang="en-IN" dirty="0"/>
          </a:p>
        </p:txBody>
      </p:sp>
    </p:spTree>
    <p:extLst>
      <p:ext uri="{BB962C8B-B14F-4D97-AF65-F5344CB8AC3E}">
        <p14:creationId xmlns:p14="http://schemas.microsoft.com/office/powerpoint/2010/main" val="2897864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 Supervision should help teachers to believe that they can become competent in self criticisms; self analysis and self confident in their ability, capability and professional competence.</a:t>
            </a:r>
          </a:p>
          <a:p>
            <a:r>
              <a:rPr lang="en-IN" dirty="0" smtClean="0"/>
              <a:t>Monitoring/Supervision of School, As Quality Assurance Strategy for Effective Teaching and Learning Issues/Challenges</a:t>
            </a:r>
          </a:p>
          <a:p>
            <a:pPr marL="0" indent="0">
              <a:buNone/>
            </a:pPr>
            <a:endParaRPr lang="en-IN" dirty="0" smtClean="0"/>
          </a:p>
          <a:p>
            <a:r>
              <a:rPr lang="en-IN" dirty="0" smtClean="0"/>
              <a:t>Thus Supervision is a </a:t>
            </a:r>
            <a:r>
              <a:rPr lang="en-IN" b="1" dirty="0" smtClean="0"/>
              <a:t>co-operative design to aid teachers rather than to report about them.</a:t>
            </a:r>
            <a:endParaRPr lang="en-IN" b="1" dirty="0"/>
          </a:p>
        </p:txBody>
      </p:sp>
    </p:spTree>
    <p:extLst>
      <p:ext uri="{BB962C8B-B14F-4D97-AF65-F5344CB8AC3E}">
        <p14:creationId xmlns:p14="http://schemas.microsoft.com/office/powerpoint/2010/main" val="1241020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It is not an exaggeration to say that there </a:t>
            </a:r>
            <a:r>
              <a:rPr lang="en-IN" b="1" dirty="0" smtClean="0"/>
              <a:t>is no supervision of schools today.</a:t>
            </a:r>
          </a:p>
          <a:p>
            <a:r>
              <a:rPr lang="en-IN" dirty="0" smtClean="0"/>
              <a:t>This is so because </a:t>
            </a:r>
            <a:r>
              <a:rPr lang="en-IN" b="1" dirty="0" smtClean="0"/>
              <a:t>supervisors do not report exactly what they see in schools </a:t>
            </a:r>
            <a:r>
              <a:rPr lang="en-IN" dirty="0" smtClean="0"/>
              <a:t>when they go out for schools inspection and monitoring. </a:t>
            </a:r>
          </a:p>
          <a:p>
            <a:r>
              <a:rPr lang="en-IN" dirty="0" smtClean="0"/>
              <a:t>They falsify their reports and data to the ministry because the school heads give envelops to the inspectorate team; and in some schools the Parents Teachers Association (PTA) do same, all to make sure that the school in their locality is not closed down by the government. </a:t>
            </a:r>
            <a:endParaRPr lang="en-IN" dirty="0"/>
          </a:p>
        </p:txBody>
      </p:sp>
    </p:spTree>
    <p:extLst>
      <p:ext uri="{BB962C8B-B14F-4D97-AF65-F5344CB8AC3E}">
        <p14:creationId xmlns:p14="http://schemas.microsoft.com/office/powerpoint/2010/main" val="3815168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915</Words>
  <Application>Microsoft Office PowerPoint</Application>
  <PresentationFormat>On-screen Show (4:3)</PresentationFormat>
  <Paragraphs>56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Active Supervision</vt:lpstr>
      <vt:lpstr>   According to the American Academy of Paediatrics, “active and positive supervision” involves:  </vt:lpstr>
      <vt:lpstr>Best practices for supervising children </vt:lpstr>
      <vt:lpstr>Monitoring Roles of Supervisors Includes</vt:lpstr>
      <vt:lpstr>The head teacher should</vt:lpstr>
      <vt:lpstr> The rights and duties of supervisors monitoring and supervising of schools are itemed below:  </vt:lpstr>
      <vt:lpstr>Modern Supervision/Monitoring Issue and Challenges in Education System</vt:lpstr>
      <vt:lpstr>PowerPoint Presentation</vt:lpstr>
      <vt:lpstr>PowerPoint Presentation</vt:lpstr>
      <vt:lpstr>PowerPoint Presentation</vt:lpstr>
      <vt:lpstr>PowerPoint Presentation</vt:lpstr>
      <vt:lpstr>PowerPoint Presentation</vt:lpstr>
      <vt:lpstr>Recommendation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Active Supervision</dc:title>
  <dc:creator>user</dc:creator>
  <cp:lastModifiedBy>user</cp:lastModifiedBy>
  <cp:revision>23</cp:revision>
  <dcterms:created xsi:type="dcterms:W3CDTF">2020-08-17T13:58:52Z</dcterms:created>
  <dcterms:modified xsi:type="dcterms:W3CDTF">2020-08-18T01:59:09Z</dcterms:modified>
</cp:coreProperties>
</file>