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5" r:id="rId5"/>
    <p:sldId id="259" r:id="rId6"/>
    <p:sldId id="266" r:id="rId7"/>
    <p:sldId id="267" r:id="rId8"/>
    <p:sldId id="260" r:id="rId9"/>
    <p:sldId id="261" r:id="rId10"/>
    <p:sldId id="262"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5DFB9C4-E666-49F9-991A-39F5CDCF4957}"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122064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DFB9C4-E666-49F9-991A-39F5CDCF4957}"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3453979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DFB9C4-E666-49F9-991A-39F5CDCF4957}"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288429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5DFB9C4-E666-49F9-991A-39F5CDCF4957}"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232743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DFB9C4-E666-49F9-991A-39F5CDCF4957}"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1958120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5DFB9C4-E666-49F9-991A-39F5CDCF4957}"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271442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5DFB9C4-E666-49F9-991A-39F5CDCF4957}" type="datetimeFigureOut">
              <a:rPr lang="en-IN" smtClean="0"/>
              <a:t>09-07-2020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395965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5DFB9C4-E666-49F9-991A-39F5CDCF4957}" type="datetimeFigureOut">
              <a:rPr lang="en-IN" smtClean="0"/>
              <a:t>09-07-2020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2521440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FB9C4-E666-49F9-991A-39F5CDCF4957}" type="datetimeFigureOut">
              <a:rPr lang="en-IN" smtClean="0"/>
              <a:t>09-07-2020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197512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DFB9C4-E666-49F9-991A-39F5CDCF4957}"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3853370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DFB9C4-E666-49F9-991A-39F5CDCF4957}"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3253E5-F206-493C-89CC-6F04640E20CF}" type="slidenum">
              <a:rPr lang="en-IN" smtClean="0"/>
              <a:t>‹#›</a:t>
            </a:fld>
            <a:endParaRPr lang="en-IN"/>
          </a:p>
        </p:txBody>
      </p:sp>
    </p:spTree>
    <p:extLst>
      <p:ext uri="{BB962C8B-B14F-4D97-AF65-F5344CB8AC3E}">
        <p14:creationId xmlns:p14="http://schemas.microsoft.com/office/powerpoint/2010/main" val="45616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FB9C4-E666-49F9-991A-39F5CDCF4957}" type="datetimeFigureOut">
              <a:rPr lang="en-IN" smtClean="0"/>
              <a:t>09-07-2020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253E5-F206-493C-89CC-6F04640E20CF}" type="slidenum">
              <a:rPr lang="en-IN" smtClean="0"/>
              <a:t>‹#›</a:t>
            </a:fld>
            <a:endParaRPr lang="en-IN"/>
          </a:p>
        </p:txBody>
      </p:sp>
    </p:spTree>
    <p:extLst>
      <p:ext uri="{BB962C8B-B14F-4D97-AF65-F5344CB8AC3E}">
        <p14:creationId xmlns:p14="http://schemas.microsoft.com/office/powerpoint/2010/main" val="1715986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a:xfrm>
            <a:off x="827584" y="1124744"/>
            <a:ext cx="7776864" cy="4824536"/>
          </a:xfrm>
        </p:spPr>
        <p:txBody>
          <a:bodyPr>
            <a:normAutofit/>
          </a:bodyPr>
          <a:lstStyle/>
          <a:p>
            <a:endParaRPr lang="en-IN"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052736"/>
            <a:ext cx="7488832"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800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Importance’s of environmental  EDN</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1. To clarify modern environmental concept like how to conserve biodiversity.</a:t>
            </a:r>
          </a:p>
          <a:p>
            <a:endParaRPr lang="en-IN" dirty="0" smtClean="0"/>
          </a:p>
          <a:p>
            <a:r>
              <a:rPr lang="en-IN" dirty="0" smtClean="0"/>
              <a:t>2. To know the more sustainable way of living.</a:t>
            </a:r>
          </a:p>
          <a:p>
            <a:endParaRPr lang="en-IN" dirty="0" smtClean="0"/>
          </a:p>
          <a:p>
            <a:r>
              <a:rPr lang="en-IN" dirty="0" smtClean="0"/>
              <a:t>3. To use natural resources more efficiently.</a:t>
            </a:r>
          </a:p>
          <a:p>
            <a:endParaRPr lang="en-IN" dirty="0" smtClean="0"/>
          </a:p>
          <a:p>
            <a:r>
              <a:rPr lang="en-IN" dirty="0" smtClean="0"/>
              <a:t>4. To know the behaviour of organism under natural conditions.</a:t>
            </a:r>
          </a:p>
          <a:p>
            <a:endParaRPr lang="en-IN" dirty="0" smtClean="0"/>
          </a:p>
          <a:p>
            <a:r>
              <a:rPr lang="en-IN" dirty="0" smtClean="0"/>
              <a:t>5. To know the interrelationship between organisms in populations and communities.</a:t>
            </a:r>
          </a:p>
          <a:p>
            <a:endParaRPr lang="en-IN" dirty="0" smtClean="0"/>
          </a:p>
          <a:p>
            <a:r>
              <a:rPr lang="en-IN" dirty="0" smtClean="0"/>
              <a:t>6. To aware and educate people regarding environmental issues and problems at local, national and international levels.</a:t>
            </a:r>
            <a:endParaRPr lang="en-IN" dirty="0"/>
          </a:p>
        </p:txBody>
      </p:sp>
    </p:spTree>
    <p:extLst>
      <p:ext uri="{BB962C8B-B14F-4D97-AF65-F5344CB8AC3E}">
        <p14:creationId xmlns:p14="http://schemas.microsoft.com/office/powerpoint/2010/main" val="1975317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Scope of Environmental </a:t>
            </a:r>
            <a:r>
              <a:rPr lang="en-IN" dirty="0" err="1" smtClean="0"/>
              <a:t>edn</a:t>
            </a:r>
            <a:r>
              <a:rPr lang="en-IN" dirty="0" smtClean="0"/>
              <a:t>:</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a) Environmental Science:</a:t>
            </a:r>
          </a:p>
          <a:p>
            <a:endParaRPr lang="en-IN" dirty="0" smtClean="0"/>
          </a:p>
          <a:p>
            <a:r>
              <a:rPr lang="en-IN" dirty="0" smtClean="0"/>
              <a:t>It deals with the scientific study of environmental system (air, water, soil and land), the inherent or induced changes on organisms and the environmental damages incurred as a result of human interaction with the environment.</a:t>
            </a:r>
          </a:p>
          <a:p>
            <a:endParaRPr lang="en-IN" dirty="0" smtClean="0"/>
          </a:p>
          <a:p>
            <a:r>
              <a:rPr lang="en-IN" dirty="0" smtClean="0"/>
              <a:t>(b) Environmental Engineering:</a:t>
            </a:r>
          </a:p>
          <a:p>
            <a:endParaRPr lang="en-IN" dirty="0" smtClean="0"/>
          </a:p>
          <a:p>
            <a:r>
              <a:rPr lang="en-IN" dirty="0" smtClean="0"/>
              <a:t>It deals with the study of technical processes involved in the protection of environment from the potentially deleterious effects of human activity and improving the environmental quality for the health and well beings of humans.</a:t>
            </a:r>
            <a:endParaRPr lang="en-IN" dirty="0"/>
          </a:p>
        </p:txBody>
      </p:sp>
    </p:spTree>
    <p:extLst>
      <p:ext uri="{BB962C8B-B14F-4D97-AF65-F5344CB8AC3E}">
        <p14:creationId xmlns:p14="http://schemas.microsoft.com/office/powerpoint/2010/main" val="1840384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Scope of EE</a:t>
            </a:r>
            <a:endParaRPr lang="en-IN" dirty="0"/>
          </a:p>
        </p:txBody>
      </p:sp>
      <p:sp>
        <p:nvSpPr>
          <p:cNvPr id="3" name="Content Placeholder 2"/>
          <p:cNvSpPr>
            <a:spLocks noGrp="1"/>
          </p:cNvSpPr>
          <p:nvPr>
            <p:ph idx="1"/>
          </p:nvPr>
        </p:nvSpPr>
        <p:spPr/>
        <p:txBody>
          <a:bodyPr>
            <a:normAutofit fontScale="92500" lnSpcReduction="20000"/>
          </a:bodyPr>
          <a:lstStyle/>
          <a:p>
            <a:endParaRPr lang="en-IN" dirty="0" smtClean="0"/>
          </a:p>
          <a:p>
            <a:endParaRPr lang="en-IN" dirty="0" smtClean="0"/>
          </a:p>
          <a:p>
            <a:pPr marL="0" indent="0">
              <a:buNone/>
            </a:pPr>
            <a:r>
              <a:rPr lang="en-IN" dirty="0" smtClean="0"/>
              <a:t> </a:t>
            </a:r>
          </a:p>
          <a:p>
            <a:r>
              <a:rPr lang="en-IN" dirty="0" smtClean="0"/>
              <a:t>(c) Environmental Management:</a:t>
            </a:r>
          </a:p>
          <a:p>
            <a:endParaRPr lang="en-IN" dirty="0" smtClean="0"/>
          </a:p>
          <a:p>
            <a:pPr marL="0" indent="0">
              <a:buNone/>
            </a:pPr>
            <a:r>
              <a:rPr lang="en-IN" dirty="0" smtClean="0"/>
              <a:t>It promotes due regard for physical, social and economic environment of the enterprise or projects. It encourages planned investment at the start of the production chain rather than forced investment in cleaning up at the end.</a:t>
            </a:r>
          </a:p>
          <a:p>
            <a:endParaRPr lang="en-IN" dirty="0" smtClean="0"/>
          </a:p>
        </p:txBody>
      </p:sp>
    </p:spTree>
    <p:extLst>
      <p:ext uri="{BB962C8B-B14F-4D97-AF65-F5344CB8AC3E}">
        <p14:creationId xmlns:p14="http://schemas.microsoft.com/office/powerpoint/2010/main" val="380797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Environmental education (EE)</a:t>
            </a:r>
            <a:endParaRPr lang="en-IN" dirty="0"/>
          </a:p>
        </p:txBody>
      </p:sp>
      <p:sp>
        <p:nvSpPr>
          <p:cNvPr id="3" name="Content Placeholder 2"/>
          <p:cNvSpPr>
            <a:spLocks noGrp="1"/>
          </p:cNvSpPr>
          <p:nvPr>
            <p:ph idx="1"/>
          </p:nvPr>
        </p:nvSpPr>
        <p:spPr/>
        <p:txBody>
          <a:bodyPr/>
          <a:lstStyle/>
          <a:p>
            <a:r>
              <a:rPr lang="en-IN" dirty="0" smtClean="0"/>
              <a:t>Environmental education (EE) refers to organized efforts to teach how natural environments function, and particularly, how human beings can manage </a:t>
            </a:r>
            <a:r>
              <a:rPr lang="en-IN" dirty="0" err="1" smtClean="0"/>
              <a:t>behavior</a:t>
            </a:r>
            <a:r>
              <a:rPr lang="en-IN" dirty="0" smtClean="0"/>
              <a:t> and ecosystems to live sustainably. It is a multi-disciplinary field integrating disciplines such as biology, chemistry, physics, ecology, earth science, atmospheric science, mathematics, and geography</a:t>
            </a:r>
            <a:endParaRPr lang="en-IN" dirty="0"/>
          </a:p>
        </p:txBody>
      </p:sp>
    </p:spTree>
    <p:extLst>
      <p:ext uri="{BB962C8B-B14F-4D97-AF65-F5344CB8AC3E}">
        <p14:creationId xmlns:p14="http://schemas.microsoft.com/office/powerpoint/2010/main" val="274299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characteristics of environmental education include:</a:t>
            </a:r>
            <a:br>
              <a:rPr lang="en-IN" dirty="0" smtClean="0"/>
            </a:br>
            <a:endParaRPr lang="en-IN" dirty="0"/>
          </a:p>
        </p:txBody>
      </p:sp>
      <p:sp>
        <p:nvSpPr>
          <p:cNvPr id="3" name="Content Placeholder 2"/>
          <p:cNvSpPr>
            <a:spLocks noGrp="1"/>
          </p:cNvSpPr>
          <p:nvPr>
            <p:ph idx="1"/>
          </p:nvPr>
        </p:nvSpPr>
        <p:spPr>
          <a:xfrm>
            <a:off x="914400" y="1556792"/>
            <a:ext cx="8229600" cy="4525963"/>
          </a:xfrm>
        </p:spPr>
        <p:txBody>
          <a:bodyPr>
            <a:normAutofit fontScale="70000" lnSpcReduction="20000"/>
          </a:bodyPr>
          <a:lstStyle/>
          <a:p>
            <a:endParaRPr lang="en-IN" dirty="0" smtClean="0"/>
          </a:p>
          <a:p>
            <a:endParaRPr lang="en-IN" dirty="0" smtClean="0"/>
          </a:p>
          <a:p>
            <a:r>
              <a:rPr lang="en-IN" dirty="0" smtClean="0"/>
              <a:t>It is a life-long process,</a:t>
            </a:r>
          </a:p>
          <a:p>
            <a:r>
              <a:rPr lang="en-IN" dirty="0" smtClean="0"/>
              <a:t>It is interdisciplinary and holistic in nature </a:t>
            </a:r>
            <a:r>
              <a:rPr lang="en-IN" dirty="0"/>
              <a:t>,</a:t>
            </a:r>
            <a:endParaRPr lang="en-IN" dirty="0" smtClean="0"/>
          </a:p>
          <a:p>
            <a:r>
              <a:rPr lang="en-IN" dirty="0" smtClean="0"/>
              <a:t>It is an approach to education as a whole, rather than a subject,</a:t>
            </a:r>
          </a:p>
          <a:p>
            <a:r>
              <a:rPr lang="en-IN" dirty="0" smtClean="0"/>
              <a:t>It concerns the inter-relationship and interconnectedness between human and natural systems,</a:t>
            </a:r>
          </a:p>
          <a:p>
            <a:r>
              <a:rPr lang="en-IN" dirty="0" smtClean="0"/>
              <a:t>It views the environment in its entirety including social, political, economic, technological, moral, aesthetic and spiritual aspects,</a:t>
            </a:r>
          </a:p>
          <a:p>
            <a:r>
              <a:rPr lang="en-IN" dirty="0" smtClean="0"/>
              <a:t>It encourages participation in the learning experience</a:t>
            </a:r>
          </a:p>
          <a:p>
            <a:r>
              <a:rPr lang="en-IN" dirty="0" smtClean="0"/>
              <a:t>It emphasises active responsibility,</a:t>
            </a:r>
          </a:p>
        </p:txBody>
      </p:sp>
    </p:spTree>
    <p:extLst>
      <p:ext uri="{BB962C8B-B14F-4D97-AF65-F5344CB8AC3E}">
        <p14:creationId xmlns:p14="http://schemas.microsoft.com/office/powerpoint/2010/main" val="2476001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Characteristics</a:t>
            </a:r>
            <a:endParaRPr lang="en-IN" dirty="0"/>
          </a:p>
        </p:txBody>
      </p:sp>
      <p:sp>
        <p:nvSpPr>
          <p:cNvPr id="3" name="Content Placeholder 2"/>
          <p:cNvSpPr>
            <a:spLocks noGrp="1"/>
          </p:cNvSpPr>
          <p:nvPr>
            <p:ph idx="1"/>
          </p:nvPr>
        </p:nvSpPr>
        <p:spPr/>
        <p:txBody>
          <a:bodyPr>
            <a:normAutofit/>
          </a:bodyPr>
          <a:lstStyle/>
          <a:p>
            <a:endParaRPr lang="en-IN" dirty="0" smtClean="0"/>
          </a:p>
          <a:p>
            <a:endParaRPr lang="en-IN" dirty="0"/>
          </a:p>
        </p:txBody>
      </p:sp>
      <p:sp>
        <p:nvSpPr>
          <p:cNvPr id="4" name="Rectangle 3"/>
          <p:cNvSpPr/>
          <p:nvPr/>
        </p:nvSpPr>
        <p:spPr>
          <a:xfrm>
            <a:off x="1547664" y="1916832"/>
            <a:ext cx="6552728" cy="4093428"/>
          </a:xfrm>
          <a:prstGeom prst="rect">
            <a:avLst/>
          </a:prstGeom>
        </p:spPr>
        <p:txBody>
          <a:bodyPr wrap="square">
            <a:spAutoFit/>
          </a:bodyPr>
          <a:lstStyle/>
          <a:p>
            <a:r>
              <a:rPr lang="en-IN" sz="2000" dirty="0"/>
              <a:t>It uses a broad range of teaching and learning techniques, with stress on practical activities and hands-on experience</a:t>
            </a:r>
            <a:r>
              <a:rPr lang="en-IN" sz="2000" dirty="0" smtClean="0"/>
              <a:t>,</a:t>
            </a:r>
          </a:p>
          <a:p>
            <a:endParaRPr lang="en-IN" sz="2000" dirty="0"/>
          </a:p>
          <a:p>
            <a:r>
              <a:rPr lang="en-IN" sz="2000" dirty="0"/>
              <a:t>It is concerned with local to global dimensions, and past/present/ future dimensions</a:t>
            </a:r>
            <a:r>
              <a:rPr lang="en-IN" sz="2000" dirty="0" smtClean="0"/>
              <a:t>,</a:t>
            </a:r>
          </a:p>
          <a:p>
            <a:endParaRPr lang="en-IN" sz="2000" dirty="0"/>
          </a:p>
          <a:p>
            <a:r>
              <a:rPr lang="en-IN" sz="2000" dirty="0"/>
              <a:t>It should be enhanced and supported by the organisation and structure of the learning situation and institution as a whole,</a:t>
            </a:r>
          </a:p>
          <a:p>
            <a:r>
              <a:rPr lang="en-IN" sz="2000" dirty="0"/>
              <a:t>It encourages the development of sensitivity, awareness, understanding, critical thinking and problem-solving skills,</a:t>
            </a:r>
          </a:p>
          <a:p>
            <a:r>
              <a:rPr lang="en-IN" sz="2000" dirty="0"/>
              <a:t>It encourages the clarification of values and the development of values sensitive to the environment,</a:t>
            </a:r>
          </a:p>
          <a:p>
            <a:r>
              <a:rPr lang="en-IN" sz="2000" dirty="0"/>
              <a:t>It is concerned with building on environmental ethic.</a:t>
            </a:r>
          </a:p>
        </p:txBody>
      </p:sp>
    </p:spTree>
    <p:extLst>
      <p:ext uri="{BB962C8B-B14F-4D97-AF65-F5344CB8AC3E}">
        <p14:creationId xmlns:p14="http://schemas.microsoft.com/office/powerpoint/2010/main" val="2675139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Need of EE</a:t>
            </a:r>
            <a:endParaRPr lang="en-IN" dirty="0"/>
          </a:p>
        </p:txBody>
      </p:sp>
      <p:sp>
        <p:nvSpPr>
          <p:cNvPr id="3" name="Content Placeholder 2"/>
          <p:cNvSpPr>
            <a:spLocks noGrp="1"/>
          </p:cNvSpPr>
          <p:nvPr>
            <p:ph idx="1"/>
          </p:nvPr>
        </p:nvSpPr>
        <p:spPr/>
        <p:txBody>
          <a:bodyPr>
            <a:normAutofit lnSpcReduction="10000"/>
          </a:bodyPr>
          <a:lstStyle/>
          <a:p>
            <a:r>
              <a:rPr lang="en-IN" dirty="0"/>
              <a:t>To protect the environment because .our environment is being increasingly degraded by human activities</a:t>
            </a:r>
          </a:p>
          <a:p>
            <a:r>
              <a:rPr lang="en-IN" dirty="0"/>
              <a:t> To make people aware regarding environment through newspapers, radio, television, etc.</a:t>
            </a:r>
          </a:p>
          <a:p>
            <a:r>
              <a:rPr lang="en-IN" dirty="0"/>
              <a:t> To make people aware regarding environment like BSI (Botanical Survey of India, 1890), ZSI (Zoological Survey of India, 1916), WII (Wild Life Institute of India, 1982) etc.</a:t>
            </a:r>
          </a:p>
          <a:p>
            <a:endParaRPr lang="en-IN" dirty="0"/>
          </a:p>
        </p:txBody>
      </p:sp>
    </p:spTree>
    <p:extLst>
      <p:ext uri="{BB962C8B-B14F-4D97-AF65-F5344CB8AC3E}">
        <p14:creationId xmlns:p14="http://schemas.microsoft.com/office/powerpoint/2010/main" val="183290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49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Goals of environmental education</a:t>
            </a:r>
          </a:p>
        </p:txBody>
      </p:sp>
      <p:sp>
        <p:nvSpPr>
          <p:cNvPr id="3" name="Content Placeholder 2"/>
          <p:cNvSpPr>
            <a:spLocks noGrp="1"/>
          </p:cNvSpPr>
          <p:nvPr>
            <p:ph idx="1"/>
          </p:nvPr>
        </p:nvSpPr>
        <p:spPr/>
        <p:txBody>
          <a:bodyPr>
            <a:normAutofit/>
          </a:bodyPr>
          <a:lstStyle/>
          <a:p>
            <a:endParaRPr lang="en-IN" dirty="0"/>
          </a:p>
          <a:p>
            <a:endParaRPr lang="en-IN" dirty="0"/>
          </a:p>
        </p:txBody>
      </p:sp>
      <p:sp>
        <p:nvSpPr>
          <p:cNvPr id="4" name="Rectangle 3"/>
          <p:cNvSpPr/>
          <p:nvPr/>
        </p:nvSpPr>
        <p:spPr>
          <a:xfrm>
            <a:off x="1547664" y="2060848"/>
            <a:ext cx="6480720" cy="4524315"/>
          </a:xfrm>
          <a:prstGeom prst="rect">
            <a:avLst/>
          </a:prstGeom>
        </p:spPr>
        <p:txBody>
          <a:bodyPr wrap="square">
            <a:spAutoFit/>
          </a:bodyPr>
          <a:lstStyle/>
          <a:p>
            <a:r>
              <a:rPr lang="en-IN" dirty="0"/>
              <a:t>1</a:t>
            </a:r>
            <a:r>
              <a:rPr lang="en-IN" sz="2400" dirty="0"/>
              <a:t>. to foster clear awareness of, and concern about, economic, social, political, and ecological inter-dependence in urban and rural areas.</a:t>
            </a:r>
          </a:p>
          <a:p>
            <a:endParaRPr lang="en-IN" sz="2400" dirty="0"/>
          </a:p>
          <a:p>
            <a:r>
              <a:rPr lang="en-IN" sz="2400" dirty="0"/>
              <a:t>2. to provide every person with opportunities to acquire the knowledge, values, attitudes, commitment and skills needed to protect and improve the environment.</a:t>
            </a:r>
          </a:p>
          <a:p>
            <a:endParaRPr lang="en-IN" sz="2400" dirty="0"/>
          </a:p>
          <a:p>
            <a:r>
              <a:rPr lang="en-IN" sz="2400" dirty="0"/>
              <a:t>3. to create new patterns of behaviour of individuals, groups, and society as a whole, towards the environment (UNESCO, 1977.)</a:t>
            </a:r>
          </a:p>
        </p:txBody>
      </p:sp>
    </p:spTree>
    <p:extLst>
      <p:ext uri="{BB962C8B-B14F-4D97-AF65-F5344CB8AC3E}">
        <p14:creationId xmlns:p14="http://schemas.microsoft.com/office/powerpoint/2010/main" val="366133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a:t>
            </a:r>
            <a:r>
              <a:rPr lang="en-IN" dirty="0" smtClean="0"/>
              <a:t>oals of environmental education</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1. to foster clear awareness of, and concern about, economic, social, political, and ecological inter-dependence in urban and rural areas.</a:t>
            </a:r>
          </a:p>
          <a:p>
            <a:endParaRPr lang="en-IN" dirty="0" smtClean="0"/>
          </a:p>
          <a:p>
            <a:r>
              <a:rPr lang="en-IN" dirty="0" smtClean="0"/>
              <a:t>2. to provide every person with opportunities to acquire the knowledge, values, attitudes, commitment and skills needed to protect and improve the environment.</a:t>
            </a:r>
          </a:p>
          <a:p>
            <a:endParaRPr lang="en-IN" dirty="0" smtClean="0"/>
          </a:p>
          <a:p>
            <a:r>
              <a:rPr lang="en-IN" dirty="0" smtClean="0"/>
              <a:t>3. to create new patterns of behaviour of individuals, groups, and society as a whole, towards the environment (UNESCO, 1977.)</a:t>
            </a:r>
            <a:endParaRPr lang="en-IN" dirty="0"/>
          </a:p>
        </p:txBody>
      </p:sp>
    </p:spTree>
    <p:extLst>
      <p:ext uri="{BB962C8B-B14F-4D97-AF65-F5344CB8AC3E}">
        <p14:creationId xmlns:p14="http://schemas.microsoft.com/office/powerpoint/2010/main" val="2833968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a:t/>
            </a:r>
            <a:br>
              <a:rPr lang="en-IN" dirty="0"/>
            </a:br>
            <a:r>
              <a:rPr lang="en-IN" dirty="0" smtClean="0"/>
              <a:t>Guiding Principles of Environmental education</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55000" lnSpcReduction="20000"/>
          </a:bodyPr>
          <a:lstStyle/>
          <a:p>
            <a:endParaRPr lang="en-IN" dirty="0" smtClean="0"/>
          </a:p>
          <a:p>
            <a:pPr marL="0" indent="0">
              <a:buNone/>
            </a:pPr>
            <a:r>
              <a:rPr lang="en-IN" dirty="0" smtClean="0"/>
              <a:t> </a:t>
            </a:r>
          </a:p>
          <a:p>
            <a:r>
              <a:rPr lang="en-IN" dirty="0" smtClean="0"/>
              <a:t>(a) Creating the awareness about environmental problems among people.</a:t>
            </a:r>
          </a:p>
          <a:p>
            <a:endParaRPr lang="en-IN" dirty="0" smtClean="0"/>
          </a:p>
          <a:p>
            <a:r>
              <a:rPr lang="en-IN" dirty="0" smtClean="0"/>
              <a:t>(b) Imparting basic knowledge about the environment and its allied problems.</a:t>
            </a:r>
          </a:p>
          <a:p>
            <a:endParaRPr lang="en-IN" dirty="0" smtClean="0"/>
          </a:p>
          <a:p>
            <a:r>
              <a:rPr lang="en-IN" dirty="0" smtClean="0"/>
              <a:t>(c) Developing an attitude of concern for the environment.</a:t>
            </a:r>
          </a:p>
          <a:p>
            <a:endParaRPr lang="en-IN" dirty="0" smtClean="0"/>
          </a:p>
          <a:p>
            <a:r>
              <a:rPr lang="en-IN" dirty="0" smtClean="0"/>
              <a:t>(d) Motivating public to participate in environment protection and environment improvement.</a:t>
            </a:r>
          </a:p>
          <a:p>
            <a:endParaRPr lang="en-IN" dirty="0" smtClean="0"/>
          </a:p>
          <a:p>
            <a:pPr marL="0" indent="0">
              <a:buNone/>
            </a:pPr>
            <a:r>
              <a:rPr lang="en-IN" dirty="0" smtClean="0"/>
              <a:t> </a:t>
            </a:r>
          </a:p>
          <a:p>
            <a:r>
              <a:rPr lang="en-IN" dirty="0" smtClean="0"/>
              <a:t>(e) Acquiring skills to help the concerned individuals in identifying and solving environmental problems.</a:t>
            </a:r>
          </a:p>
          <a:p>
            <a:endParaRPr lang="en-IN" dirty="0" smtClean="0"/>
          </a:p>
          <a:p>
            <a:r>
              <a:rPr lang="en-IN" dirty="0" smtClean="0"/>
              <a:t>(f) Striving to attain harmony with Nature.</a:t>
            </a:r>
            <a:endParaRPr lang="en-IN" dirty="0"/>
          </a:p>
        </p:txBody>
      </p:sp>
    </p:spTree>
    <p:extLst>
      <p:ext uri="{BB962C8B-B14F-4D97-AF65-F5344CB8AC3E}">
        <p14:creationId xmlns:p14="http://schemas.microsoft.com/office/powerpoint/2010/main" val="354386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794</Words>
  <Application>Microsoft Office PowerPoint</Application>
  <PresentationFormat>On-screen Show (4:3)</PresentationFormat>
  <Paragraphs>79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Environmental education (EE)</vt:lpstr>
      <vt:lpstr>The characteristics of environmental education include: </vt:lpstr>
      <vt:lpstr>Characteristics</vt:lpstr>
      <vt:lpstr>Need of EE</vt:lpstr>
      <vt:lpstr>PowerPoint Presentation</vt:lpstr>
      <vt:lpstr>Goals of environmental education</vt:lpstr>
      <vt:lpstr>Goals of environmental education</vt:lpstr>
      <vt:lpstr>  Guiding Principles of Environmental education  </vt:lpstr>
      <vt:lpstr> Importance’s of environmental  EDN</vt:lpstr>
      <vt:lpstr>Scope of Environmental edn:</vt:lpstr>
      <vt:lpstr>Scope of EE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21</cp:revision>
  <dcterms:created xsi:type="dcterms:W3CDTF">2020-07-08T09:51:06Z</dcterms:created>
  <dcterms:modified xsi:type="dcterms:W3CDTF">2020-07-09T01:59:19Z</dcterms:modified>
</cp:coreProperties>
</file>