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72" r:id="rId13"/>
    <p:sldId id="273" r:id="rId14"/>
    <p:sldId id="267" r:id="rId15"/>
    <p:sldId id="268" r:id="rId16"/>
    <p:sldId id="269" r:id="rId17"/>
    <p:sldId id="270" r:id="rId18"/>
    <p:sldId id="271" r:id="rId19"/>
    <p:sldId id="274" r:id="rId20"/>
    <p:sldId id="275" r:id="rId21"/>
    <p:sldId id="307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305" r:id="rId34"/>
    <p:sldId id="306" r:id="rId35"/>
    <p:sldId id="308" r:id="rId36"/>
    <p:sldId id="287" r:id="rId37"/>
    <p:sldId id="293" r:id="rId38"/>
    <p:sldId id="314" r:id="rId39"/>
    <p:sldId id="315" r:id="rId40"/>
    <p:sldId id="288" r:id="rId41"/>
    <p:sldId id="289" r:id="rId42"/>
    <p:sldId id="290" r:id="rId43"/>
    <p:sldId id="291" r:id="rId44"/>
    <p:sldId id="292" r:id="rId45"/>
    <p:sldId id="294" r:id="rId46"/>
    <p:sldId id="295" r:id="rId47"/>
    <p:sldId id="296" r:id="rId48"/>
    <p:sldId id="297" r:id="rId49"/>
    <p:sldId id="298" r:id="rId50"/>
    <p:sldId id="299" r:id="rId51"/>
    <p:sldId id="300" r:id="rId52"/>
    <p:sldId id="301" r:id="rId53"/>
    <p:sldId id="302" r:id="rId54"/>
    <p:sldId id="303" r:id="rId55"/>
    <p:sldId id="304" r:id="rId56"/>
    <p:sldId id="309" r:id="rId57"/>
    <p:sldId id="310" r:id="rId58"/>
    <p:sldId id="311" r:id="rId59"/>
    <p:sldId id="312" r:id="rId60"/>
    <p:sldId id="313" r:id="rId6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79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287217-D4B8-4E2E-9AFC-FB15940FF71D}" type="datetimeFigureOut">
              <a:rPr lang="en-IN" smtClean="0"/>
              <a:t>20-01-2022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621C2C-90CB-4BC8-834C-8E912F99122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43797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621C2C-90CB-4BC8-834C-8E912F991225}" type="slidenum">
              <a:rPr lang="en-IN" smtClean="0"/>
              <a:t>23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071737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9DEEF-675C-49FB-A090-2D7B875A942D}" type="datetimeFigureOut">
              <a:rPr lang="en-IN" smtClean="0"/>
              <a:t>20-01-2022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C440E-935E-471C-B87F-F184CE8C946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83982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9DEEF-675C-49FB-A090-2D7B875A942D}" type="datetimeFigureOut">
              <a:rPr lang="en-IN" smtClean="0"/>
              <a:t>20-01-2022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C440E-935E-471C-B87F-F184CE8C946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311280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9DEEF-675C-49FB-A090-2D7B875A942D}" type="datetimeFigureOut">
              <a:rPr lang="en-IN" smtClean="0"/>
              <a:t>20-01-2022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C440E-935E-471C-B87F-F184CE8C946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849031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9DEEF-675C-49FB-A090-2D7B875A942D}" type="datetimeFigureOut">
              <a:rPr lang="en-IN" smtClean="0"/>
              <a:t>20-01-2022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C440E-935E-471C-B87F-F184CE8C946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419350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9DEEF-675C-49FB-A090-2D7B875A942D}" type="datetimeFigureOut">
              <a:rPr lang="en-IN" smtClean="0"/>
              <a:t>20-01-2022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C440E-935E-471C-B87F-F184CE8C946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94464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9DEEF-675C-49FB-A090-2D7B875A942D}" type="datetimeFigureOut">
              <a:rPr lang="en-IN" smtClean="0"/>
              <a:t>20-01-2022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C440E-935E-471C-B87F-F184CE8C946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16895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9DEEF-675C-49FB-A090-2D7B875A942D}" type="datetimeFigureOut">
              <a:rPr lang="en-IN" smtClean="0"/>
              <a:t>20-01-2022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C440E-935E-471C-B87F-F184CE8C946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828140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9DEEF-675C-49FB-A090-2D7B875A942D}" type="datetimeFigureOut">
              <a:rPr lang="en-IN" smtClean="0"/>
              <a:t>20-01-2022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C440E-935E-471C-B87F-F184CE8C946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754998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9DEEF-675C-49FB-A090-2D7B875A942D}" type="datetimeFigureOut">
              <a:rPr lang="en-IN" smtClean="0"/>
              <a:t>20-01-2022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C440E-935E-471C-B87F-F184CE8C946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852860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9DEEF-675C-49FB-A090-2D7B875A942D}" type="datetimeFigureOut">
              <a:rPr lang="en-IN" smtClean="0"/>
              <a:t>20-01-2022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C440E-935E-471C-B87F-F184CE8C946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979911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9DEEF-675C-49FB-A090-2D7B875A942D}" type="datetimeFigureOut">
              <a:rPr lang="en-IN" smtClean="0"/>
              <a:t>20-01-2022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C440E-935E-471C-B87F-F184CE8C946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303392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39DEEF-675C-49FB-A090-2D7B875A942D}" type="datetimeFigureOut">
              <a:rPr lang="en-IN" smtClean="0"/>
              <a:t>20-01-2022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BC440E-935E-471C-B87F-F184CE8C946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580139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08721"/>
            <a:ext cx="7772400" cy="936103"/>
          </a:xfrm>
        </p:spPr>
        <p:txBody>
          <a:bodyPr>
            <a:normAutofit fontScale="90000"/>
          </a:bodyPr>
          <a:lstStyle/>
          <a:p>
            <a:r>
              <a:rPr lang="en-IN" dirty="0" smtClean="0"/>
              <a:t/>
            </a:r>
            <a:br>
              <a:rPr lang="en-IN" dirty="0" smtClean="0"/>
            </a:br>
            <a:r>
              <a:rPr lang="en-IN" dirty="0" smtClean="0"/>
              <a:t>Environmental Ethics</a:t>
            </a:r>
            <a:br>
              <a:rPr lang="en-IN" dirty="0" smtClean="0"/>
            </a:b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7584" y="2204864"/>
            <a:ext cx="7416824" cy="3793976"/>
          </a:xfrm>
        </p:spPr>
        <p:txBody>
          <a:bodyPr>
            <a:normAutofit/>
          </a:bodyPr>
          <a:lstStyle/>
          <a:p>
            <a:pPr algn="just"/>
            <a:r>
              <a:rPr lang="en-IN" dirty="0" smtClean="0"/>
              <a:t>Environmental ethics studies the relation of human beings and the environment. </a:t>
            </a:r>
          </a:p>
          <a:p>
            <a:pPr algn="just"/>
            <a:r>
              <a:rPr lang="en-IN" dirty="0" smtClean="0"/>
              <a:t>Environmental ethics believe that humans are a part of society as well as other living creatures, which includes plants and animals.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1599883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Functions of Environmental Accounting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Internal Functions</a:t>
            </a:r>
          </a:p>
          <a:p>
            <a:pPr algn="just"/>
            <a:r>
              <a:rPr lang="en-IN" dirty="0" smtClean="0"/>
              <a:t>Manage environmental conservation cost and </a:t>
            </a:r>
            <a:r>
              <a:rPr lang="en-IN" dirty="0" err="1" smtClean="0"/>
              <a:t>analyze</a:t>
            </a:r>
            <a:r>
              <a:rPr lang="en-IN" dirty="0" smtClean="0"/>
              <a:t> the cost of environmental conservation activities versus the benefit obtained, and promotes effective and efficient environmental conservation activities through suitable decision making.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948329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/>
          <a:lstStyle/>
          <a:p>
            <a:r>
              <a:rPr lang="en-IN" dirty="0" smtClean="0"/>
              <a:t>External Functions</a:t>
            </a:r>
          </a:p>
          <a:p>
            <a:pPr algn="just"/>
            <a:r>
              <a:rPr lang="en-IN" dirty="0" smtClean="0"/>
              <a:t>external functions allow a company to influence the decision-making of stakeholders, such as consumers, investors, and local residents.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2266178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Need of Environmental Accounting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IN" dirty="0"/>
              <a:t>a) Regulatory Requirements :</a:t>
            </a:r>
          </a:p>
          <a:p>
            <a:r>
              <a:rPr lang="en-IN" dirty="0"/>
              <a:t>Meeting regulatory requirements </a:t>
            </a:r>
            <a:r>
              <a:rPr lang="en-IN" dirty="0" smtClean="0"/>
              <a:t>exceeding </a:t>
            </a:r>
            <a:r>
              <a:rPr lang="en-IN" dirty="0"/>
              <a:t>that expectation.</a:t>
            </a:r>
          </a:p>
          <a:p>
            <a:endParaRPr lang="en-IN" dirty="0"/>
          </a:p>
          <a:p>
            <a:r>
              <a:rPr lang="en-IN" dirty="0"/>
              <a:t>b) Cleaning up Pollution :</a:t>
            </a:r>
          </a:p>
          <a:p>
            <a:r>
              <a:rPr lang="en-IN" dirty="0"/>
              <a:t>Cleaning up pollution that already exists and properly disposing of the hazardous material.</a:t>
            </a:r>
          </a:p>
          <a:p>
            <a:endParaRPr lang="en-IN" dirty="0"/>
          </a:p>
          <a:p>
            <a:r>
              <a:rPr lang="en-IN" dirty="0"/>
              <a:t>c) Information :</a:t>
            </a:r>
          </a:p>
          <a:p>
            <a:r>
              <a:rPr lang="en-IN" dirty="0"/>
              <a:t>Disclosing to the investors </a:t>
            </a:r>
            <a:r>
              <a:rPr lang="en-IN" dirty="0" smtClean="0"/>
              <a:t>the </a:t>
            </a:r>
            <a:r>
              <a:rPr lang="en-IN" dirty="0"/>
              <a:t>amount and nature of the preventative measures taken by the </a:t>
            </a:r>
            <a:r>
              <a:rPr lang="en-IN" dirty="0" smtClean="0"/>
              <a:t>management.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7097762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 fontScale="77500" lnSpcReduction="20000"/>
          </a:bodyPr>
          <a:lstStyle/>
          <a:p>
            <a:r>
              <a:rPr lang="en-IN" dirty="0"/>
              <a:t>d) Operation :</a:t>
            </a:r>
          </a:p>
          <a:p>
            <a:r>
              <a:rPr lang="en-IN" dirty="0"/>
              <a:t>Operating in a way that </a:t>
            </a:r>
            <a:r>
              <a:rPr lang="en-IN" dirty="0" smtClean="0"/>
              <a:t>environmental </a:t>
            </a:r>
            <a:r>
              <a:rPr lang="en-IN" dirty="0"/>
              <a:t>damages do not occur.</a:t>
            </a:r>
          </a:p>
          <a:p>
            <a:endParaRPr lang="en-IN" dirty="0"/>
          </a:p>
          <a:p>
            <a:r>
              <a:rPr lang="en-IN" dirty="0"/>
              <a:t>e) Promotion :</a:t>
            </a:r>
          </a:p>
          <a:p>
            <a:r>
              <a:rPr lang="en-IN" dirty="0"/>
              <a:t>Promoting a company having wide environmental attitude.</a:t>
            </a:r>
          </a:p>
          <a:p>
            <a:endParaRPr lang="en-IN" dirty="0"/>
          </a:p>
          <a:p>
            <a:r>
              <a:rPr lang="en-IN" dirty="0"/>
              <a:t>f) Control Over Efficiency Gains :</a:t>
            </a:r>
          </a:p>
          <a:p>
            <a:r>
              <a:rPr lang="en-IN" dirty="0"/>
              <a:t>Control over operational and material efficiency gains driven by the competitive global market.</a:t>
            </a:r>
          </a:p>
          <a:p>
            <a:endParaRPr lang="en-IN" dirty="0"/>
          </a:p>
          <a:p>
            <a:r>
              <a:rPr lang="en-IN" dirty="0"/>
              <a:t>g) Control Over Cost Increases :</a:t>
            </a:r>
          </a:p>
          <a:p>
            <a:r>
              <a:rPr lang="en-IN" dirty="0"/>
              <a:t>Control over increases in costs for raw materials, waste management and potential liability.</a:t>
            </a:r>
          </a:p>
        </p:txBody>
      </p:sp>
    </p:spTree>
    <p:extLst>
      <p:ext uri="{BB962C8B-B14F-4D97-AF65-F5344CB8AC3E}">
        <p14:creationId xmlns:p14="http://schemas.microsoft.com/office/powerpoint/2010/main" val="19184925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CHALLENGES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IN" dirty="0"/>
              <a:t>1</a:t>
            </a:r>
            <a:r>
              <a:rPr lang="en-IN" sz="4000" dirty="0"/>
              <a:t>) Inadequate links between accounting and other departments;</a:t>
            </a:r>
          </a:p>
          <a:p>
            <a:endParaRPr lang="en-IN" sz="4000" dirty="0"/>
          </a:p>
          <a:p>
            <a:r>
              <a:rPr lang="en-IN" sz="4000" dirty="0"/>
              <a:t>2) Unintentional hiding of environmental-related costs information in overhead accounts;</a:t>
            </a:r>
          </a:p>
          <a:p>
            <a:endParaRPr lang="en-IN" sz="4000" dirty="0"/>
          </a:p>
          <a:p>
            <a:r>
              <a:rPr lang="en-IN" sz="4000" dirty="0"/>
              <a:t>3) Inadequate tracking of information on material use, flows, and costs;</a:t>
            </a:r>
          </a:p>
          <a:p>
            <a:endParaRPr lang="en-IN" sz="4000" dirty="0"/>
          </a:p>
          <a:p>
            <a:r>
              <a:rPr lang="en-IN" sz="4000" dirty="0"/>
              <a:t>4) Lack of some environmental-related information in the accounting records; and</a:t>
            </a:r>
          </a:p>
          <a:p>
            <a:endParaRPr lang="en-IN" sz="4000" dirty="0"/>
          </a:p>
          <a:p>
            <a:r>
              <a:rPr lang="en-IN" sz="4000" dirty="0"/>
              <a:t>5) Investment decisions made on the basis of incomplete environmental-related information.</a:t>
            </a:r>
          </a:p>
        </p:txBody>
      </p:sp>
    </p:spTree>
    <p:extLst>
      <p:ext uri="{BB962C8B-B14F-4D97-AF65-F5344CB8AC3E}">
        <p14:creationId xmlns:p14="http://schemas.microsoft.com/office/powerpoint/2010/main" val="18980513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Types of E Accounting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IN" dirty="0"/>
              <a:t>Environmental accounting is organized in three sub-disciplines: global, national, and corporate environmental accounting, respectively. </a:t>
            </a:r>
            <a:endParaRPr lang="en-IN" dirty="0" smtClean="0"/>
          </a:p>
          <a:p>
            <a:pPr algn="just"/>
            <a:r>
              <a:rPr lang="en-IN" dirty="0" smtClean="0"/>
              <a:t>Corporate </a:t>
            </a:r>
            <a:r>
              <a:rPr lang="en-IN" dirty="0"/>
              <a:t>environmental accounting can be further sub-divided into environmental management accounting and environmental financial accounting.</a:t>
            </a:r>
          </a:p>
        </p:txBody>
      </p:sp>
    </p:spTree>
    <p:extLst>
      <p:ext uri="{BB962C8B-B14F-4D97-AF65-F5344CB8AC3E}">
        <p14:creationId xmlns:p14="http://schemas.microsoft.com/office/powerpoint/2010/main" val="34152423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IN" dirty="0"/>
              <a:t>Global environmental accounting is an accounting methodology that deals areas includes energetics, ecology and economics at a worldwide level.</a:t>
            </a:r>
          </a:p>
          <a:p>
            <a:pPr algn="just"/>
            <a:r>
              <a:rPr lang="en-IN" dirty="0"/>
              <a:t>National environmental accounting is an accounting approach that deals with economics on a country's level</a:t>
            </a:r>
            <a:r>
              <a:rPr lang="en-IN" dirty="0" smtClean="0"/>
              <a:t>.</a:t>
            </a:r>
          </a:p>
          <a:p>
            <a:pPr algn="just"/>
            <a:r>
              <a:rPr lang="en-IN" dirty="0"/>
              <a:t>Corporate environmental accounting focuses on the cost structure and environmental performance of a company</a:t>
            </a:r>
            <a:r>
              <a:rPr lang="en-IN" dirty="0" smtClean="0"/>
              <a:t>.</a:t>
            </a:r>
            <a:endParaRPr lang="en-IN" dirty="0"/>
          </a:p>
          <a:p>
            <a:pPr algn="just"/>
            <a:r>
              <a:rPr lang="en-IN" dirty="0"/>
              <a:t>Environmental management accounting focuses on making internal business strategy decisions. </a:t>
            </a:r>
          </a:p>
        </p:txBody>
      </p:sp>
    </p:spTree>
    <p:extLst>
      <p:ext uri="{BB962C8B-B14F-4D97-AF65-F5344CB8AC3E}">
        <p14:creationId xmlns:p14="http://schemas.microsoft.com/office/powerpoint/2010/main" val="554119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/>
          </a:bodyPr>
          <a:lstStyle/>
          <a:p>
            <a:r>
              <a:rPr lang="en-IN" dirty="0"/>
              <a:t>It can be defined as:</a:t>
            </a:r>
          </a:p>
          <a:p>
            <a:r>
              <a:rPr lang="en-IN" dirty="0" smtClean="0"/>
              <a:t>"the </a:t>
            </a:r>
            <a:r>
              <a:rPr lang="en-IN" dirty="0"/>
              <a:t>identification, collection, analysis, and use of two types of information for internal decision making:</a:t>
            </a:r>
          </a:p>
          <a:p>
            <a:r>
              <a:rPr lang="en-IN" dirty="0"/>
              <a:t>1) Physical information on the use, flows and fates of energy, water and materials </a:t>
            </a:r>
            <a:endParaRPr lang="en-IN" dirty="0" smtClean="0"/>
          </a:p>
          <a:p>
            <a:r>
              <a:rPr lang="en-IN" dirty="0" smtClean="0"/>
              <a:t>2</a:t>
            </a:r>
            <a:r>
              <a:rPr lang="en-IN" dirty="0"/>
              <a:t>) Monetary information on environmentally related costs, earnings and savings</a:t>
            </a:r>
            <a:r>
              <a:rPr lang="en-IN" dirty="0" smtClean="0"/>
              <a:t>."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54349649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/>
          </a:bodyPr>
          <a:lstStyle/>
          <a:p>
            <a:pPr algn="just"/>
            <a:endParaRPr lang="en-IN" dirty="0" smtClean="0"/>
          </a:p>
          <a:p>
            <a:pPr algn="just"/>
            <a:r>
              <a:rPr lang="en-IN" dirty="0" smtClean="0"/>
              <a:t>Environmental </a:t>
            </a:r>
            <a:r>
              <a:rPr lang="en-IN" dirty="0"/>
              <a:t>financial accounting is used to provide information needed by external stakeholders on a company's financial performance. This type of accounting allows companies to prepare financial reports for investors, lenders and other interested parties</a:t>
            </a:r>
            <a:r>
              <a:rPr lang="en-IN" dirty="0" smtClean="0"/>
              <a:t>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20042057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/>
              <a:t>Advantages of Environmental Accounting 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556792"/>
            <a:ext cx="8229600" cy="4165923"/>
          </a:xfrm>
        </p:spPr>
        <p:txBody>
          <a:bodyPr>
            <a:normAutofit fontScale="92500" lnSpcReduction="10000"/>
          </a:bodyPr>
          <a:lstStyle/>
          <a:p>
            <a:r>
              <a:rPr lang="en-IN" dirty="0"/>
              <a:t> Discloses Utilisation of Natural Resources </a:t>
            </a:r>
            <a:endParaRPr lang="en-IN" dirty="0" smtClean="0"/>
          </a:p>
          <a:p>
            <a:r>
              <a:rPr lang="en-IN" dirty="0" smtClean="0"/>
              <a:t> </a:t>
            </a:r>
            <a:r>
              <a:rPr lang="en-IN" dirty="0"/>
              <a:t>Social Contribution by Corporates </a:t>
            </a:r>
            <a:endParaRPr lang="en-IN" dirty="0" smtClean="0"/>
          </a:p>
          <a:p>
            <a:r>
              <a:rPr lang="en-IN" dirty="0"/>
              <a:t>Environmental Protection </a:t>
            </a:r>
            <a:endParaRPr lang="en-IN" dirty="0" smtClean="0"/>
          </a:p>
          <a:p>
            <a:r>
              <a:rPr lang="en-IN" sz="4000" dirty="0">
                <a:solidFill>
                  <a:srgbClr val="FF0000"/>
                </a:solidFill>
              </a:rPr>
              <a:t>Limitations of Environmental Accounting </a:t>
            </a:r>
            <a:endParaRPr lang="en-IN" sz="4000" dirty="0" smtClean="0"/>
          </a:p>
          <a:p>
            <a:r>
              <a:rPr lang="en-IN" dirty="0"/>
              <a:t> Non-recognition of </a:t>
            </a:r>
            <a:r>
              <a:rPr lang="en-IN" dirty="0" smtClean="0"/>
              <a:t>Environmental Expenditure </a:t>
            </a:r>
          </a:p>
          <a:p>
            <a:r>
              <a:rPr lang="en-IN" dirty="0"/>
              <a:t>Non-marketed Goods and Services </a:t>
            </a:r>
            <a:endParaRPr lang="en-IN" dirty="0" smtClean="0"/>
          </a:p>
          <a:p>
            <a:r>
              <a:rPr lang="en-IN" dirty="0" smtClean="0"/>
              <a:t> </a:t>
            </a:r>
            <a:r>
              <a:rPr lang="en-IN" dirty="0"/>
              <a:t>Consumption of Natural Capital </a:t>
            </a:r>
          </a:p>
        </p:txBody>
      </p:sp>
    </p:spTree>
    <p:extLst>
      <p:ext uri="{BB962C8B-B14F-4D97-AF65-F5344CB8AC3E}">
        <p14:creationId xmlns:p14="http://schemas.microsoft.com/office/powerpoint/2010/main" val="9273258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/>
          <a:lstStyle/>
          <a:p>
            <a:pPr algn="just"/>
            <a:r>
              <a:rPr lang="en-IN" dirty="0" err="1" smtClean="0"/>
              <a:t>Environmmental</a:t>
            </a:r>
            <a:r>
              <a:rPr lang="en-IN" dirty="0" smtClean="0"/>
              <a:t> ethics  influence on a large range of disciplines including environmental law, environmental sociology, eco-theology, ecological economics, ecology and environmental geography.</a:t>
            </a:r>
          </a:p>
          <a:p>
            <a:pPr algn="just"/>
            <a:r>
              <a:rPr lang="en-IN" dirty="0" smtClean="0"/>
              <a:t>Environmental ethics builds on scientific understanding by bringing human values, moral principles, and improved decision making into conservation 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42756885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>
                <a:solidFill>
                  <a:srgbClr val="FF0000"/>
                </a:solidFill>
              </a:rPr>
              <a:t>Contributions of social activists in environmental education in India.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IN" dirty="0" smtClean="0"/>
              <a:t>The </a:t>
            </a:r>
            <a:r>
              <a:rPr lang="en-IN" dirty="0"/>
              <a:t>Earth has warmed by about 1 degree </a:t>
            </a:r>
            <a:r>
              <a:rPr lang="en-IN" dirty="0" err="1"/>
              <a:t>Celcius</a:t>
            </a:r>
            <a:r>
              <a:rPr lang="en-IN" dirty="0"/>
              <a:t> since the widespread use of fossil fuels like coal and </a:t>
            </a:r>
            <a:r>
              <a:rPr lang="en-IN" dirty="0" smtClean="0"/>
              <a:t>oil, </a:t>
            </a:r>
            <a:r>
              <a:rPr lang="en-IN" dirty="0"/>
              <a:t>leading to global warming which has affected the climactic patterns of the world, and also altered its biodiversity. </a:t>
            </a:r>
            <a:endParaRPr lang="en-IN" dirty="0" smtClean="0"/>
          </a:p>
          <a:p>
            <a:pPr algn="just"/>
            <a:r>
              <a:rPr lang="en-IN" dirty="0" smtClean="0"/>
              <a:t>This </a:t>
            </a:r>
            <a:r>
              <a:rPr lang="en-IN" dirty="0"/>
              <a:t>is </a:t>
            </a:r>
            <a:r>
              <a:rPr lang="en-IN" dirty="0" smtClean="0"/>
              <a:t>giving </a:t>
            </a:r>
            <a:r>
              <a:rPr lang="en-IN" dirty="0"/>
              <a:t>rise to the beginning of environmental </a:t>
            </a:r>
            <a:r>
              <a:rPr lang="en-IN" dirty="0" smtClean="0"/>
              <a:t>activism.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28889218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en-IN" dirty="0" smtClean="0"/>
          </a:p>
          <a:p>
            <a:pPr algn="just"/>
            <a:r>
              <a:rPr lang="en-IN" dirty="0" smtClean="0"/>
              <a:t>Environmentalists </a:t>
            </a:r>
            <a:r>
              <a:rPr lang="en-IN" dirty="0"/>
              <a:t>in India have contributed significantly to bringing about certain changes that have facilitated the process of environmental protection, enhanced the quality of the environment, and culminated in the improvement of human-nature relations. </a:t>
            </a:r>
          </a:p>
        </p:txBody>
      </p:sp>
    </p:spTree>
    <p:extLst>
      <p:ext uri="{BB962C8B-B14F-4D97-AF65-F5344CB8AC3E}">
        <p14:creationId xmlns:p14="http://schemas.microsoft.com/office/powerpoint/2010/main" val="425652460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IN" dirty="0"/>
              <a:t> In the mid-twentieth century, environmental activism shifted its focus to local concerns of environmental degradation</a:t>
            </a:r>
            <a:r>
              <a:rPr lang="en-IN" dirty="0" smtClean="0"/>
              <a:t>.</a:t>
            </a:r>
          </a:p>
          <a:p>
            <a:pPr algn="just"/>
            <a:r>
              <a:rPr lang="en-IN" dirty="0" smtClean="0"/>
              <a:t> </a:t>
            </a:r>
            <a:r>
              <a:rPr lang="en-IN" dirty="0"/>
              <a:t>The 20th century saw the creation of environmental policies by national governments spearheaded by the activism of many concerned citizens the world over.</a:t>
            </a:r>
          </a:p>
        </p:txBody>
      </p:sp>
    </p:spTree>
    <p:extLst>
      <p:ext uri="{BB962C8B-B14F-4D97-AF65-F5344CB8AC3E}">
        <p14:creationId xmlns:p14="http://schemas.microsoft.com/office/powerpoint/2010/main" val="218754228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/>
              <a:t>P</a:t>
            </a:r>
            <a:r>
              <a:rPr lang="en-IN" dirty="0" smtClean="0"/>
              <a:t>rominent </a:t>
            </a:r>
            <a:r>
              <a:rPr lang="en-IN" dirty="0"/>
              <a:t>environmental activists in India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IN" dirty="0" err="1"/>
              <a:t>Sunita</a:t>
            </a:r>
            <a:r>
              <a:rPr lang="en-IN" dirty="0"/>
              <a:t> </a:t>
            </a:r>
            <a:r>
              <a:rPr lang="en-IN" dirty="0" err="1"/>
              <a:t>Narain</a:t>
            </a:r>
            <a:r>
              <a:rPr lang="en-IN" dirty="0"/>
              <a:t> </a:t>
            </a:r>
            <a:endParaRPr lang="en-IN" dirty="0" smtClean="0"/>
          </a:p>
          <a:p>
            <a:pPr algn="just"/>
            <a:r>
              <a:rPr lang="en-IN" dirty="0" err="1"/>
              <a:t>Dr.</a:t>
            </a:r>
            <a:r>
              <a:rPr lang="en-IN" dirty="0"/>
              <a:t> </a:t>
            </a:r>
            <a:r>
              <a:rPr lang="en-IN" dirty="0" err="1"/>
              <a:t>Vandana</a:t>
            </a:r>
            <a:r>
              <a:rPr lang="en-IN" dirty="0"/>
              <a:t> Shiva </a:t>
            </a:r>
            <a:endParaRPr lang="en-IN" dirty="0" smtClean="0"/>
          </a:p>
          <a:p>
            <a:pPr algn="just"/>
            <a:r>
              <a:rPr lang="en-IN" dirty="0" err="1"/>
              <a:t>Chandi</a:t>
            </a:r>
            <a:r>
              <a:rPr lang="en-IN" dirty="0"/>
              <a:t> Prasad </a:t>
            </a:r>
            <a:r>
              <a:rPr lang="en-IN" dirty="0" smtClean="0"/>
              <a:t>Bhatt</a:t>
            </a:r>
          </a:p>
          <a:p>
            <a:pPr algn="just"/>
            <a:r>
              <a:rPr lang="en-IN" dirty="0" err="1"/>
              <a:t>Sunderlal</a:t>
            </a:r>
            <a:r>
              <a:rPr lang="en-IN" dirty="0"/>
              <a:t> </a:t>
            </a:r>
            <a:r>
              <a:rPr lang="en-IN" dirty="0" err="1" smtClean="0"/>
              <a:t>Bahuguna</a:t>
            </a:r>
            <a:endParaRPr lang="en-IN" dirty="0" smtClean="0"/>
          </a:p>
          <a:p>
            <a:pPr algn="just"/>
            <a:r>
              <a:rPr lang="en-IN" dirty="0"/>
              <a:t> </a:t>
            </a:r>
            <a:r>
              <a:rPr lang="en-IN" dirty="0" err="1"/>
              <a:t>Medha</a:t>
            </a:r>
            <a:r>
              <a:rPr lang="en-IN" dirty="0"/>
              <a:t> </a:t>
            </a:r>
            <a:r>
              <a:rPr lang="en-IN" dirty="0" err="1"/>
              <a:t>Patkar</a:t>
            </a:r>
            <a:r>
              <a:rPr lang="en-IN" dirty="0"/>
              <a:t> </a:t>
            </a:r>
            <a:endParaRPr lang="en-IN" dirty="0" smtClean="0"/>
          </a:p>
          <a:p>
            <a:pPr algn="just"/>
            <a:r>
              <a:rPr lang="en-IN" dirty="0" err="1"/>
              <a:t>Rajendra</a:t>
            </a:r>
            <a:r>
              <a:rPr lang="en-IN" dirty="0"/>
              <a:t> Singh </a:t>
            </a:r>
            <a:endParaRPr lang="en-IN" dirty="0" smtClean="0"/>
          </a:p>
          <a:p>
            <a:pPr algn="just"/>
            <a:r>
              <a:rPr lang="en-IN" dirty="0" err="1"/>
              <a:t>Jadav</a:t>
            </a:r>
            <a:r>
              <a:rPr lang="en-IN" dirty="0"/>
              <a:t> </a:t>
            </a:r>
            <a:r>
              <a:rPr lang="en-IN" dirty="0" err="1"/>
              <a:t>Payeng</a:t>
            </a:r>
            <a:r>
              <a:rPr lang="en-IN" dirty="0"/>
              <a:t> </a:t>
            </a:r>
            <a:endParaRPr lang="en-IN" dirty="0" smtClean="0"/>
          </a:p>
          <a:p>
            <a:pPr algn="just"/>
            <a:r>
              <a:rPr lang="en-IN" dirty="0" err="1"/>
              <a:t>Anadish</a:t>
            </a:r>
            <a:r>
              <a:rPr lang="en-IN" dirty="0"/>
              <a:t> Pal </a:t>
            </a:r>
            <a:r>
              <a:rPr lang="en-IN" dirty="0" smtClean="0"/>
              <a:t> </a:t>
            </a:r>
          </a:p>
          <a:p>
            <a:pPr algn="just"/>
            <a:r>
              <a:rPr lang="en-IN" dirty="0" smtClean="0"/>
              <a:t>SALIM ALI</a:t>
            </a:r>
          </a:p>
          <a:p>
            <a:pPr algn="just"/>
            <a:endParaRPr lang="en-IN" dirty="0" smtClean="0"/>
          </a:p>
          <a:p>
            <a:pPr algn="just"/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84427149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 lnSpcReduction="10000"/>
          </a:bodyPr>
          <a:lstStyle/>
          <a:p>
            <a:pPr algn="just"/>
            <a:r>
              <a:rPr lang="en-IN" dirty="0" smtClean="0"/>
              <a:t>Early </a:t>
            </a:r>
            <a:r>
              <a:rPr lang="en-IN" dirty="0"/>
              <a:t>1980s, </a:t>
            </a:r>
            <a:r>
              <a:rPr lang="en-IN" dirty="0" err="1"/>
              <a:t>Sunita</a:t>
            </a:r>
            <a:r>
              <a:rPr lang="en-IN" dirty="0"/>
              <a:t> </a:t>
            </a:r>
            <a:r>
              <a:rPr lang="en-IN" dirty="0" err="1"/>
              <a:t>Narain</a:t>
            </a:r>
            <a:r>
              <a:rPr lang="en-IN" dirty="0"/>
              <a:t> has been speaking out about the state of India’s environment. </a:t>
            </a:r>
            <a:endParaRPr lang="en-IN" dirty="0" smtClean="0"/>
          </a:p>
          <a:p>
            <a:pPr algn="just"/>
            <a:r>
              <a:rPr lang="en-IN" dirty="0" smtClean="0"/>
              <a:t>Currently </a:t>
            </a:r>
            <a:r>
              <a:rPr lang="en-IN" dirty="0"/>
              <a:t>the director general of the Centre for Science and Environment, and editor of the fortnightly magazine, Down to Earth, </a:t>
            </a:r>
            <a:r>
              <a:rPr lang="en-IN" dirty="0" err="1"/>
              <a:t>Narain</a:t>
            </a:r>
            <a:r>
              <a:rPr lang="en-IN" dirty="0"/>
              <a:t> had been one of the most prominent environmental activists in the Indian scenario</a:t>
            </a:r>
            <a:r>
              <a:rPr lang="en-IN" dirty="0" smtClean="0"/>
              <a:t>.</a:t>
            </a:r>
          </a:p>
          <a:p>
            <a:pPr algn="just"/>
            <a:r>
              <a:rPr lang="en-IN" dirty="0" smtClean="0"/>
              <a:t>She </a:t>
            </a:r>
            <a:r>
              <a:rPr lang="en-IN" dirty="0"/>
              <a:t>advocated solutions to build a coexistence agenda with local communities so that benefits of conservation could be shared and the future secured.</a:t>
            </a:r>
          </a:p>
        </p:txBody>
      </p:sp>
    </p:spTree>
    <p:extLst>
      <p:ext uri="{BB962C8B-B14F-4D97-AF65-F5344CB8AC3E}">
        <p14:creationId xmlns:p14="http://schemas.microsoft.com/office/powerpoint/2010/main" val="210358940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n-IN" dirty="0"/>
              <a:t>Indian environmental activist, </a:t>
            </a:r>
            <a:r>
              <a:rPr lang="en-IN" dirty="0" err="1"/>
              <a:t>Dr.</a:t>
            </a:r>
            <a:r>
              <a:rPr lang="en-IN" dirty="0"/>
              <a:t> </a:t>
            </a:r>
            <a:r>
              <a:rPr lang="en-IN" dirty="0" err="1"/>
              <a:t>Vandana</a:t>
            </a:r>
            <a:r>
              <a:rPr lang="en-IN" dirty="0"/>
              <a:t> Shiva has been focusing on the effects of globalization on India’s food supply for decades</a:t>
            </a:r>
            <a:r>
              <a:rPr lang="en-IN" dirty="0" smtClean="0"/>
              <a:t>.</a:t>
            </a:r>
          </a:p>
          <a:p>
            <a:pPr algn="just"/>
            <a:r>
              <a:rPr lang="en-IN" dirty="0" smtClean="0"/>
              <a:t>she </a:t>
            </a:r>
            <a:r>
              <a:rPr lang="en-IN" dirty="0"/>
              <a:t>is at the forefront of the anti-globalization movement, which is a global solidarity movement. </a:t>
            </a:r>
            <a:endParaRPr lang="en-IN" dirty="0" smtClean="0"/>
          </a:p>
          <a:p>
            <a:pPr algn="just"/>
            <a:r>
              <a:rPr lang="en-IN" dirty="0" smtClean="0"/>
              <a:t>She </a:t>
            </a:r>
            <a:r>
              <a:rPr lang="en-IN" dirty="0"/>
              <a:t>has campaigned for the rejection of corporate patents on seeds. She was also best known as a critic of Asia’s Green Revolution, an international effort that began in the 1960s to increase food production in less-developed countries through higher-yielding seed stocks and the increased use of pesticides and </a:t>
            </a:r>
            <a:r>
              <a:rPr lang="en-IN" dirty="0" smtClean="0"/>
              <a:t>fertilisers.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17217377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IN" dirty="0" smtClean="0"/>
              <a:t> </a:t>
            </a:r>
            <a:r>
              <a:rPr lang="en-IN" dirty="0"/>
              <a:t>In 1991, she launched a project called “</a:t>
            </a:r>
            <a:r>
              <a:rPr lang="en-IN" dirty="0" err="1" smtClean="0"/>
              <a:t>Navdanya</a:t>
            </a:r>
            <a:r>
              <a:rPr lang="en-IN" dirty="0" smtClean="0"/>
              <a:t>. </a:t>
            </a:r>
            <a:r>
              <a:rPr lang="en-IN" dirty="0"/>
              <a:t>Shiva has also talked extensively about how saving the environment is a feminist issue, particularly in India because much of the </a:t>
            </a:r>
            <a:r>
              <a:rPr lang="en-IN" dirty="0" err="1"/>
              <a:t>labor</a:t>
            </a:r>
            <a:r>
              <a:rPr lang="en-IN" dirty="0"/>
              <a:t> connected to the processing and preparing food is done by women.</a:t>
            </a:r>
          </a:p>
        </p:txBody>
      </p:sp>
    </p:spTree>
    <p:extLst>
      <p:ext uri="{BB962C8B-B14F-4D97-AF65-F5344CB8AC3E}">
        <p14:creationId xmlns:p14="http://schemas.microsoft.com/office/powerpoint/2010/main" val="359404745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/>
          <a:lstStyle/>
          <a:p>
            <a:pPr algn="just"/>
            <a:r>
              <a:rPr lang="en-IN" dirty="0" err="1"/>
              <a:t>Chandi</a:t>
            </a:r>
            <a:r>
              <a:rPr lang="en-IN" dirty="0"/>
              <a:t> Prasad Bhatt, who hails from </a:t>
            </a:r>
            <a:r>
              <a:rPr lang="en-IN" dirty="0" err="1"/>
              <a:t>Uttarakhand</a:t>
            </a:r>
            <a:r>
              <a:rPr lang="en-IN" dirty="0"/>
              <a:t>, founded the </a:t>
            </a:r>
            <a:r>
              <a:rPr lang="en-IN" dirty="0" err="1"/>
              <a:t>Dasholi</a:t>
            </a:r>
            <a:r>
              <a:rPr lang="en-IN" dirty="0"/>
              <a:t> Gram </a:t>
            </a:r>
            <a:r>
              <a:rPr lang="en-IN" dirty="0" err="1"/>
              <a:t>Swarajya</a:t>
            </a:r>
            <a:r>
              <a:rPr lang="en-IN" dirty="0"/>
              <a:t> </a:t>
            </a:r>
            <a:r>
              <a:rPr lang="en-IN" dirty="0" err="1"/>
              <a:t>Sangh</a:t>
            </a:r>
            <a:r>
              <a:rPr lang="en-IN" dirty="0"/>
              <a:t> (DGSS) in </a:t>
            </a:r>
            <a:r>
              <a:rPr lang="en-IN" dirty="0" err="1"/>
              <a:t>Gopeshwar</a:t>
            </a:r>
            <a:r>
              <a:rPr lang="en-IN" dirty="0"/>
              <a:t> in 1964, which later became a mother organisation to the </a:t>
            </a:r>
            <a:r>
              <a:rPr lang="en-IN" dirty="0" err="1"/>
              <a:t>Chipko</a:t>
            </a:r>
            <a:r>
              <a:rPr lang="en-IN" dirty="0"/>
              <a:t> </a:t>
            </a:r>
            <a:r>
              <a:rPr lang="en-IN" dirty="0" smtClean="0"/>
              <a:t>movement.</a:t>
            </a:r>
          </a:p>
          <a:p>
            <a:pPr algn="just"/>
            <a:r>
              <a:rPr lang="en-IN" dirty="0"/>
              <a:t>Inspired by the </a:t>
            </a:r>
            <a:r>
              <a:rPr lang="en-IN" dirty="0" err="1"/>
              <a:t>Gandhian</a:t>
            </a:r>
            <a:r>
              <a:rPr lang="en-IN" dirty="0"/>
              <a:t> leader, </a:t>
            </a:r>
            <a:r>
              <a:rPr lang="en-IN" dirty="0" err="1"/>
              <a:t>Jayprakash</a:t>
            </a:r>
            <a:r>
              <a:rPr lang="en-IN" dirty="0"/>
              <a:t> Narayan’s speech, Bhatt was one of the young people who launched themselves into the </a:t>
            </a:r>
            <a:r>
              <a:rPr lang="en-IN" dirty="0" err="1"/>
              <a:t>Sarvodaya</a:t>
            </a:r>
            <a:r>
              <a:rPr lang="en-IN" dirty="0"/>
              <a:t> movement, and </a:t>
            </a:r>
            <a:r>
              <a:rPr lang="en-IN" dirty="0" err="1"/>
              <a:t>Gandhian</a:t>
            </a:r>
            <a:r>
              <a:rPr lang="en-IN" dirty="0"/>
              <a:t> campaigns of </a:t>
            </a:r>
            <a:r>
              <a:rPr lang="en-IN" dirty="0" err="1"/>
              <a:t>Bhoodan</a:t>
            </a:r>
            <a:r>
              <a:rPr lang="en-IN" dirty="0"/>
              <a:t> and </a:t>
            </a:r>
            <a:r>
              <a:rPr lang="en-IN" dirty="0" err="1"/>
              <a:t>Gramdan</a:t>
            </a:r>
            <a:r>
              <a:rPr lang="en-IN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5889834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/>
          </a:bodyPr>
          <a:lstStyle/>
          <a:p>
            <a:r>
              <a:rPr lang="en-IN" dirty="0" err="1"/>
              <a:t>Sunderlal</a:t>
            </a:r>
            <a:r>
              <a:rPr lang="en-IN" dirty="0"/>
              <a:t> </a:t>
            </a:r>
            <a:r>
              <a:rPr lang="en-IN" dirty="0" err="1"/>
              <a:t>Bahuguna</a:t>
            </a:r>
            <a:r>
              <a:rPr lang="en-IN" dirty="0"/>
              <a:t> is an Indian eco-activist and </a:t>
            </a:r>
            <a:r>
              <a:rPr lang="en-IN" dirty="0" err="1"/>
              <a:t>Gandhian</a:t>
            </a:r>
            <a:r>
              <a:rPr lang="en-IN" dirty="0"/>
              <a:t> peace worker, who has been one of the leaders of the </a:t>
            </a:r>
            <a:r>
              <a:rPr lang="en-IN" dirty="0" err="1"/>
              <a:t>Chipko</a:t>
            </a:r>
            <a:r>
              <a:rPr lang="en-IN" dirty="0"/>
              <a:t> movement of the 1970s. </a:t>
            </a:r>
            <a:endParaRPr lang="en-IN" dirty="0" smtClean="0"/>
          </a:p>
          <a:p>
            <a:r>
              <a:rPr lang="en-IN" dirty="0" err="1" smtClean="0"/>
              <a:t>Chipko</a:t>
            </a:r>
            <a:r>
              <a:rPr lang="en-IN" dirty="0" smtClean="0"/>
              <a:t> </a:t>
            </a:r>
            <a:r>
              <a:rPr lang="en-IN" dirty="0"/>
              <a:t>means ‘embrace’ or ‘tree huggers’ and this vast movement has been a decentralized one with many leaders, usually village women, who have worked to protect the environment. </a:t>
            </a:r>
            <a:endParaRPr lang="en-IN" dirty="0" smtClean="0"/>
          </a:p>
          <a:p>
            <a:r>
              <a:rPr lang="en-IN" dirty="0" smtClean="0"/>
              <a:t>They </a:t>
            </a:r>
            <a:r>
              <a:rPr lang="en-IN" dirty="0"/>
              <a:t>would often chain themselves to trees so that loggers could not cut down the forests.</a:t>
            </a:r>
          </a:p>
        </p:txBody>
      </p:sp>
    </p:spTree>
    <p:extLst>
      <p:ext uri="{BB962C8B-B14F-4D97-AF65-F5344CB8AC3E}">
        <p14:creationId xmlns:p14="http://schemas.microsoft.com/office/powerpoint/2010/main" val="124381586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N" dirty="0"/>
              <a:t>His activism also led the then Indian Prime Minister Indira Gandhi to pass a legislation to protect some areas of the Himalayan forests from being destroyed</a:t>
            </a:r>
            <a:r>
              <a:rPr lang="en-IN" dirty="0" smtClean="0"/>
              <a:t>.</a:t>
            </a:r>
          </a:p>
          <a:p>
            <a:r>
              <a:rPr lang="en-IN" dirty="0" smtClean="0"/>
              <a:t> </a:t>
            </a:r>
            <a:r>
              <a:rPr lang="en-IN" dirty="0" err="1"/>
              <a:t>Sunderlal</a:t>
            </a:r>
            <a:r>
              <a:rPr lang="en-IN" dirty="0"/>
              <a:t> </a:t>
            </a:r>
            <a:r>
              <a:rPr lang="en-IN" dirty="0" err="1"/>
              <a:t>Bahuguna</a:t>
            </a:r>
            <a:r>
              <a:rPr lang="en-IN" dirty="0"/>
              <a:t> was a leader in the movement opposing the </a:t>
            </a:r>
            <a:r>
              <a:rPr lang="en-IN" dirty="0" err="1"/>
              <a:t>Tehri</a:t>
            </a:r>
            <a:r>
              <a:rPr lang="en-IN" dirty="0"/>
              <a:t> dam project. He has also worked for women’s rights and rights of the poor. The </a:t>
            </a:r>
            <a:r>
              <a:rPr lang="en-IN" dirty="0" err="1"/>
              <a:t>Chipko</a:t>
            </a:r>
            <a:r>
              <a:rPr lang="en-IN" dirty="0"/>
              <a:t> Movement received the 1987 Right Livelihood </a:t>
            </a:r>
            <a:r>
              <a:rPr lang="en-IN" dirty="0" smtClean="0"/>
              <a:t>Award.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0846123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Principles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1. Anthropocentrism -Human beings are the most important beings. All  living beings are accessories that would assist in their survival. </a:t>
            </a:r>
          </a:p>
          <a:p>
            <a:r>
              <a:rPr lang="en-IN" dirty="0" smtClean="0"/>
              <a:t>2. Non-Anthropocentrism -gives value to every object, every animal in nature, believes in everything that sustains itself in nature.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18197450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 lnSpcReduction="10000"/>
          </a:bodyPr>
          <a:lstStyle/>
          <a:p>
            <a:pPr algn="just"/>
            <a:r>
              <a:rPr lang="en-IN" dirty="0" err="1"/>
              <a:t>Medha</a:t>
            </a:r>
            <a:r>
              <a:rPr lang="en-IN" dirty="0"/>
              <a:t> </a:t>
            </a:r>
            <a:r>
              <a:rPr lang="en-IN" dirty="0" err="1"/>
              <a:t>Patkar</a:t>
            </a:r>
            <a:r>
              <a:rPr lang="en-IN" dirty="0"/>
              <a:t> is an </a:t>
            </a:r>
            <a:r>
              <a:rPr lang="en-IN" dirty="0" smtClean="0"/>
              <a:t>Indian </a:t>
            </a:r>
            <a:r>
              <a:rPr lang="en-IN" dirty="0"/>
              <a:t>social activist working for the subaltern. She has been actively involved in fighting for the rights of </a:t>
            </a:r>
            <a:r>
              <a:rPr lang="en-IN" dirty="0" err="1"/>
              <a:t>tribals</a:t>
            </a:r>
            <a:r>
              <a:rPr lang="en-IN" dirty="0"/>
              <a:t>, </a:t>
            </a:r>
            <a:r>
              <a:rPr lang="en-IN" dirty="0" err="1"/>
              <a:t>dalits</a:t>
            </a:r>
            <a:r>
              <a:rPr lang="en-IN" dirty="0"/>
              <a:t>, farmers, labourers and women facing injustice in India. </a:t>
            </a:r>
            <a:endParaRPr lang="en-IN" dirty="0" smtClean="0"/>
          </a:p>
          <a:p>
            <a:pPr algn="just"/>
            <a:r>
              <a:rPr lang="en-IN" dirty="0" smtClean="0"/>
              <a:t>she </a:t>
            </a:r>
            <a:r>
              <a:rPr lang="en-IN" dirty="0"/>
              <a:t>has formulated several national policies to fight against land acquisition, unorganised public sector workers and other downtrodden sections of the society</a:t>
            </a:r>
            <a:r>
              <a:rPr lang="en-IN" dirty="0" smtClean="0"/>
              <a:t>.</a:t>
            </a:r>
          </a:p>
          <a:p>
            <a:pPr algn="just"/>
            <a:r>
              <a:rPr lang="en-IN" dirty="0" err="1"/>
              <a:t>Medha</a:t>
            </a:r>
            <a:r>
              <a:rPr lang="en-IN" dirty="0"/>
              <a:t> </a:t>
            </a:r>
            <a:r>
              <a:rPr lang="en-IN" dirty="0" err="1"/>
              <a:t>Patkar</a:t>
            </a:r>
            <a:r>
              <a:rPr lang="en-IN" dirty="0"/>
              <a:t> launched the Narmada </a:t>
            </a:r>
            <a:r>
              <a:rPr lang="en-IN" dirty="0" err="1"/>
              <a:t>Bachao</a:t>
            </a:r>
            <a:r>
              <a:rPr lang="en-IN" dirty="0"/>
              <a:t> </a:t>
            </a:r>
            <a:r>
              <a:rPr lang="en-IN" dirty="0" err="1"/>
              <a:t>Andolan</a:t>
            </a:r>
            <a:r>
              <a:rPr lang="en-IN" dirty="0"/>
              <a:t> in the states of Madhya Pradesh, </a:t>
            </a:r>
            <a:r>
              <a:rPr lang="en-IN" dirty="0" err="1" smtClean="0"/>
              <a:t>Maharashtra,and</a:t>
            </a:r>
            <a:r>
              <a:rPr lang="en-IN" dirty="0" smtClean="0"/>
              <a:t> Gujarat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67917789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IN" dirty="0"/>
              <a:t> She was a representative to the World Commission on Dams, the first independent global advisory body on dam-related issues of water, power, and alternatives</a:t>
            </a:r>
            <a:r>
              <a:rPr lang="en-IN" dirty="0" smtClean="0"/>
              <a:t>.</a:t>
            </a:r>
          </a:p>
          <a:p>
            <a:pPr algn="just"/>
            <a:r>
              <a:rPr lang="en-IN" dirty="0"/>
              <a:t>participated in and supported various mass struggles across India </a:t>
            </a:r>
            <a:endParaRPr lang="en-IN" dirty="0" smtClean="0"/>
          </a:p>
          <a:p>
            <a:pPr algn="just"/>
            <a:r>
              <a:rPr lang="en-IN" dirty="0"/>
              <a:t>Her work challenges </a:t>
            </a:r>
            <a:r>
              <a:rPr lang="en-IN" dirty="0" err="1"/>
              <a:t>casteism</a:t>
            </a:r>
            <a:r>
              <a:rPr lang="en-IN" dirty="0"/>
              <a:t>, communalism and all kinds of discrimination</a:t>
            </a:r>
          </a:p>
        </p:txBody>
      </p:sp>
    </p:spTree>
    <p:extLst>
      <p:ext uri="{BB962C8B-B14F-4D97-AF65-F5344CB8AC3E}">
        <p14:creationId xmlns:p14="http://schemas.microsoft.com/office/powerpoint/2010/main" val="72248249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/>
          <a:lstStyle/>
          <a:p>
            <a:pPr algn="just"/>
            <a:r>
              <a:rPr lang="en-IN" dirty="0" smtClean="0"/>
              <a:t>“</a:t>
            </a:r>
            <a:r>
              <a:rPr lang="en-IN" dirty="0"/>
              <a:t>T</a:t>
            </a:r>
            <a:r>
              <a:rPr lang="en-IN" dirty="0" smtClean="0"/>
              <a:t>he </a:t>
            </a:r>
            <a:r>
              <a:rPr lang="en-IN" dirty="0"/>
              <a:t>waterman of India”, </a:t>
            </a:r>
            <a:r>
              <a:rPr lang="en-IN" dirty="0" err="1"/>
              <a:t>Rajendra</a:t>
            </a:r>
            <a:r>
              <a:rPr lang="en-IN" dirty="0"/>
              <a:t> Singh is an Indian water conservationist and environmentalist from </a:t>
            </a:r>
            <a:r>
              <a:rPr lang="en-IN" dirty="0" err="1"/>
              <a:t>Alwar</a:t>
            </a:r>
            <a:r>
              <a:rPr lang="en-IN" dirty="0"/>
              <a:t> district, Rajasthan. </a:t>
            </a:r>
            <a:endParaRPr lang="en-IN" dirty="0" smtClean="0"/>
          </a:p>
          <a:p>
            <a:pPr algn="just"/>
            <a:r>
              <a:rPr lang="en-IN" dirty="0" smtClean="0"/>
              <a:t>He </a:t>
            </a:r>
            <a:r>
              <a:rPr lang="en-IN" dirty="0"/>
              <a:t>won the Ramon Magsaysay Award for community leadership in 2001 for his pioneering work in community-based efforts in water harvesting and water management. </a:t>
            </a:r>
            <a:endParaRPr lang="en-IN" dirty="0" smtClean="0"/>
          </a:p>
          <a:p>
            <a:pPr algn="just"/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08896078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 lnSpcReduction="10000"/>
          </a:bodyPr>
          <a:lstStyle/>
          <a:p>
            <a:r>
              <a:rPr lang="en-IN" dirty="0"/>
              <a:t>A Bengali, </a:t>
            </a:r>
            <a:r>
              <a:rPr lang="en-IN" dirty="0" err="1"/>
              <a:t>Anadish</a:t>
            </a:r>
            <a:r>
              <a:rPr lang="en-IN" dirty="0"/>
              <a:t> Pal took to prototyping in electronics after dropping out of college in 1982. He started as a self-taught electronics designer who did freelance projects for </a:t>
            </a:r>
            <a:r>
              <a:rPr lang="en-IN" dirty="0" err="1"/>
              <a:t>Maruti</a:t>
            </a:r>
            <a:r>
              <a:rPr lang="en-IN" dirty="0"/>
              <a:t>, </a:t>
            </a:r>
            <a:r>
              <a:rPr lang="en-IN" dirty="0" err="1"/>
              <a:t>Udyog</a:t>
            </a:r>
            <a:r>
              <a:rPr lang="en-IN" dirty="0"/>
              <a:t>, Honda, the National Institute for the Visually Handicapped in Dehradun and Duracell. </a:t>
            </a:r>
          </a:p>
          <a:p>
            <a:r>
              <a:rPr lang="en-IN" dirty="0"/>
              <a:t>Pal has  spoken on behalf of saving trees in Delhi in the capacity of an environmentalist. In this regard, he has come under various threats from an anti-tree lobby.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58551323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err="1"/>
              <a:t>Jadav</a:t>
            </a:r>
            <a:r>
              <a:rPr lang="en-IN" dirty="0"/>
              <a:t> </a:t>
            </a:r>
            <a:r>
              <a:rPr lang="en-IN" dirty="0" err="1"/>
              <a:t>Payeng</a:t>
            </a:r>
            <a:r>
              <a:rPr lang="en-IN" dirty="0"/>
              <a:t> Also known as the ‘forest man of India,’ </a:t>
            </a:r>
            <a:r>
              <a:rPr lang="en-IN" dirty="0" err="1"/>
              <a:t>Jadav</a:t>
            </a:r>
            <a:r>
              <a:rPr lang="en-IN" dirty="0"/>
              <a:t> </a:t>
            </a:r>
            <a:r>
              <a:rPr lang="en-IN" dirty="0" err="1"/>
              <a:t>Payeng</a:t>
            </a:r>
            <a:r>
              <a:rPr lang="en-IN" dirty="0"/>
              <a:t> comes from the state of Assam. </a:t>
            </a:r>
            <a:r>
              <a:rPr lang="en-IN" dirty="0" smtClean="0"/>
              <a:t>His </a:t>
            </a:r>
            <a:r>
              <a:rPr lang="en-IN" dirty="0"/>
              <a:t>contribution as an environmentalist entails creating a 550 hectare long man-made forest all by himself.</a:t>
            </a:r>
          </a:p>
        </p:txBody>
      </p:sp>
    </p:spTree>
    <p:extLst>
      <p:ext uri="{BB962C8B-B14F-4D97-AF65-F5344CB8AC3E}">
        <p14:creationId xmlns:p14="http://schemas.microsoft.com/office/powerpoint/2010/main" val="48052165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N" dirty="0" err="1"/>
              <a:t>Salim</a:t>
            </a:r>
            <a:r>
              <a:rPr lang="en-IN" dirty="0"/>
              <a:t> Ali </a:t>
            </a:r>
          </a:p>
          <a:p>
            <a:endParaRPr lang="en-IN" dirty="0"/>
          </a:p>
          <a:p>
            <a:pPr algn="just"/>
            <a:r>
              <a:rPr lang="en-IN" dirty="0" smtClean="0"/>
              <a:t>The </a:t>
            </a:r>
            <a:r>
              <a:rPr lang="en-IN" dirty="0"/>
              <a:t>‘</a:t>
            </a:r>
            <a:r>
              <a:rPr lang="en-IN" dirty="0">
                <a:solidFill>
                  <a:srgbClr val="FF0000"/>
                </a:solidFill>
              </a:rPr>
              <a:t>Birdman of India,’ </a:t>
            </a:r>
            <a:r>
              <a:rPr lang="en-IN" dirty="0"/>
              <a:t>Ali was a naturalist and </a:t>
            </a:r>
            <a:r>
              <a:rPr lang="en-IN" dirty="0" smtClean="0"/>
              <a:t>ornithologist, conducting </a:t>
            </a:r>
            <a:r>
              <a:rPr lang="en-IN" dirty="0"/>
              <a:t>systematic surveys of birds in India. </a:t>
            </a:r>
            <a:endParaRPr lang="en-IN" dirty="0" smtClean="0"/>
          </a:p>
          <a:p>
            <a:pPr algn="just"/>
            <a:r>
              <a:rPr lang="en-IN" dirty="0" smtClean="0"/>
              <a:t>a </a:t>
            </a:r>
            <a:r>
              <a:rPr lang="en-IN" dirty="0"/>
              <a:t>significant role in the creation of </a:t>
            </a:r>
            <a:r>
              <a:rPr lang="en-IN" dirty="0" err="1"/>
              <a:t>Bharatpur</a:t>
            </a:r>
            <a:r>
              <a:rPr lang="en-IN" dirty="0"/>
              <a:t> Bird Sanctuary and the protection of the Silent Valley National Park. His autobiography, ‘Fall of a sparrow’ has received wide </a:t>
            </a:r>
            <a:r>
              <a:rPr lang="en-IN" dirty="0" smtClean="0"/>
              <a:t>acclaim.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76318548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Ecofeminism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484784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IN" dirty="0"/>
              <a:t> </a:t>
            </a:r>
            <a:r>
              <a:rPr lang="en-IN" dirty="0" smtClean="0"/>
              <a:t>Developed </a:t>
            </a:r>
            <a:r>
              <a:rPr lang="en-IN" dirty="0"/>
              <a:t>as </a:t>
            </a:r>
            <a:r>
              <a:rPr lang="en-IN" dirty="0" smtClean="0"/>
              <a:t>a concept </a:t>
            </a:r>
            <a:r>
              <a:rPr lang="en-IN" dirty="0"/>
              <a:t>in the </a:t>
            </a:r>
            <a:r>
              <a:rPr lang="en-IN" dirty="0" smtClean="0"/>
              <a:t>1970s</a:t>
            </a:r>
          </a:p>
          <a:p>
            <a:pPr algn="just"/>
            <a:endParaRPr lang="en-IN" dirty="0"/>
          </a:p>
          <a:p>
            <a:pPr algn="just"/>
            <a:r>
              <a:rPr lang="en-IN" dirty="0" smtClean="0"/>
              <a:t>Ecofeminism</a:t>
            </a:r>
            <a:r>
              <a:rPr lang="en-IN" dirty="0"/>
              <a:t>, </a:t>
            </a:r>
            <a:r>
              <a:rPr lang="en-IN" dirty="0" smtClean="0"/>
              <a:t>branch </a:t>
            </a:r>
            <a:r>
              <a:rPr lang="en-IN" dirty="0"/>
              <a:t>of feminism that examines the connections between women and nature. </a:t>
            </a:r>
            <a:endParaRPr lang="en-IN" dirty="0" smtClean="0"/>
          </a:p>
          <a:p>
            <a:pPr algn="just"/>
            <a:r>
              <a:rPr lang="en-IN" dirty="0" smtClean="0"/>
              <a:t>Its </a:t>
            </a:r>
            <a:r>
              <a:rPr lang="en-IN" dirty="0"/>
              <a:t>name was coined by French feminist Françoise </a:t>
            </a:r>
            <a:r>
              <a:rPr lang="en-IN" dirty="0" err="1"/>
              <a:t>d'Eaubonne</a:t>
            </a:r>
            <a:r>
              <a:rPr lang="en-IN" dirty="0"/>
              <a:t> in 1974. </a:t>
            </a:r>
            <a:endParaRPr lang="en-IN" dirty="0" smtClean="0"/>
          </a:p>
          <a:p>
            <a:pPr algn="just"/>
            <a:endParaRPr lang="en-IN" dirty="0" smtClean="0"/>
          </a:p>
          <a:p>
            <a:pPr algn="just"/>
            <a:r>
              <a:rPr lang="en-IN" dirty="0"/>
              <a:t>T</a:t>
            </a:r>
            <a:r>
              <a:rPr lang="en-IN" dirty="0" smtClean="0"/>
              <a:t>his </a:t>
            </a:r>
            <a:r>
              <a:rPr lang="en-IN" dirty="0"/>
              <a:t>philosophy emphasizes the ways both nature and women are treated by patriarchal </a:t>
            </a:r>
            <a:r>
              <a:rPr lang="en-IN" dirty="0" smtClean="0"/>
              <a:t>society</a:t>
            </a:r>
            <a:r>
              <a:rPr lang="en-IN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4718775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Definition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en-IN" dirty="0" smtClean="0"/>
          </a:p>
          <a:p>
            <a:pPr algn="just"/>
            <a:r>
              <a:rPr lang="en-IN" dirty="0" smtClean="0"/>
              <a:t>The </a:t>
            </a:r>
            <a:r>
              <a:rPr lang="en-IN" dirty="0"/>
              <a:t>Oxford Dictionary has defined the word Ecofeminism, “ a philosophical and political theory </a:t>
            </a:r>
            <a:r>
              <a:rPr lang="en-IN" dirty="0" smtClean="0"/>
              <a:t>and movement </a:t>
            </a:r>
            <a:r>
              <a:rPr lang="en-IN" dirty="0"/>
              <a:t>which combines ecological concerns with feminist ones, regarding both as resulting </a:t>
            </a:r>
            <a:r>
              <a:rPr lang="en-IN" dirty="0" smtClean="0"/>
              <a:t>from male</a:t>
            </a:r>
          </a:p>
          <a:p>
            <a:pPr marL="0" indent="0" algn="just">
              <a:buNone/>
            </a:pPr>
            <a:r>
              <a:rPr lang="en-IN" dirty="0" smtClean="0"/>
              <a:t> domination </a:t>
            </a:r>
            <a:r>
              <a:rPr lang="en-IN" dirty="0"/>
              <a:t>of society”. </a:t>
            </a:r>
          </a:p>
        </p:txBody>
      </p:sp>
    </p:spTree>
    <p:extLst>
      <p:ext uri="{BB962C8B-B14F-4D97-AF65-F5344CB8AC3E}">
        <p14:creationId xmlns:p14="http://schemas.microsoft.com/office/powerpoint/2010/main" val="329067250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Ecofeminism seeing </a:t>
            </a:r>
            <a:r>
              <a:rPr lang="en-IN" dirty="0"/>
              <a:t>men as the curators of culture and women as the curators of nature, and how men dominate women and humans dominate nature</a:t>
            </a:r>
            <a:r>
              <a:rPr lang="en-IN" dirty="0" smtClean="0"/>
              <a:t>.</a:t>
            </a:r>
          </a:p>
          <a:p>
            <a:r>
              <a:rPr lang="en-IN" dirty="0" smtClean="0"/>
              <a:t> </a:t>
            </a:r>
            <a:r>
              <a:rPr lang="en-IN" dirty="0"/>
              <a:t>Ecofeminism emphasizes that both women and nature must be respected</a:t>
            </a:r>
            <a:r>
              <a:rPr lang="en-IN" dirty="0" smtClean="0"/>
              <a:t>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60575773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P</a:t>
            </a:r>
            <a:r>
              <a:rPr lang="en-IN" dirty="0" smtClean="0"/>
              <a:t>urpose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Ecofeminism puts forth the idea that life in nature is maintained through cooperation, mutual care and </a:t>
            </a:r>
            <a:r>
              <a:rPr lang="en-IN" dirty="0" smtClean="0"/>
              <a:t>love. </a:t>
            </a:r>
          </a:p>
          <a:p>
            <a:r>
              <a:rPr lang="en-IN" dirty="0"/>
              <a:t>A</a:t>
            </a:r>
            <a:r>
              <a:rPr lang="en-IN" dirty="0" smtClean="0"/>
              <a:t>ctivist </a:t>
            </a:r>
            <a:r>
              <a:rPr lang="en-IN" dirty="0"/>
              <a:t>and academic movement, and its primary aim is to address and eliminate all forms of domination while recognizing and embracing the interdependence and connection humans have with the </a:t>
            </a:r>
            <a:r>
              <a:rPr lang="en-IN" dirty="0" smtClean="0"/>
              <a:t>earth.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5417523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/>
          </a:bodyPr>
          <a:lstStyle/>
          <a:p>
            <a:pPr algn="just"/>
            <a:r>
              <a:rPr lang="en-IN" dirty="0" smtClean="0"/>
              <a:t>3. </a:t>
            </a:r>
            <a:r>
              <a:rPr lang="en-IN" dirty="0" err="1" smtClean="0"/>
              <a:t>Psychocentrism</a:t>
            </a:r>
            <a:r>
              <a:rPr lang="en-IN" dirty="0"/>
              <a:t>-</a:t>
            </a:r>
            <a:r>
              <a:rPr lang="en-IN" dirty="0" smtClean="0"/>
              <a:t>human beings hold more value in the environment since their mental capacities are better developed and far more complex than any other element in the environment.</a:t>
            </a:r>
          </a:p>
          <a:p>
            <a:pPr algn="just"/>
            <a:r>
              <a:rPr lang="en-IN" dirty="0" smtClean="0"/>
              <a:t>4. Biocentrism- importance to all living beings. </a:t>
            </a:r>
            <a:r>
              <a:rPr lang="en-IN" dirty="0"/>
              <a:t>B</a:t>
            </a:r>
            <a:r>
              <a:rPr lang="en-IN" dirty="0" smtClean="0"/>
              <a:t>iocentrism is the principle that ensures the proper balance of ecology on the planet.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86563495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/>
          <a:lstStyle/>
          <a:p>
            <a:r>
              <a:rPr lang="en-IN" dirty="0" smtClean="0">
                <a:solidFill>
                  <a:srgbClr val="FF0000"/>
                </a:solidFill>
              </a:rPr>
              <a:t>Examples </a:t>
            </a:r>
            <a:r>
              <a:rPr lang="en-IN" dirty="0">
                <a:solidFill>
                  <a:srgbClr val="FF0000"/>
                </a:solidFill>
              </a:rPr>
              <a:t>of </a:t>
            </a:r>
            <a:r>
              <a:rPr lang="en-IN" dirty="0" err="1">
                <a:solidFill>
                  <a:srgbClr val="FF0000"/>
                </a:solidFill>
              </a:rPr>
              <a:t>E</a:t>
            </a:r>
            <a:r>
              <a:rPr lang="en-IN" dirty="0" err="1" smtClean="0">
                <a:solidFill>
                  <a:srgbClr val="FF0000"/>
                </a:solidFill>
              </a:rPr>
              <a:t>cofeminist</a:t>
            </a:r>
            <a:r>
              <a:rPr lang="en-IN" dirty="0" smtClean="0">
                <a:solidFill>
                  <a:srgbClr val="FF0000"/>
                </a:solidFill>
              </a:rPr>
              <a:t> </a:t>
            </a:r>
            <a:r>
              <a:rPr lang="en-IN" dirty="0">
                <a:solidFill>
                  <a:srgbClr val="FF0000"/>
                </a:solidFill>
              </a:rPr>
              <a:t>M</a:t>
            </a:r>
            <a:r>
              <a:rPr lang="en-IN" dirty="0" smtClean="0">
                <a:solidFill>
                  <a:srgbClr val="FF0000"/>
                </a:solidFill>
              </a:rPr>
              <a:t>ovements</a:t>
            </a:r>
            <a:endParaRPr lang="en-IN" dirty="0">
              <a:solidFill>
                <a:srgbClr val="FF0000"/>
              </a:solidFill>
            </a:endParaRPr>
          </a:p>
          <a:p>
            <a:endParaRPr lang="en-IN" dirty="0"/>
          </a:p>
          <a:p>
            <a:pPr algn="just"/>
            <a:r>
              <a:rPr lang="en-IN" dirty="0"/>
              <a:t>T</a:t>
            </a:r>
            <a:r>
              <a:rPr lang="en-IN" dirty="0" smtClean="0"/>
              <a:t>he </a:t>
            </a:r>
            <a:r>
              <a:rPr lang="en-IN" dirty="0" err="1"/>
              <a:t>Chipko</a:t>
            </a:r>
            <a:r>
              <a:rPr lang="en-IN" dirty="0"/>
              <a:t> </a:t>
            </a:r>
            <a:r>
              <a:rPr lang="en-IN" dirty="0" err="1"/>
              <a:t>Andolan</a:t>
            </a:r>
            <a:r>
              <a:rPr lang="en-IN" dirty="0"/>
              <a:t> movement in India, a forest conservation movement </a:t>
            </a:r>
            <a:r>
              <a:rPr lang="en-IN" dirty="0" smtClean="0"/>
              <a:t>led </a:t>
            </a:r>
            <a:r>
              <a:rPr lang="en-IN" dirty="0"/>
              <a:t>by indigenous women who were affected the most by the rapid deforestation in the 1970s. </a:t>
            </a:r>
            <a:endParaRPr lang="en-IN" dirty="0" smtClean="0"/>
          </a:p>
          <a:p>
            <a:pPr algn="just"/>
            <a:r>
              <a:rPr lang="en-IN" dirty="0" smtClean="0"/>
              <a:t>Another </a:t>
            </a:r>
            <a:r>
              <a:rPr lang="en-IN" dirty="0"/>
              <a:t>example is the Green Belt Movement in Kenya.</a:t>
            </a:r>
          </a:p>
        </p:txBody>
      </p:sp>
    </p:spTree>
    <p:extLst>
      <p:ext uri="{BB962C8B-B14F-4D97-AF65-F5344CB8AC3E}">
        <p14:creationId xmlns:p14="http://schemas.microsoft.com/office/powerpoint/2010/main" val="207102559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IN" dirty="0"/>
              <a:t>Ecofeminism, </a:t>
            </a:r>
            <a:r>
              <a:rPr lang="en-IN" dirty="0" smtClean="0"/>
              <a:t>placing </a:t>
            </a:r>
            <a:r>
              <a:rPr lang="en-IN" dirty="0"/>
              <a:t>gender at the </a:t>
            </a:r>
            <a:r>
              <a:rPr lang="en-IN" dirty="0" smtClean="0"/>
              <a:t>centre </a:t>
            </a:r>
            <a:r>
              <a:rPr lang="en-IN" dirty="0"/>
              <a:t>of its analysis of environmental </a:t>
            </a:r>
            <a:r>
              <a:rPr lang="en-IN" dirty="0" smtClean="0"/>
              <a:t>problems.</a:t>
            </a:r>
          </a:p>
          <a:p>
            <a:pPr algn="just"/>
            <a:r>
              <a:rPr lang="en-IN" dirty="0"/>
              <a:t> A</a:t>
            </a:r>
            <a:r>
              <a:rPr lang="en-IN" dirty="0" smtClean="0"/>
              <a:t> </a:t>
            </a:r>
            <a:r>
              <a:rPr lang="en-IN" dirty="0"/>
              <a:t>feminist perspective of ecology does not place women in the dominant position of power, but rather calls for an  egalitarian,  collaborative society in  which there  is  no one  dominant </a:t>
            </a:r>
            <a:r>
              <a:rPr lang="en-IN" dirty="0" smtClean="0"/>
              <a:t>group.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81535222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 lnSpcReduction="10000"/>
          </a:bodyPr>
          <a:lstStyle/>
          <a:p>
            <a:pPr algn="just"/>
            <a:r>
              <a:rPr lang="en-IN" dirty="0" err="1"/>
              <a:t>Ecofeminist</a:t>
            </a:r>
            <a:r>
              <a:rPr lang="en-IN" dirty="0"/>
              <a:t> analysis explores the connections between women and nature in culture, religion, literature and </a:t>
            </a:r>
            <a:r>
              <a:rPr lang="en-IN" dirty="0" smtClean="0"/>
              <a:t>addresses </a:t>
            </a:r>
            <a:r>
              <a:rPr lang="en-IN" dirty="0"/>
              <a:t>the parallels between the oppression of nature and the oppression of women. </a:t>
            </a:r>
            <a:endParaRPr lang="en-IN" dirty="0" smtClean="0"/>
          </a:p>
          <a:p>
            <a:pPr marL="0" indent="0" algn="just">
              <a:buNone/>
            </a:pPr>
            <a:r>
              <a:rPr lang="en-IN" dirty="0"/>
              <a:t> </a:t>
            </a:r>
            <a:endParaRPr lang="en-IN" dirty="0" smtClean="0"/>
          </a:p>
          <a:p>
            <a:pPr algn="just"/>
            <a:r>
              <a:rPr lang="en-IN" dirty="0" smtClean="0"/>
              <a:t>Charlene  </a:t>
            </a:r>
            <a:r>
              <a:rPr lang="en-IN" dirty="0" err="1"/>
              <a:t>Spretnak</a:t>
            </a:r>
            <a:r>
              <a:rPr lang="en-IN" dirty="0"/>
              <a:t> has offered one  way of categorizing </a:t>
            </a:r>
            <a:r>
              <a:rPr lang="en-IN" dirty="0" err="1"/>
              <a:t>ecofeminist</a:t>
            </a:r>
            <a:r>
              <a:rPr lang="en-IN" dirty="0"/>
              <a:t> work: 1) through the study of political theory as well as history; 2) through the belief and study of nature-based religions; 3) through environmentalism.</a:t>
            </a:r>
          </a:p>
        </p:txBody>
      </p:sp>
    </p:spTree>
    <p:extLst>
      <p:ext uri="{BB962C8B-B14F-4D97-AF65-F5344CB8AC3E}">
        <p14:creationId xmlns:p14="http://schemas.microsoft.com/office/powerpoint/2010/main" val="98387669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 lnSpcReduction="10000"/>
          </a:bodyPr>
          <a:lstStyle/>
          <a:p>
            <a:pPr algn="just"/>
            <a:r>
              <a:rPr lang="en-IN" dirty="0"/>
              <a:t>According  to  Françoise  </a:t>
            </a:r>
            <a:r>
              <a:rPr lang="en-IN" dirty="0" err="1"/>
              <a:t>d'Eaubonne</a:t>
            </a:r>
            <a:r>
              <a:rPr lang="en-IN" dirty="0"/>
              <a:t>  in  her  book  Le  </a:t>
            </a:r>
            <a:r>
              <a:rPr lang="en-IN" dirty="0" err="1"/>
              <a:t>Féminisme</a:t>
            </a:r>
            <a:r>
              <a:rPr lang="en-IN" dirty="0"/>
              <a:t>  </a:t>
            </a:r>
            <a:r>
              <a:rPr lang="en-IN" dirty="0" err="1"/>
              <a:t>ou</a:t>
            </a:r>
            <a:r>
              <a:rPr lang="en-IN" dirty="0"/>
              <a:t>  la  Mort  (1974), ecofeminism  relates  the  oppression  and  domination  of  all  marginalized  groups  (women, people of </a:t>
            </a:r>
            <a:r>
              <a:rPr lang="en-IN" dirty="0" smtClean="0"/>
              <a:t>colour</a:t>
            </a:r>
            <a:r>
              <a:rPr lang="en-IN" dirty="0"/>
              <a:t>, children, the poor) to the oppression and domination of nature (animals, land, water, air, etc</a:t>
            </a:r>
            <a:r>
              <a:rPr lang="en-IN" dirty="0" smtClean="0"/>
              <a:t>.)</a:t>
            </a:r>
          </a:p>
          <a:p>
            <a:pPr algn="just"/>
            <a:r>
              <a:rPr lang="en-IN" dirty="0"/>
              <a:t> Françoise  </a:t>
            </a:r>
            <a:r>
              <a:rPr lang="en-IN" dirty="0" err="1"/>
              <a:t>d'Eaubonne</a:t>
            </a:r>
            <a:r>
              <a:rPr lang="en-IN" dirty="0"/>
              <a:t>  was  an  activist  and  organizer,  and  her writing encouraged the eradication of all social injustice, not just injustice against women and the environment.</a:t>
            </a:r>
          </a:p>
        </p:txBody>
      </p:sp>
    </p:spTree>
    <p:extLst>
      <p:ext uri="{BB962C8B-B14F-4D97-AF65-F5344CB8AC3E}">
        <p14:creationId xmlns:p14="http://schemas.microsoft.com/office/powerpoint/2010/main" val="376840168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/>
          </a:bodyPr>
          <a:lstStyle/>
          <a:p>
            <a:r>
              <a:rPr lang="en-IN" dirty="0"/>
              <a:t>TYPES OF ECOFEMINISMS</a:t>
            </a:r>
          </a:p>
          <a:p>
            <a:endParaRPr lang="en-IN" dirty="0" smtClean="0"/>
          </a:p>
          <a:p>
            <a:r>
              <a:rPr lang="en-IN" dirty="0" smtClean="0"/>
              <a:t>1</a:t>
            </a:r>
            <a:r>
              <a:rPr lang="en-IN" dirty="0"/>
              <a:t>) Liberal feminism</a:t>
            </a:r>
          </a:p>
          <a:p>
            <a:r>
              <a:rPr lang="en-IN" dirty="0"/>
              <a:t>a) </a:t>
            </a:r>
            <a:r>
              <a:rPr lang="en-IN" dirty="0" smtClean="0"/>
              <a:t>Roots  to </a:t>
            </a:r>
            <a:r>
              <a:rPr lang="en-IN" dirty="0"/>
              <a:t>equality for women, </a:t>
            </a:r>
            <a:r>
              <a:rPr lang="en-IN" dirty="0" smtClean="0"/>
              <a:t>and </a:t>
            </a:r>
            <a:r>
              <a:rPr lang="en-IN" dirty="0"/>
              <a:t>exclusion from men’s </a:t>
            </a:r>
            <a:r>
              <a:rPr lang="en-IN" dirty="0" smtClean="0"/>
              <a:t>realms,  </a:t>
            </a:r>
            <a:r>
              <a:rPr lang="en-IN" dirty="0"/>
              <a:t>believe science, </a:t>
            </a:r>
            <a:r>
              <a:rPr lang="en-IN" dirty="0" smtClean="0"/>
              <a:t>conservation of nature , </a:t>
            </a:r>
            <a:r>
              <a:rPr lang="en-IN" dirty="0"/>
              <a:t>and legal system </a:t>
            </a:r>
            <a:r>
              <a:rPr lang="en-IN" dirty="0" smtClean="0"/>
              <a:t>can solve </a:t>
            </a:r>
            <a:r>
              <a:rPr lang="en-IN" dirty="0"/>
              <a:t>environmental </a:t>
            </a:r>
            <a:r>
              <a:rPr lang="en-IN" dirty="0" smtClean="0"/>
              <a:t>problems.</a:t>
            </a:r>
          </a:p>
          <a:p>
            <a:r>
              <a:rPr lang="en-IN" dirty="0"/>
              <a:t>equal participation in environmental </a:t>
            </a:r>
            <a:r>
              <a:rPr lang="en-IN" dirty="0" smtClean="0"/>
              <a:t>work.</a:t>
            </a:r>
            <a:endParaRPr lang="en-IN" dirty="0"/>
          </a:p>
          <a:p>
            <a:r>
              <a:rPr lang="en-IN" dirty="0"/>
              <a:t>equal impact as women citizens, </a:t>
            </a:r>
            <a:r>
              <a:rPr lang="en-IN" dirty="0" smtClean="0"/>
              <a:t>activists.</a:t>
            </a:r>
            <a:endParaRPr lang="en-IN" dirty="0"/>
          </a:p>
          <a:p>
            <a:r>
              <a:rPr lang="en-IN" dirty="0"/>
              <a:t>professionals</a:t>
            </a:r>
          </a:p>
        </p:txBody>
      </p:sp>
    </p:spTree>
    <p:extLst>
      <p:ext uri="{BB962C8B-B14F-4D97-AF65-F5344CB8AC3E}">
        <p14:creationId xmlns:p14="http://schemas.microsoft.com/office/powerpoint/2010/main" val="32516720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/>
          <a:lstStyle/>
          <a:p>
            <a:r>
              <a:rPr lang="en-IN" dirty="0"/>
              <a:t>Radical feminism</a:t>
            </a:r>
          </a:p>
          <a:p>
            <a:r>
              <a:rPr lang="en-IN" dirty="0"/>
              <a:t>a) Roots: biologically based domination of </a:t>
            </a:r>
            <a:r>
              <a:rPr lang="en-IN" dirty="0" smtClean="0"/>
              <a:t>women by men as </a:t>
            </a:r>
            <a:r>
              <a:rPr lang="en-IN" dirty="0"/>
              <a:t>root cause of </a:t>
            </a:r>
            <a:r>
              <a:rPr lang="en-IN" dirty="0" smtClean="0"/>
              <a:t>oppression.</a:t>
            </a:r>
          </a:p>
          <a:p>
            <a:r>
              <a:rPr lang="en-IN" dirty="0"/>
              <a:t>rejects masculine ideals, </a:t>
            </a:r>
            <a:r>
              <a:rPr lang="en-IN" dirty="0" smtClean="0"/>
              <a:t>aggression against nature </a:t>
            </a:r>
            <a:r>
              <a:rPr lang="en-IN" dirty="0"/>
              <a:t>and </a:t>
            </a:r>
            <a:r>
              <a:rPr lang="en-IN"/>
              <a:t>other </a:t>
            </a:r>
            <a:r>
              <a:rPr lang="en-IN" smtClean="0"/>
              <a:t>humans.</a:t>
            </a:r>
            <a:endParaRPr lang="en-IN" dirty="0" smtClean="0"/>
          </a:p>
          <a:p>
            <a:r>
              <a:rPr lang="en-IN" dirty="0"/>
              <a:t>rejects the master model to allow men and women </a:t>
            </a:r>
            <a:r>
              <a:rPr lang="en-IN" dirty="0" smtClean="0"/>
              <a:t>to be </a:t>
            </a:r>
            <a:r>
              <a:rPr lang="en-IN" dirty="0"/>
              <a:t>part of both nature and </a:t>
            </a:r>
            <a:r>
              <a:rPr lang="en-IN" dirty="0" smtClean="0"/>
              <a:t>culture.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97554957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 lnSpcReduction="10000"/>
          </a:bodyPr>
          <a:lstStyle/>
          <a:p>
            <a:r>
              <a:rPr lang="en-IN" dirty="0"/>
              <a:t> </a:t>
            </a:r>
            <a:r>
              <a:rPr lang="en-IN" b="1" dirty="0"/>
              <a:t>Cultural </a:t>
            </a:r>
            <a:r>
              <a:rPr lang="en-IN" b="1" dirty="0" smtClean="0"/>
              <a:t> </a:t>
            </a:r>
            <a:r>
              <a:rPr lang="en-IN" b="1" dirty="0"/>
              <a:t>feminism</a:t>
            </a:r>
          </a:p>
          <a:p>
            <a:r>
              <a:rPr lang="en-IN" dirty="0"/>
              <a:t>a) Roots</a:t>
            </a:r>
          </a:p>
          <a:p>
            <a:r>
              <a:rPr lang="en-IN" dirty="0" smtClean="0"/>
              <a:t>biologically </a:t>
            </a:r>
            <a:r>
              <a:rPr lang="en-IN" dirty="0"/>
              <a:t>based domination of women by men </a:t>
            </a:r>
            <a:r>
              <a:rPr lang="en-IN" dirty="0" smtClean="0"/>
              <a:t>as root </a:t>
            </a:r>
            <a:r>
              <a:rPr lang="en-IN" dirty="0"/>
              <a:t>cause of oppression</a:t>
            </a:r>
          </a:p>
          <a:p>
            <a:r>
              <a:rPr lang="en-IN" dirty="0" smtClean="0"/>
              <a:t> </a:t>
            </a:r>
            <a:r>
              <a:rPr lang="en-IN" dirty="0"/>
              <a:t>spirituality as source for personal and social change</a:t>
            </a:r>
          </a:p>
          <a:p>
            <a:r>
              <a:rPr lang="en-IN" dirty="0" smtClean="0"/>
              <a:t> </a:t>
            </a:r>
            <a:r>
              <a:rPr lang="en-IN" dirty="0"/>
              <a:t>celebration of women’s bodies and biology as</a:t>
            </a:r>
          </a:p>
          <a:p>
            <a:pPr marL="0" indent="0">
              <a:buNone/>
            </a:pPr>
            <a:r>
              <a:rPr lang="en-IN" dirty="0"/>
              <a:t>motivation for activism</a:t>
            </a:r>
          </a:p>
          <a:p>
            <a:r>
              <a:rPr lang="en-IN" dirty="0" smtClean="0"/>
              <a:t> </a:t>
            </a:r>
            <a:r>
              <a:rPr lang="en-IN" dirty="0"/>
              <a:t>values of intuition, caring, interconnectedness</a:t>
            </a:r>
          </a:p>
          <a:p>
            <a:r>
              <a:rPr lang="en-IN" dirty="0" smtClean="0"/>
              <a:t> </a:t>
            </a:r>
            <a:r>
              <a:rPr lang="en-IN" dirty="0"/>
              <a:t>woman-identified movements</a:t>
            </a:r>
          </a:p>
        </p:txBody>
      </p:sp>
    </p:spTree>
    <p:extLst>
      <p:ext uri="{BB962C8B-B14F-4D97-AF65-F5344CB8AC3E}">
        <p14:creationId xmlns:p14="http://schemas.microsoft.com/office/powerpoint/2010/main" val="329813638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 lnSpcReduction="10000"/>
          </a:bodyPr>
          <a:lstStyle/>
          <a:p>
            <a:r>
              <a:rPr lang="en-IN" b="1" dirty="0"/>
              <a:t>Socialist Ecofeminism</a:t>
            </a:r>
          </a:p>
          <a:p>
            <a:r>
              <a:rPr lang="en-IN" dirty="0"/>
              <a:t>a) Roots</a:t>
            </a:r>
          </a:p>
          <a:p>
            <a:r>
              <a:rPr lang="en-IN" dirty="0" smtClean="0"/>
              <a:t> </a:t>
            </a:r>
            <a:r>
              <a:rPr lang="en-IN" dirty="0"/>
              <a:t>historical and economic analysis of role of </a:t>
            </a:r>
            <a:r>
              <a:rPr lang="en-IN" dirty="0" smtClean="0"/>
              <a:t>women in </a:t>
            </a:r>
            <a:r>
              <a:rPr lang="en-IN" dirty="0"/>
              <a:t>society</a:t>
            </a:r>
          </a:p>
          <a:p>
            <a:r>
              <a:rPr lang="en-IN" dirty="0" smtClean="0"/>
              <a:t>values </a:t>
            </a:r>
            <a:r>
              <a:rPr lang="en-IN" dirty="0"/>
              <a:t>women’s roles in production and</a:t>
            </a:r>
          </a:p>
          <a:p>
            <a:pPr marL="0" indent="0">
              <a:buNone/>
            </a:pPr>
            <a:r>
              <a:rPr lang="en-IN" dirty="0" smtClean="0"/>
              <a:t>Reproduction.</a:t>
            </a:r>
          </a:p>
          <a:p>
            <a:r>
              <a:rPr lang="en-IN" dirty="0"/>
              <a:t>source of domination is </a:t>
            </a:r>
            <a:r>
              <a:rPr lang="en-IN" dirty="0" smtClean="0"/>
              <a:t>capitalist patriarchy</a:t>
            </a:r>
            <a:r>
              <a:rPr lang="en-IN" dirty="0"/>
              <a:t>, accumulation of good and profits, patterns</a:t>
            </a:r>
          </a:p>
          <a:p>
            <a:pPr marL="0" indent="0">
              <a:buNone/>
            </a:pPr>
            <a:r>
              <a:rPr lang="en-IN" dirty="0"/>
              <a:t>of colonization and oppression of subordinate peoples</a:t>
            </a:r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626102619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Eco Tourism in India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A</a:t>
            </a:r>
            <a:r>
              <a:rPr lang="en-IN" dirty="0" smtClean="0"/>
              <a:t> </a:t>
            </a:r>
            <a:r>
              <a:rPr lang="en-IN" dirty="0"/>
              <a:t>new approach in tourism</a:t>
            </a:r>
            <a:r>
              <a:rPr lang="en-IN" dirty="0" smtClean="0"/>
              <a:t>.</a:t>
            </a:r>
          </a:p>
          <a:p>
            <a:pPr algn="just"/>
            <a:r>
              <a:rPr lang="en-IN" dirty="0" smtClean="0"/>
              <a:t> </a:t>
            </a:r>
            <a:r>
              <a:rPr lang="en-IN" dirty="0"/>
              <a:t>Ecotourism is a preserving travel to natural areas to appreciate the cultural and natural history of the environment, taking care not to disturb the integrity of the </a:t>
            </a:r>
            <a:r>
              <a:rPr lang="en-IN" dirty="0" smtClean="0"/>
              <a:t>ecosystem</a:t>
            </a:r>
            <a:r>
              <a:rPr lang="en-IN" dirty="0"/>
              <a:t>.</a:t>
            </a:r>
            <a:endParaRPr lang="en-IN" dirty="0" smtClean="0"/>
          </a:p>
          <a:p>
            <a:pPr algn="just"/>
            <a:r>
              <a:rPr lang="en-IN" dirty="0" smtClean="0"/>
              <a:t>creating </a:t>
            </a:r>
            <a:r>
              <a:rPr lang="en-IN" dirty="0"/>
              <a:t>economic opportunities that make conservation and protection of natural resources advantageous to the local people.</a:t>
            </a:r>
          </a:p>
        </p:txBody>
      </p:sp>
    </p:spTree>
    <p:extLst>
      <p:ext uri="{BB962C8B-B14F-4D97-AF65-F5344CB8AC3E}">
        <p14:creationId xmlns:p14="http://schemas.microsoft.com/office/powerpoint/2010/main" val="613685400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/>
          <a:lstStyle/>
          <a:p>
            <a:r>
              <a:rPr lang="en-IN" dirty="0" smtClean="0"/>
              <a:t>Ecotourism </a:t>
            </a:r>
            <a:r>
              <a:rPr lang="en-IN" dirty="0"/>
              <a:t>can be categorised as a tourism programme that is - "Nature based, Ecologically </a:t>
            </a:r>
            <a:r>
              <a:rPr lang="en-IN" dirty="0" smtClean="0"/>
              <a:t>sustainable.</a:t>
            </a:r>
          </a:p>
          <a:p>
            <a:r>
              <a:rPr lang="en-IN" dirty="0">
                <a:solidFill>
                  <a:srgbClr val="FF0000"/>
                </a:solidFill>
              </a:rPr>
              <a:t>Principles of </a:t>
            </a:r>
            <a:r>
              <a:rPr lang="en-IN" dirty="0" smtClean="0">
                <a:solidFill>
                  <a:srgbClr val="FF0000"/>
                </a:solidFill>
              </a:rPr>
              <a:t>Ecotourism</a:t>
            </a:r>
          </a:p>
          <a:p>
            <a:r>
              <a:rPr lang="en-IN" dirty="0"/>
              <a:t>Minimize physical, social, </a:t>
            </a:r>
            <a:r>
              <a:rPr lang="en-IN" dirty="0" smtClean="0"/>
              <a:t>behavioural</a:t>
            </a:r>
            <a:r>
              <a:rPr lang="en-IN" dirty="0"/>
              <a:t>, and psychological impacts.</a:t>
            </a:r>
          </a:p>
          <a:p>
            <a:r>
              <a:rPr lang="en-IN" dirty="0"/>
              <a:t>Build environmental and cultural awareness and respect.</a:t>
            </a:r>
          </a:p>
          <a:p>
            <a:r>
              <a:rPr lang="en-IN" dirty="0"/>
              <a:t>Provide positive experiences for both visitors and hosts.</a:t>
            </a:r>
          </a:p>
        </p:txBody>
      </p:sp>
    </p:spTree>
    <p:extLst>
      <p:ext uri="{BB962C8B-B14F-4D97-AF65-F5344CB8AC3E}">
        <p14:creationId xmlns:p14="http://schemas.microsoft.com/office/powerpoint/2010/main" val="5509364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IN" dirty="0" smtClean="0"/>
              <a:t>5. Holism </a:t>
            </a:r>
            <a:r>
              <a:rPr lang="en-IN" dirty="0"/>
              <a:t>-</a:t>
            </a:r>
            <a:r>
              <a:rPr lang="en-IN" dirty="0" smtClean="0"/>
              <a:t>Holism considers environment systems as a whole rather than being individual parts of something. </a:t>
            </a:r>
          </a:p>
          <a:p>
            <a:pPr algn="just"/>
            <a:r>
              <a:rPr lang="en-IN" dirty="0" smtClean="0"/>
              <a:t>6. </a:t>
            </a:r>
            <a:r>
              <a:rPr lang="en-IN" dirty="0" err="1" smtClean="0"/>
              <a:t>Resourcism</a:t>
            </a:r>
            <a:r>
              <a:rPr lang="en-IN" dirty="0" smtClean="0"/>
              <a:t>- nature is considered to be valuable only because it has resources to provide with. Thus, nature ought to be exploited.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575379500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 fontScale="85000" lnSpcReduction="10000"/>
          </a:bodyPr>
          <a:lstStyle/>
          <a:p>
            <a:pPr algn="just"/>
            <a:endParaRPr lang="en-IN" dirty="0" smtClean="0"/>
          </a:p>
          <a:p>
            <a:pPr algn="just"/>
            <a:r>
              <a:rPr lang="en-IN" dirty="0" smtClean="0"/>
              <a:t>Provide </a:t>
            </a:r>
            <a:r>
              <a:rPr lang="en-IN" dirty="0"/>
              <a:t>direct financial benefits for conservation.</a:t>
            </a:r>
          </a:p>
          <a:p>
            <a:pPr algn="just"/>
            <a:r>
              <a:rPr lang="en-IN" dirty="0"/>
              <a:t>Generate financial benefits for both local people and private industry.</a:t>
            </a:r>
          </a:p>
          <a:p>
            <a:pPr algn="just"/>
            <a:r>
              <a:rPr lang="en-IN" dirty="0"/>
              <a:t>Deliver memorable interpretative experiences to visitors that help raise sensitivity to host countries’ political, environmental, and social climates.</a:t>
            </a:r>
          </a:p>
          <a:p>
            <a:pPr algn="just"/>
            <a:r>
              <a:rPr lang="en-IN" dirty="0"/>
              <a:t>Design, construct and operate low-impact facilities.</a:t>
            </a:r>
          </a:p>
          <a:p>
            <a:pPr algn="just"/>
            <a:r>
              <a:rPr lang="en-IN" dirty="0"/>
              <a:t>Recognize the rights and spiritual beliefs of the Indigenous People in your community and work in partnership with them to create empowerment.</a:t>
            </a:r>
          </a:p>
        </p:txBody>
      </p:sp>
    </p:spTree>
    <p:extLst>
      <p:ext uri="{BB962C8B-B14F-4D97-AF65-F5344CB8AC3E}">
        <p14:creationId xmlns:p14="http://schemas.microsoft.com/office/powerpoint/2010/main" val="3120481456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 fontScale="92500" lnSpcReduction="10000"/>
          </a:bodyPr>
          <a:lstStyle/>
          <a:p>
            <a:r>
              <a:rPr lang="en-IN" dirty="0"/>
              <a:t>BENEFITS TO THE ENVIRONMENT</a:t>
            </a:r>
          </a:p>
          <a:p>
            <a:r>
              <a:rPr lang="en-IN" dirty="0"/>
              <a:t>Nature reserves and national parks help prevent deforestation and pollution, </a:t>
            </a:r>
            <a:r>
              <a:rPr lang="en-IN" dirty="0" smtClean="0"/>
              <a:t>protecting </a:t>
            </a:r>
            <a:r>
              <a:rPr lang="en-IN" dirty="0"/>
              <a:t>the habitat of endemic species.</a:t>
            </a:r>
          </a:p>
          <a:p>
            <a:endParaRPr lang="en-IN" dirty="0"/>
          </a:p>
          <a:p>
            <a:r>
              <a:rPr lang="en-IN" dirty="0"/>
              <a:t>The revenue that ecotourism provides can </a:t>
            </a:r>
            <a:r>
              <a:rPr lang="en-IN" dirty="0" smtClean="0"/>
              <a:t>help to  </a:t>
            </a:r>
            <a:r>
              <a:rPr lang="en-IN" dirty="0"/>
              <a:t>ensure the long-term financial viability of the area.</a:t>
            </a:r>
          </a:p>
          <a:p>
            <a:endParaRPr lang="en-IN" dirty="0"/>
          </a:p>
          <a:p>
            <a:r>
              <a:rPr lang="en-IN" dirty="0"/>
              <a:t>Naturalist guides also help </a:t>
            </a:r>
            <a:r>
              <a:rPr lang="en-IN" dirty="0" smtClean="0"/>
              <a:t>travellers </a:t>
            </a:r>
            <a:r>
              <a:rPr lang="en-IN" dirty="0"/>
              <a:t>understand the value of a </a:t>
            </a:r>
            <a:r>
              <a:rPr lang="en-IN" dirty="0" smtClean="0"/>
              <a:t>ecosystem</a:t>
            </a:r>
            <a:r>
              <a:rPr lang="en-IN" dirty="0"/>
              <a:t>, and teach them about the importance of conservation. </a:t>
            </a:r>
          </a:p>
        </p:txBody>
      </p:sp>
    </p:spTree>
    <p:extLst>
      <p:ext uri="{BB962C8B-B14F-4D97-AF65-F5344CB8AC3E}">
        <p14:creationId xmlns:p14="http://schemas.microsoft.com/office/powerpoint/2010/main" val="2616598817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Green living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IN" dirty="0"/>
              <a:t>Green living is a </a:t>
            </a:r>
            <a:r>
              <a:rPr lang="en-IN" dirty="0" smtClean="0"/>
              <a:t>lifestyle that conserve </a:t>
            </a:r>
            <a:r>
              <a:rPr lang="en-IN" dirty="0"/>
              <a:t>and preserve the Earth's natural resources and habitats. </a:t>
            </a:r>
            <a:endParaRPr lang="en-IN" dirty="0" smtClean="0"/>
          </a:p>
          <a:p>
            <a:r>
              <a:rPr lang="en-IN" dirty="0">
                <a:solidFill>
                  <a:srgbClr val="FF0000"/>
                </a:solidFill>
              </a:rPr>
              <a:t>I</a:t>
            </a:r>
            <a:r>
              <a:rPr lang="en-IN" dirty="0" smtClean="0">
                <a:solidFill>
                  <a:srgbClr val="FF0000"/>
                </a:solidFill>
              </a:rPr>
              <a:t>mportance</a:t>
            </a:r>
          </a:p>
          <a:p>
            <a:r>
              <a:rPr lang="en-IN" dirty="0" smtClean="0"/>
              <a:t>Everything </a:t>
            </a:r>
            <a:r>
              <a:rPr lang="en-IN" dirty="0"/>
              <a:t>from cars, light bulbs, utensils, straws, cleaners, mattresses, and clothing is created with environmental preservation in mind. </a:t>
            </a:r>
          </a:p>
          <a:p>
            <a:r>
              <a:rPr lang="en-IN" dirty="0" smtClean="0"/>
              <a:t> </a:t>
            </a:r>
            <a:r>
              <a:rPr lang="en-IN" dirty="0"/>
              <a:t>These products help us conserve water, energy and precious natural resources while also helping to curb pollution.</a:t>
            </a:r>
          </a:p>
        </p:txBody>
      </p:sp>
    </p:spTree>
    <p:extLst>
      <p:ext uri="{BB962C8B-B14F-4D97-AF65-F5344CB8AC3E}">
        <p14:creationId xmlns:p14="http://schemas.microsoft.com/office/powerpoint/2010/main" val="1462064265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IN" b="1" dirty="0" smtClean="0"/>
              <a:t>how </a:t>
            </a:r>
            <a:r>
              <a:rPr lang="en-IN" b="1" dirty="0"/>
              <a:t>to become more eco-friendly to live a greener life and reduce your carbon footprint.</a:t>
            </a:r>
          </a:p>
          <a:p>
            <a:r>
              <a:rPr lang="en-IN" dirty="0"/>
              <a:t>Don't flush away plastics, wet wipes and phosphates.</a:t>
            </a:r>
          </a:p>
          <a:p>
            <a:r>
              <a:rPr lang="en-IN" dirty="0"/>
              <a:t>Buy more seasonal food.</a:t>
            </a:r>
          </a:p>
          <a:p>
            <a:r>
              <a:rPr lang="en-IN" dirty="0"/>
              <a:t>Recycle more.</a:t>
            </a:r>
          </a:p>
          <a:p>
            <a:r>
              <a:rPr lang="en-IN" dirty="0"/>
              <a:t>Cut down on food waste.</a:t>
            </a:r>
          </a:p>
          <a:p>
            <a:r>
              <a:rPr lang="en-IN" dirty="0"/>
              <a:t>Drive less.</a:t>
            </a:r>
          </a:p>
          <a:p>
            <a:r>
              <a:rPr lang="en-IN" dirty="0"/>
              <a:t>Grow your own food.</a:t>
            </a:r>
          </a:p>
          <a:p>
            <a:r>
              <a:rPr lang="en-IN" dirty="0"/>
              <a:t>Buy local produce.</a:t>
            </a:r>
          </a:p>
          <a:p>
            <a:r>
              <a:rPr lang="en-IN" dirty="0"/>
              <a:t>Reduce water use.</a:t>
            </a:r>
          </a:p>
        </p:txBody>
      </p:sp>
    </p:spTree>
    <p:extLst>
      <p:ext uri="{BB962C8B-B14F-4D97-AF65-F5344CB8AC3E}">
        <p14:creationId xmlns:p14="http://schemas.microsoft.com/office/powerpoint/2010/main" val="4192812885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IN" dirty="0"/>
              <a:t>Living green involves a lifestyle that sustains a healthy environment in the home, community and planet. </a:t>
            </a:r>
            <a:endParaRPr lang="en-IN" dirty="0" smtClean="0"/>
          </a:p>
          <a:p>
            <a:pPr algn="just"/>
            <a:r>
              <a:rPr lang="en-IN" dirty="0"/>
              <a:t>G</a:t>
            </a:r>
            <a:r>
              <a:rPr lang="en-IN" dirty="0" smtClean="0"/>
              <a:t>reen </a:t>
            </a:r>
            <a:r>
              <a:rPr lang="en-IN" dirty="0"/>
              <a:t>home lifestyle include contributing as little waste as possible, eliminating toxic substances and reducing our use of power and water.</a:t>
            </a:r>
          </a:p>
        </p:txBody>
      </p:sp>
    </p:spTree>
    <p:extLst>
      <p:ext uri="{BB962C8B-B14F-4D97-AF65-F5344CB8AC3E}">
        <p14:creationId xmlns:p14="http://schemas.microsoft.com/office/powerpoint/2010/main" val="1506080634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dirty="0"/>
              <a:t> Family Farming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A </a:t>
            </a:r>
            <a:r>
              <a:rPr lang="en-IN" dirty="0"/>
              <a:t>means of organizing agricultural, forestry, fisheries, pastoral and aquaculture production which is managed and operated by a family and predominantly reliant on family labour, including both women and </a:t>
            </a:r>
            <a:r>
              <a:rPr lang="en-IN" dirty="0" smtClean="0"/>
              <a:t>men.</a:t>
            </a:r>
          </a:p>
          <a:p>
            <a:r>
              <a:rPr lang="en-IN" dirty="0"/>
              <a:t>2014 is </a:t>
            </a:r>
            <a:r>
              <a:rPr lang="en-IN" dirty="0" err="1"/>
              <a:t>The”International</a:t>
            </a:r>
            <a:r>
              <a:rPr lang="en-IN" dirty="0"/>
              <a:t> Year of Family Farming”. </a:t>
            </a:r>
          </a:p>
        </p:txBody>
      </p:sp>
    </p:spTree>
    <p:extLst>
      <p:ext uri="{BB962C8B-B14F-4D97-AF65-F5344CB8AC3E}">
        <p14:creationId xmlns:p14="http://schemas.microsoft.com/office/powerpoint/2010/main" val="60619660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/>
              <a:t>THE INTERNATIONAL YEAR OF FAMILY FARMING (IYFF)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IN" dirty="0" smtClean="0"/>
              <a:t> </a:t>
            </a:r>
            <a:r>
              <a:rPr lang="en-IN" dirty="0"/>
              <a:t>The objective of raising the profile of family farming </a:t>
            </a:r>
            <a:r>
              <a:rPr lang="en-IN" dirty="0" smtClean="0"/>
              <a:t> ,Alleviating </a:t>
            </a:r>
            <a:r>
              <a:rPr lang="en-IN" dirty="0"/>
              <a:t>hunger and poverty, providing food security and improving livelihoods, </a:t>
            </a:r>
            <a:endParaRPr lang="en-IN" dirty="0" smtClean="0"/>
          </a:p>
          <a:p>
            <a:r>
              <a:rPr lang="en-IN" dirty="0" smtClean="0"/>
              <a:t>protecting </a:t>
            </a:r>
            <a:r>
              <a:rPr lang="en-IN" dirty="0"/>
              <a:t>the environment and biodiversity </a:t>
            </a:r>
            <a:endParaRPr lang="en-IN" dirty="0" smtClean="0"/>
          </a:p>
          <a:p>
            <a:r>
              <a:rPr lang="en-IN" dirty="0" smtClean="0"/>
              <a:t> </a:t>
            </a:r>
            <a:r>
              <a:rPr lang="en-IN" dirty="0"/>
              <a:t>Reposition family farming at the centre of agricultural, environmental and social policies in the national agendas </a:t>
            </a:r>
            <a:endParaRPr lang="en-IN" dirty="0" smtClean="0"/>
          </a:p>
          <a:p>
            <a:r>
              <a:rPr lang="en-IN" dirty="0"/>
              <a:t>I</a:t>
            </a:r>
            <a:r>
              <a:rPr lang="en-IN" dirty="0" smtClean="0"/>
              <a:t>dentifying </a:t>
            </a:r>
            <a:r>
              <a:rPr lang="en-IN" dirty="0"/>
              <a:t>gaps and opportunities to promote a shift towards a more equal and balanced development</a:t>
            </a:r>
          </a:p>
        </p:txBody>
      </p:sp>
    </p:spTree>
    <p:extLst>
      <p:ext uri="{BB962C8B-B14F-4D97-AF65-F5344CB8AC3E}">
        <p14:creationId xmlns:p14="http://schemas.microsoft.com/office/powerpoint/2010/main" val="2052853678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Objectives of the IYFF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N" dirty="0"/>
              <a:t>F</a:t>
            </a:r>
            <a:r>
              <a:rPr lang="en-IN" dirty="0" smtClean="0"/>
              <a:t>oster </a:t>
            </a:r>
            <a:r>
              <a:rPr lang="en-IN" dirty="0"/>
              <a:t>sustainable family farming </a:t>
            </a:r>
            <a:endParaRPr lang="en-IN" dirty="0" smtClean="0"/>
          </a:p>
          <a:p>
            <a:r>
              <a:rPr lang="en-IN" dirty="0" smtClean="0"/>
              <a:t> </a:t>
            </a:r>
            <a:r>
              <a:rPr lang="en-IN" dirty="0"/>
              <a:t>Increase knowledge and public awareness on the vital role that family farmers play in the agricultural and development </a:t>
            </a:r>
            <a:r>
              <a:rPr lang="en-IN" dirty="0" smtClean="0"/>
              <a:t>sectors</a:t>
            </a:r>
          </a:p>
          <a:p>
            <a:r>
              <a:rPr lang="en-IN" dirty="0" smtClean="0"/>
              <a:t>  </a:t>
            </a:r>
            <a:r>
              <a:rPr lang="en-IN" dirty="0"/>
              <a:t>Raise awareness of the needs and potential of family farmers, along with the constraints that they face, and ensure that they have access to technical support </a:t>
            </a:r>
            <a:endParaRPr lang="en-IN" dirty="0" smtClean="0"/>
          </a:p>
          <a:p>
            <a:r>
              <a:rPr lang="en-IN" dirty="0" smtClean="0"/>
              <a:t> </a:t>
            </a:r>
            <a:r>
              <a:rPr lang="en-IN" dirty="0"/>
              <a:t>Create synergies for sustainability</a:t>
            </a:r>
          </a:p>
        </p:txBody>
      </p:sp>
    </p:spTree>
    <p:extLst>
      <p:ext uri="{BB962C8B-B14F-4D97-AF65-F5344CB8AC3E}">
        <p14:creationId xmlns:p14="http://schemas.microsoft.com/office/powerpoint/2010/main" val="1198975056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Importance </a:t>
            </a:r>
            <a:r>
              <a:rPr lang="en-IN" dirty="0"/>
              <a:t>of family farming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IN" dirty="0" smtClean="0"/>
              <a:t>common </a:t>
            </a:r>
            <a:r>
              <a:rPr lang="en-IN" dirty="0"/>
              <a:t>operational farming model in developing </a:t>
            </a:r>
            <a:r>
              <a:rPr lang="en-IN" dirty="0" smtClean="0"/>
              <a:t>countries</a:t>
            </a:r>
          </a:p>
          <a:p>
            <a:r>
              <a:rPr lang="en-IN" dirty="0" smtClean="0"/>
              <a:t>  </a:t>
            </a:r>
            <a:r>
              <a:rPr lang="en-IN" dirty="0"/>
              <a:t>A majority of Indians are dependent on Agriculture and most of them are involved in family farm</a:t>
            </a:r>
            <a:r>
              <a:rPr lang="en-IN" dirty="0" smtClean="0"/>
              <a:t>.</a:t>
            </a:r>
          </a:p>
          <a:p>
            <a:r>
              <a:rPr lang="en-IN" dirty="0"/>
              <a:t> Generates food and income for hundreds of millions of rural people, including the poor and marginalized </a:t>
            </a:r>
            <a:endParaRPr lang="en-IN" dirty="0" smtClean="0"/>
          </a:p>
          <a:p>
            <a:r>
              <a:rPr lang="en-IN" dirty="0" smtClean="0"/>
              <a:t>Creates </a:t>
            </a:r>
            <a:r>
              <a:rPr lang="en-IN" dirty="0"/>
              <a:t>jobs for women, men and young people, both within their family farms and in related enterprises along food and agricultural value chains </a:t>
            </a:r>
          </a:p>
        </p:txBody>
      </p:sp>
    </p:spTree>
    <p:extLst>
      <p:ext uri="{BB962C8B-B14F-4D97-AF65-F5344CB8AC3E}">
        <p14:creationId xmlns:p14="http://schemas.microsoft.com/office/powerpoint/2010/main" val="422863805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/>
          <a:lstStyle/>
          <a:p>
            <a:r>
              <a:rPr lang="en-IN" dirty="0"/>
              <a:t>Provides models of adaptability and resilience for more sustainable food </a:t>
            </a:r>
            <a:r>
              <a:rPr lang="en-IN" dirty="0" smtClean="0"/>
              <a:t>production</a:t>
            </a:r>
          </a:p>
          <a:p>
            <a:endParaRPr lang="en-IN" dirty="0" smtClean="0"/>
          </a:p>
          <a:p>
            <a:r>
              <a:rPr lang="en-IN" dirty="0" smtClean="0"/>
              <a:t>national </a:t>
            </a:r>
            <a:r>
              <a:rPr lang="en-IN" dirty="0"/>
              <a:t>food security in most countries </a:t>
            </a:r>
            <a:r>
              <a:rPr lang="en-IN" dirty="0" smtClean="0"/>
              <a:t> </a:t>
            </a:r>
          </a:p>
          <a:p>
            <a:endParaRPr lang="en-IN" dirty="0"/>
          </a:p>
          <a:p>
            <a:r>
              <a:rPr lang="en-IN" dirty="0" smtClean="0"/>
              <a:t>Safeguards </a:t>
            </a:r>
            <a:r>
              <a:rPr lang="en-IN" dirty="0"/>
              <a:t>and protects environmental assets and natural resources, biodiversity and cultural heritage.</a:t>
            </a:r>
          </a:p>
        </p:txBody>
      </p:sp>
    </p:spTree>
    <p:extLst>
      <p:ext uri="{BB962C8B-B14F-4D97-AF65-F5344CB8AC3E}">
        <p14:creationId xmlns:p14="http://schemas.microsoft.com/office/powerpoint/2010/main" val="21003230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 lnSpcReduction="10000"/>
          </a:bodyPr>
          <a:lstStyle/>
          <a:p>
            <a:pPr algn="just"/>
            <a:r>
              <a:rPr lang="en-IN" dirty="0" smtClean="0"/>
              <a:t>7. </a:t>
            </a:r>
            <a:r>
              <a:rPr lang="en-IN" dirty="0" err="1" smtClean="0"/>
              <a:t>Speciesism</a:t>
            </a:r>
            <a:endParaRPr lang="en-IN" dirty="0" smtClean="0"/>
          </a:p>
          <a:p>
            <a:pPr algn="just"/>
            <a:r>
              <a:rPr lang="en-IN" dirty="0" err="1" smtClean="0"/>
              <a:t>Speciesism</a:t>
            </a:r>
            <a:r>
              <a:rPr lang="en-IN" dirty="0" smtClean="0"/>
              <a:t> justifies the superiority of the human race ,exploitation and maltreatment of animals by humankind.</a:t>
            </a:r>
          </a:p>
          <a:p>
            <a:pPr algn="just"/>
            <a:r>
              <a:rPr lang="en-IN" dirty="0" smtClean="0"/>
              <a:t>9. Instrumental Value -value imparted to a being as long as it can serve us with resources.</a:t>
            </a:r>
          </a:p>
          <a:p>
            <a:pPr algn="just"/>
            <a:endParaRPr lang="en-IN" dirty="0" smtClean="0"/>
          </a:p>
          <a:p>
            <a:pPr algn="just"/>
            <a:r>
              <a:rPr lang="en-IN" dirty="0" smtClean="0"/>
              <a:t>10. Intrinsic Value-</a:t>
            </a:r>
            <a:r>
              <a:rPr lang="en-IN" dirty="0"/>
              <a:t> </a:t>
            </a:r>
            <a:r>
              <a:rPr lang="en-IN" dirty="0" smtClean="0"/>
              <a:t>value attached to a being just for itself and not only for it resourcefulness</a:t>
            </a:r>
          </a:p>
        </p:txBody>
      </p:sp>
    </p:spTree>
    <p:extLst>
      <p:ext uri="{BB962C8B-B14F-4D97-AF65-F5344CB8AC3E}">
        <p14:creationId xmlns:p14="http://schemas.microsoft.com/office/powerpoint/2010/main" val="2594693320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ORGANIC FARMING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108635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IN" dirty="0" smtClean="0"/>
              <a:t>11. Aesthetic Value</a:t>
            </a:r>
          </a:p>
          <a:p>
            <a:pPr algn="just"/>
            <a:r>
              <a:rPr lang="en-IN" dirty="0" smtClean="0"/>
              <a:t>Aesthetic value is imparted to a being by virtue of its looks or its beauty.</a:t>
            </a:r>
          </a:p>
          <a:p>
            <a:pPr algn="just"/>
            <a:endParaRPr lang="en-IN" dirty="0" smtClean="0"/>
          </a:p>
          <a:p>
            <a:pPr algn="just"/>
            <a:r>
              <a:rPr lang="en-IN" dirty="0" smtClean="0"/>
              <a:t>12. Animal Liberation or Animal Rights-</a:t>
            </a:r>
          </a:p>
          <a:p>
            <a:pPr algn="just"/>
            <a:r>
              <a:rPr lang="en-IN" dirty="0" smtClean="0"/>
              <a:t>animal liberation or rights try to secure animal life and ensure their welfare by enforcing certain laws.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8640858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IN" dirty="0" smtClean="0"/>
              <a:t>13. Animal Welfare- the animals are treated well and humanely.</a:t>
            </a:r>
          </a:p>
          <a:p>
            <a:endParaRPr lang="en-IN" dirty="0" smtClean="0">
              <a:solidFill>
                <a:srgbClr val="FF0000"/>
              </a:solidFill>
            </a:endParaRPr>
          </a:p>
          <a:p>
            <a:r>
              <a:rPr lang="en-IN" sz="5100" dirty="0" smtClean="0">
                <a:solidFill>
                  <a:srgbClr val="FF0000"/>
                </a:solidFill>
              </a:rPr>
              <a:t>Types of Environmental Ethics</a:t>
            </a:r>
          </a:p>
          <a:p>
            <a:r>
              <a:rPr lang="en-IN" dirty="0" smtClean="0"/>
              <a:t>With the emergence of several theories, several environmental ethics have emerged. While some protect human beings, others protect plants, animals and other elements of nature. The types include:</a:t>
            </a:r>
          </a:p>
          <a:p>
            <a:endParaRPr lang="en-IN" dirty="0" smtClean="0">
              <a:solidFill>
                <a:srgbClr val="FF0000"/>
              </a:solidFill>
            </a:endParaRPr>
          </a:p>
          <a:p>
            <a:r>
              <a:rPr lang="en-IN" dirty="0" smtClean="0"/>
              <a:t>Social ecology, which is the study of human beings and their relation to their environment.</a:t>
            </a:r>
          </a:p>
          <a:p>
            <a:r>
              <a:rPr lang="en-IN" dirty="0" smtClean="0"/>
              <a:t>Deep ecology promotes that all beings have an intrinsic value. </a:t>
            </a:r>
          </a:p>
          <a:p>
            <a:r>
              <a:rPr lang="en-IN" dirty="0" smtClean="0"/>
              <a:t>Ecofeminism is a branch of feminism that helps us look at earth as a woman so that we can respect it in a better way.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969650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Environmental Accountability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IN" dirty="0" smtClean="0"/>
              <a:t>Accountability is the responsibility for the deterioration of the natural environment, implying the allocation of environmental costs to the economic activities that cause such deterioration.</a:t>
            </a:r>
          </a:p>
          <a:p>
            <a:pPr algn="just"/>
            <a:r>
              <a:rPr lang="en-IN" dirty="0" smtClean="0"/>
              <a:t>Accountability is the obligation to explain, justify, and take responsibility for one's actions. </a:t>
            </a:r>
          </a:p>
          <a:p>
            <a:pPr algn="just"/>
            <a:r>
              <a:rPr lang="en-IN" dirty="0" smtClean="0"/>
              <a:t>Accountability is the state of being accountable, meaning responsible for something or obligated to answer to someone, such as a person with more authority, like a boss.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2194343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484</TotalTime>
  <Words>3237</Words>
  <Application>Microsoft Office PowerPoint</Application>
  <PresentationFormat>On-screen Show (4:3)</PresentationFormat>
  <Paragraphs>251</Paragraphs>
  <Slides>60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60</vt:i4>
      </vt:variant>
    </vt:vector>
  </HeadingPairs>
  <TitlesOfParts>
    <vt:vector size="61" baseType="lpstr">
      <vt:lpstr>Office Theme</vt:lpstr>
      <vt:lpstr> Environmental Ethics </vt:lpstr>
      <vt:lpstr>PowerPoint Presentation</vt:lpstr>
      <vt:lpstr>Principles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Environmental Accountability</vt:lpstr>
      <vt:lpstr>Functions of Environmental Accounting</vt:lpstr>
      <vt:lpstr>PowerPoint Presentation</vt:lpstr>
      <vt:lpstr>Need of Environmental Accounting</vt:lpstr>
      <vt:lpstr>PowerPoint Presentation</vt:lpstr>
      <vt:lpstr>CHALLENGES</vt:lpstr>
      <vt:lpstr>Types of E Accounting</vt:lpstr>
      <vt:lpstr>PowerPoint Presentation</vt:lpstr>
      <vt:lpstr>PowerPoint Presentation</vt:lpstr>
      <vt:lpstr>PowerPoint Presentation</vt:lpstr>
      <vt:lpstr>Advantages of Environmental Accounting :</vt:lpstr>
      <vt:lpstr>Contributions of social activists in environmental education in India. </vt:lpstr>
      <vt:lpstr>PowerPoint Presentation</vt:lpstr>
      <vt:lpstr>PowerPoint Presentation</vt:lpstr>
      <vt:lpstr>Prominent environmental activists in India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Ecofeminism</vt:lpstr>
      <vt:lpstr>Definition</vt:lpstr>
      <vt:lpstr>PowerPoint Presentation</vt:lpstr>
      <vt:lpstr>Purpose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Eco Tourism in India</vt:lpstr>
      <vt:lpstr>PowerPoint Presentation</vt:lpstr>
      <vt:lpstr>PowerPoint Presentation</vt:lpstr>
      <vt:lpstr>PowerPoint Presentation</vt:lpstr>
      <vt:lpstr>Green living </vt:lpstr>
      <vt:lpstr>PowerPoint Presentation</vt:lpstr>
      <vt:lpstr>PowerPoint Presentation</vt:lpstr>
      <vt:lpstr> Family Farming</vt:lpstr>
      <vt:lpstr>THE INTERNATIONAL YEAR OF FAMILY FARMING (IYFF)</vt:lpstr>
      <vt:lpstr>Objectives of the IYFF</vt:lpstr>
      <vt:lpstr>Importance of family farming </vt:lpstr>
      <vt:lpstr>PowerPoint Presentation</vt:lpstr>
      <vt:lpstr>ORGANIC FARMING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Environmental Ethics</dc:title>
  <dc:creator>user</dc:creator>
  <cp:lastModifiedBy>user</cp:lastModifiedBy>
  <cp:revision>150</cp:revision>
  <dcterms:created xsi:type="dcterms:W3CDTF">2022-01-14T16:12:48Z</dcterms:created>
  <dcterms:modified xsi:type="dcterms:W3CDTF">2022-01-20T11:48:14Z</dcterms:modified>
</cp:coreProperties>
</file>