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0" r:id="rId4"/>
    <p:sldId id="281"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300" r:id="rId23"/>
    <p:sldId id="301" r:id="rId24"/>
    <p:sldId id="302" r:id="rId25"/>
    <p:sldId id="303" r:id="rId26"/>
    <p:sldId id="304" r:id="rId27"/>
    <p:sldId id="305" r:id="rId28"/>
    <p:sldId id="299" r:id="rId29"/>
    <p:sldId id="257" r:id="rId30"/>
    <p:sldId id="258" r:id="rId31"/>
    <p:sldId id="259" r:id="rId32"/>
    <p:sldId id="260" r:id="rId33"/>
    <p:sldId id="261" r:id="rId34"/>
    <p:sldId id="262" r:id="rId35"/>
    <p:sldId id="263" r:id="rId36"/>
    <p:sldId id="264" r:id="rId37"/>
    <p:sldId id="265" r:id="rId38"/>
    <p:sldId id="266" r:id="rId39"/>
    <p:sldId id="267" r:id="rId40"/>
    <p:sldId id="268" r:id="rId41"/>
    <p:sldId id="269" r:id="rId42"/>
    <p:sldId id="270" r:id="rId43"/>
    <p:sldId id="271" r:id="rId44"/>
    <p:sldId id="272" r:id="rId45"/>
    <p:sldId id="273" r:id="rId46"/>
    <p:sldId id="274" r:id="rId47"/>
    <p:sldId id="275" r:id="rId48"/>
    <p:sldId id="276" r:id="rId49"/>
    <p:sldId id="277" r:id="rId50"/>
    <p:sldId id="278"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8"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C5094F1-B2AC-41A2-8F23-FE9545BF2815}" type="datetimeFigureOut">
              <a:rPr lang="en-IN" smtClean="0"/>
              <a:t>20-08-2020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82AB9E1-5BA6-4CE1-866A-1E79E81F33EC}" type="slidenum">
              <a:rPr lang="en-IN" smtClean="0"/>
              <a:t>‹#›</a:t>
            </a:fld>
            <a:endParaRPr lang="en-IN" dirty="0"/>
          </a:p>
        </p:txBody>
      </p:sp>
    </p:spTree>
    <p:extLst>
      <p:ext uri="{BB962C8B-B14F-4D97-AF65-F5344CB8AC3E}">
        <p14:creationId xmlns:p14="http://schemas.microsoft.com/office/powerpoint/2010/main" val="2145910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C5094F1-B2AC-41A2-8F23-FE9545BF2815}" type="datetimeFigureOut">
              <a:rPr lang="en-IN" smtClean="0"/>
              <a:t>20-08-2020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82AB9E1-5BA6-4CE1-866A-1E79E81F33EC}" type="slidenum">
              <a:rPr lang="en-IN" smtClean="0"/>
              <a:t>‹#›</a:t>
            </a:fld>
            <a:endParaRPr lang="en-IN" dirty="0"/>
          </a:p>
        </p:txBody>
      </p:sp>
    </p:spTree>
    <p:extLst>
      <p:ext uri="{BB962C8B-B14F-4D97-AF65-F5344CB8AC3E}">
        <p14:creationId xmlns:p14="http://schemas.microsoft.com/office/powerpoint/2010/main" val="1320363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C5094F1-B2AC-41A2-8F23-FE9545BF2815}" type="datetimeFigureOut">
              <a:rPr lang="en-IN" smtClean="0"/>
              <a:t>20-08-2020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82AB9E1-5BA6-4CE1-866A-1E79E81F33EC}" type="slidenum">
              <a:rPr lang="en-IN" smtClean="0"/>
              <a:t>‹#›</a:t>
            </a:fld>
            <a:endParaRPr lang="en-IN" dirty="0"/>
          </a:p>
        </p:txBody>
      </p:sp>
    </p:spTree>
    <p:extLst>
      <p:ext uri="{BB962C8B-B14F-4D97-AF65-F5344CB8AC3E}">
        <p14:creationId xmlns:p14="http://schemas.microsoft.com/office/powerpoint/2010/main" val="529528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C5094F1-B2AC-41A2-8F23-FE9545BF2815}" type="datetimeFigureOut">
              <a:rPr lang="en-IN" smtClean="0"/>
              <a:t>20-08-2020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82AB9E1-5BA6-4CE1-866A-1E79E81F33EC}" type="slidenum">
              <a:rPr lang="en-IN" smtClean="0"/>
              <a:t>‹#›</a:t>
            </a:fld>
            <a:endParaRPr lang="en-IN" dirty="0"/>
          </a:p>
        </p:txBody>
      </p:sp>
    </p:spTree>
    <p:extLst>
      <p:ext uri="{BB962C8B-B14F-4D97-AF65-F5344CB8AC3E}">
        <p14:creationId xmlns:p14="http://schemas.microsoft.com/office/powerpoint/2010/main" val="93787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5094F1-B2AC-41A2-8F23-FE9545BF2815}" type="datetimeFigureOut">
              <a:rPr lang="en-IN" smtClean="0"/>
              <a:t>20-08-2020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82AB9E1-5BA6-4CE1-866A-1E79E81F33EC}" type="slidenum">
              <a:rPr lang="en-IN" smtClean="0"/>
              <a:t>‹#›</a:t>
            </a:fld>
            <a:endParaRPr lang="en-IN" dirty="0"/>
          </a:p>
        </p:txBody>
      </p:sp>
    </p:spTree>
    <p:extLst>
      <p:ext uri="{BB962C8B-B14F-4D97-AF65-F5344CB8AC3E}">
        <p14:creationId xmlns:p14="http://schemas.microsoft.com/office/powerpoint/2010/main" val="3172651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C5094F1-B2AC-41A2-8F23-FE9545BF2815}" type="datetimeFigureOut">
              <a:rPr lang="en-IN" smtClean="0"/>
              <a:t>20-08-2020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82AB9E1-5BA6-4CE1-866A-1E79E81F33EC}" type="slidenum">
              <a:rPr lang="en-IN" smtClean="0"/>
              <a:t>‹#›</a:t>
            </a:fld>
            <a:endParaRPr lang="en-IN" dirty="0"/>
          </a:p>
        </p:txBody>
      </p:sp>
    </p:spTree>
    <p:extLst>
      <p:ext uri="{BB962C8B-B14F-4D97-AF65-F5344CB8AC3E}">
        <p14:creationId xmlns:p14="http://schemas.microsoft.com/office/powerpoint/2010/main" val="589405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C5094F1-B2AC-41A2-8F23-FE9545BF2815}" type="datetimeFigureOut">
              <a:rPr lang="en-IN" smtClean="0"/>
              <a:t>20-08-2020</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E82AB9E1-5BA6-4CE1-866A-1E79E81F33EC}" type="slidenum">
              <a:rPr lang="en-IN" smtClean="0"/>
              <a:t>‹#›</a:t>
            </a:fld>
            <a:endParaRPr lang="en-IN" dirty="0"/>
          </a:p>
        </p:txBody>
      </p:sp>
    </p:spTree>
    <p:extLst>
      <p:ext uri="{BB962C8B-B14F-4D97-AF65-F5344CB8AC3E}">
        <p14:creationId xmlns:p14="http://schemas.microsoft.com/office/powerpoint/2010/main" val="4266551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C5094F1-B2AC-41A2-8F23-FE9545BF2815}" type="datetimeFigureOut">
              <a:rPr lang="en-IN" smtClean="0"/>
              <a:t>20-08-2020</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E82AB9E1-5BA6-4CE1-866A-1E79E81F33EC}" type="slidenum">
              <a:rPr lang="en-IN" smtClean="0"/>
              <a:t>‹#›</a:t>
            </a:fld>
            <a:endParaRPr lang="en-IN" dirty="0"/>
          </a:p>
        </p:txBody>
      </p:sp>
    </p:spTree>
    <p:extLst>
      <p:ext uri="{BB962C8B-B14F-4D97-AF65-F5344CB8AC3E}">
        <p14:creationId xmlns:p14="http://schemas.microsoft.com/office/powerpoint/2010/main" val="560690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5094F1-B2AC-41A2-8F23-FE9545BF2815}" type="datetimeFigureOut">
              <a:rPr lang="en-IN" smtClean="0"/>
              <a:t>20-08-2020</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E82AB9E1-5BA6-4CE1-866A-1E79E81F33EC}" type="slidenum">
              <a:rPr lang="en-IN" smtClean="0"/>
              <a:t>‹#›</a:t>
            </a:fld>
            <a:endParaRPr lang="en-IN" dirty="0"/>
          </a:p>
        </p:txBody>
      </p:sp>
    </p:spTree>
    <p:extLst>
      <p:ext uri="{BB962C8B-B14F-4D97-AF65-F5344CB8AC3E}">
        <p14:creationId xmlns:p14="http://schemas.microsoft.com/office/powerpoint/2010/main" val="1970304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5094F1-B2AC-41A2-8F23-FE9545BF2815}" type="datetimeFigureOut">
              <a:rPr lang="en-IN" smtClean="0"/>
              <a:t>20-08-2020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82AB9E1-5BA6-4CE1-866A-1E79E81F33EC}" type="slidenum">
              <a:rPr lang="en-IN" smtClean="0"/>
              <a:t>‹#›</a:t>
            </a:fld>
            <a:endParaRPr lang="en-IN" dirty="0"/>
          </a:p>
        </p:txBody>
      </p:sp>
    </p:spTree>
    <p:extLst>
      <p:ext uri="{BB962C8B-B14F-4D97-AF65-F5344CB8AC3E}">
        <p14:creationId xmlns:p14="http://schemas.microsoft.com/office/powerpoint/2010/main" val="2430433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5094F1-B2AC-41A2-8F23-FE9545BF2815}" type="datetimeFigureOut">
              <a:rPr lang="en-IN" smtClean="0"/>
              <a:t>20-08-2020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82AB9E1-5BA6-4CE1-866A-1E79E81F33EC}" type="slidenum">
              <a:rPr lang="en-IN" smtClean="0"/>
              <a:t>‹#›</a:t>
            </a:fld>
            <a:endParaRPr lang="en-IN" dirty="0"/>
          </a:p>
        </p:txBody>
      </p:sp>
    </p:spTree>
    <p:extLst>
      <p:ext uri="{BB962C8B-B14F-4D97-AF65-F5344CB8AC3E}">
        <p14:creationId xmlns:p14="http://schemas.microsoft.com/office/powerpoint/2010/main" val="3487798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5094F1-B2AC-41A2-8F23-FE9545BF2815}" type="datetimeFigureOut">
              <a:rPr lang="en-IN" smtClean="0"/>
              <a:t>20-08-2020</a:t>
            </a:fld>
            <a:endParaRPr lang="en-IN"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2AB9E1-5BA6-4CE1-866A-1E79E81F33EC}" type="slidenum">
              <a:rPr lang="en-IN" smtClean="0"/>
              <a:t>‹#›</a:t>
            </a:fld>
            <a:endParaRPr lang="en-IN" dirty="0"/>
          </a:p>
        </p:txBody>
      </p:sp>
    </p:spTree>
    <p:extLst>
      <p:ext uri="{BB962C8B-B14F-4D97-AF65-F5344CB8AC3E}">
        <p14:creationId xmlns:p14="http://schemas.microsoft.com/office/powerpoint/2010/main" val="487545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08721"/>
            <a:ext cx="7772400" cy="1728191"/>
          </a:xfrm>
        </p:spPr>
        <p:txBody>
          <a:bodyPr/>
          <a:lstStyle/>
          <a:p>
            <a:r>
              <a:rPr lang="en-IN" dirty="0" smtClean="0"/>
              <a:t>Global environmental problems</a:t>
            </a:r>
            <a:endParaRPr lang="en-IN" dirty="0"/>
          </a:p>
        </p:txBody>
      </p:sp>
      <p:sp>
        <p:nvSpPr>
          <p:cNvPr id="3" name="Subtitle 2"/>
          <p:cNvSpPr>
            <a:spLocks noGrp="1"/>
          </p:cNvSpPr>
          <p:nvPr>
            <p:ph type="subTitle" idx="1"/>
          </p:nvPr>
        </p:nvSpPr>
        <p:spPr>
          <a:xfrm>
            <a:off x="179512" y="2420888"/>
            <a:ext cx="8712968" cy="3888432"/>
          </a:xfrm>
        </p:spPr>
        <p:txBody>
          <a:bodyPr>
            <a:normAutofit/>
          </a:bodyPr>
          <a:lstStyle/>
          <a:p>
            <a:pPr algn="just"/>
            <a:r>
              <a:rPr lang="en-IN" dirty="0" smtClean="0">
                <a:solidFill>
                  <a:srgbClr val="FF0000"/>
                </a:solidFill>
              </a:rPr>
              <a:t>At the dawn of the third millennium, a powerful and complex web of interactions is contributing to unprecedented global trends in environmental degradation. These forces include rapid globalization and urbanization, pervasive poverty, unsustainable consumption patterns and population growth.</a:t>
            </a:r>
            <a:endParaRPr lang="en-IN" dirty="0">
              <a:solidFill>
                <a:srgbClr val="FF0000"/>
              </a:solidFill>
            </a:endParaRPr>
          </a:p>
        </p:txBody>
      </p:sp>
    </p:spTree>
    <p:extLst>
      <p:ext uri="{BB962C8B-B14F-4D97-AF65-F5344CB8AC3E}">
        <p14:creationId xmlns:p14="http://schemas.microsoft.com/office/powerpoint/2010/main" val="4175463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GLACIAL EROSION :</a:t>
            </a:r>
          </a:p>
        </p:txBody>
      </p:sp>
      <p:sp>
        <p:nvSpPr>
          <p:cNvPr id="3" name="Content Placeholder 2"/>
          <p:cNvSpPr>
            <a:spLocks noGrp="1"/>
          </p:cNvSpPr>
          <p:nvPr>
            <p:ph idx="1"/>
          </p:nvPr>
        </p:nvSpPr>
        <p:spPr/>
        <p:txBody>
          <a:bodyPr>
            <a:normAutofit lnSpcReduction="10000"/>
          </a:bodyPr>
          <a:lstStyle/>
          <a:p>
            <a:r>
              <a:rPr lang="en-IN" dirty="0"/>
              <a:t>Glaciers can erode and transport very huge quantities of materials.   Glacial erosion happens in two processes </a:t>
            </a:r>
            <a:r>
              <a:rPr lang="en-IN" dirty="0" smtClean="0"/>
              <a:t>as:</a:t>
            </a:r>
          </a:p>
          <a:p>
            <a:r>
              <a:rPr lang="en-IN" dirty="0" smtClean="0"/>
              <a:t> </a:t>
            </a:r>
            <a:r>
              <a:rPr lang="en-IN" b="1" dirty="0"/>
              <a:t>plucking and abrasion</a:t>
            </a:r>
            <a:r>
              <a:rPr lang="en-IN" b="1" dirty="0" smtClean="0"/>
              <a:t>.</a:t>
            </a:r>
          </a:p>
          <a:p>
            <a:r>
              <a:rPr lang="en-IN" b="1" dirty="0" smtClean="0"/>
              <a:t> </a:t>
            </a:r>
            <a:r>
              <a:rPr lang="en-IN" b="1" dirty="0"/>
              <a:t>P</a:t>
            </a:r>
            <a:r>
              <a:rPr lang="en-IN" b="1" dirty="0" smtClean="0"/>
              <a:t>lucking</a:t>
            </a:r>
            <a:r>
              <a:rPr lang="en-IN" dirty="0"/>
              <a:t>, which is defined as the erosion and transport of large chunks of rocks</a:t>
            </a:r>
            <a:r>
              <a:rPr lang="en-IN" dirty="0" smtClean="0"/>
              <a:t>. </a:t>
            </a:r>
            <a:r>
              <a:rPr lang="en-IN" dirty="0"/>
              <a:t>These pieces of rock can now be picked up or plucked from their rocky base and carried along with the moving </a:t>
            </a:r>
            <a:r>
              <a:rPr lang="en-IN" dirty="0" smtClean="0"/>
              <a:t>glacier.</a:t>
            </a:r>
            <a:endParaRPr lang="en-IN" dirty="0"/>
          </a:p>
          <a:p>
            <a:endParaRPr lang="en-IN" dirty="0"/>
          </a:p>
        </p:txBody>
      </p:sp>
    </p:spTree>
    <p:extLst>
      <p:ext uri="{BB962C8B-B14F-4D97-AF65-F5344CB8AC3E}">
        <p14:creationId xmlns:p14="http://schemas.microsoft.com/office/powerpoint/2010/main" val="2037547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b="1" dirty="0"/>
              <a:t> Abrasion </a:t>
            </a:r>
            <a:r>
              <a:rPr lang="en-IN" dirty="0"/>
              <a:t>is defined as the erosion that occurs when particles scrape against each other. The enormous weight of the glacier, along with rocks and sediment plucked up and clinging to its belly scratch and carve the rock surface below. It's almost as if the moving glacier is sanding the rocks with abrasive sandpaper. </a:t>
            </a:r>
          </a:p>
        </p:txBody>
      </p:sp>
    </p:spTree>
    <p:extLst>
      <p:ext uri="{BB962C8B-B14F-4D97-AF65-F5344CB8AC3E}">
        <p14:creationId xmlns:p14="http://schemas.microsoft.com/office/powerpoint/2010/main" val="3687235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EFFECTS OF GLACIATION. </a:t>
            </a:r>
          </a:p>
        </p:txBody>
      </p:sp>
      <p:sp>
        <p:nvSpPr>
          <p:cNvPr id="3" name="Content Placeholder 2"/>
          <p:cNvSpPr>
            <a:spLocks noGrp="1"/>
          </p:cNvSpPr>
          <p:nvPr>
            <p:ph idx="1"/>
          </p:nvPr>
        </p:nvSpPr>
        <p:spPr/>
        <p:txBody>
          <a:bodyPr>
            <a:normAutofit fontScale="92500" lnSpcReduction="20000"/>
          </a:bodyPr>
          <a:lstStyle/>
          <a:p>
            <a:pPr algn="just"/>
            <a:r>
              <a:rPr lang="en-IN" dirty="0"/>
              <a:t>There are many direct and indirect effects of glaciations. </a:t>
            </a:r>
            <a:endParaRPr lang="en-IN" dirty="0" smtClean="0"/>
          </a:p>
          <a:p>
            <a:pPr marL="0" indent="0" algn="just">
              <a:buNone/>
            </a:pPr>
            <a:r>
              <a:rPr lang="en-IN" dirty="0" smtClean="0"/>
              <a:t>• </a:t>
            </a:r>
            <a:r>
              <a:rPr lang="en-IN" dirty="0"/>
              <a:t>Causing important climatic changes. </a:t>
            </a:r>
            <a:endParaRPr lang="en-IN" dirty="0" smtClean="0"/>
          </a:p>
          <a:p>
            <a:pPr marL="0" indent="0" algn="just">
              <a:buNone/>
            </a:pPr>
            <a:r>
              <a:rPr lang="en-IN" dirty="0" smtClean="0"/>
              <a:t>  • </a:t>
            </a:r>
            <a:r>
              <a:rPr lang="en-IN" dirty="0"/>
              <a:t>Changed sea levels</a:t>
            </a:r>
            <a:r>
              <a:rPr lang="en-IN" dirty="0" smtClean="0"/>
              <a:t>.</a:t>
            </a:r>
          </a:p>
          <a:p>
            <a:pPr algn="just"/>
            <a:r>
              <a:rPr lang="en-IN" dirty="0" smtClean="0"/>
              <a:t> Flooding </a:t>
            </a:r>
            <a:r>
              <a:rPr lang="en-IN" dirty="0"/>
              <a:t>almost all the densely populated coastal zones. </a:t>
            </a:r>
            <a:endParaRPr lang="en-IN" dirty="0" smtClean="0"/>
          </a:p>
          <a:p>
            <a:pPr marL="0" indent="0" algn="just">
              <a:buNone/>
            </a:pPr>
            <a:r>
              <a:rPr lang="en-IN" dirty="0" smtClean="0"/>
              <a:t> </a:t>
            </a:r>
            <a:r>
              <a:rPr lang="en-IN" dirty="0"/>
              <a:t>• Forced plants and animals to migrate. </a:t>
            </a:r>
            <a:endParaRPr lang="en-IN" dirty="0" smtClean="0"/>
          </a:p>
          <a:p>
            <a:pPr marL="0" indent="0" algn="just">
              <a:buNone/>
            </a:pPr>
            <a:r>
              <a:rPr lang="en-IN" dirty="0" smtClean="0"/>
              <a:t>  </a:t>
            </a:r>
            <a:r>
              <a:rPr lang="en-IN" dirty="0"/>
              <a:t>• Diverted stream </a:t>
            </a:r>
            <a:r>
              <a:rPr lang="en-IN" dirty="0" smtClean="0"/>
              <a:t>drainage </a:t>
            </a:r>
            <a:r>
              <a:rPr lang="en-IN" dirty="0"/>
              <a:t>patterns and caused </a:t>
            </a:r>
            <a:r>
              <a:rPr lang="en-IN" dirty="0" smtClean="0"/>
              <a:t>down cutting </a:t>
            </a:r>
            <a:r>
              <a:rPr lang="en-IN" dirty="0"/>
              <a:t>by streams.  </a:t>
            </a:r>
            <a:endParaRPr lang="en-IN" dirty="0" smtClean="0"/>
          </a:p>
          <a:p>
            <a:pPr marL="0" indent="0" algn="just">
              <a:buNone/>
            </a:pPr>
            <a:r>
              <a:rPr lang="en-IN" dirty="0" smtClean="0"/>
              <a:t> </a:t>
            </a:r>
            <a:endParaRPr lang="en-IN" dirty="0"/>
          </a:p>
        </p:txBody>
      </p:sp>
    </p:spTree>
    <p:extLst>
      <p:ext uri="{BB962C8B-B14F-4D97-AF65-F5344CB8AC3E}">
        <p14:creationId xmlns:p14="http://schemas.microsoft.com/office/powerpoint/2010/main" val="1354444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Loss of Biodiversity</a:t>
            </a:r>
          </a:p>
        </p:txBody>
      </p:sp>
      <p:sp>
        <p:nvSpPr>
          <p:cNvPr id="3" name="Content Placeholder 2"/>
          <p:cNvSpPr>
            <a:spLocks noGrp="1"/>
          </p:cNvSpPr>
          <p:nvPr>
            <p:ph idx="1"/>
          </p:nvPr>
        </p:nvSpPr>
        <p:spPr/>
        <p:txBody>
          <a:bodyPr/>
          <a:lstStyle/>
          <a:p>
            <a:endParaRPr lang="en-IN" dirty="0" smtClean="0"/>
          </a:p>
          <a:p>
            <a:r>
              <a:rPr lang="en-IN" dirty="0" smtClean="0"/>
              <a:t>Biodiversity </a:t>
            </a:r>
            <a:r>
              <a:rPr lang="en-IN" dirty="0"/>
              <a:t>definition: the totality of genes, species and ecosystems in a defined area</a:t>
            </a:r>
            <a:r>
              <a:rPr lang="en-IN" dirty="0" smtClean="0"/>
              <a:t>.</a:t>
            </a:r>
          </a:p>
          <a:p>
            <a:endParaRPr lang="en-IN" dirty="0" smtClean="0"/>
          </a:p>
          <a:p>
            <a:r>
              <a:rPr lang="en-IN" dirty="0" smtClean="0"/>
              <a:t> </a:t>
            </a:r>
            <a:r>
              <a:rPr lang="en-IN" dirty="0"/>
              <a:t>Loss of biodiversity definition: refers to either the </a:t>
            </a:r>
            <a:r>
              <a:rPr lang="en-IN" dirty="0" smtClean="0"/>
              <a:t>on-going </a:t>
            </a:r>
            <a:r>
              <a:rPr lang="en-IN" dirty="0"/>
              <a:t>extinction of species at a global level or the local reduction or loss of species in a given habitat.</a:t>
            </a:r>
          </a:p>
        </p:txBody>
      </p:sp>
    </p:spTree>
    <p:extLst>
      <p:ext uri="{BB962C8B-B14F-4D97-AF65-F5344CB8AC3E}">
        <p14:creationId xmlns:p14="http://schemas.microsoft.com/office/powerpoint/2010/main" val="2126659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Causes of loss of biodiversity</a:t>
            </a:r>
          </a:p>
        </p:txBody>
      </p:sp>
      <p:sp>
        <p:nvSpPr>
          <p:cNvPr id="3" name="Content Placeholder 2"/>
          <p:cNvSpPr>
            <a:spLocks noGrp="1"/>
          </p:cNvSpPr>
          <p:nvPr>
            <p:ph idx="1"/>
          </p:nvPr>
        </p:nvSpPr>
        <p:spPr/>
        <p:txBody>
          <a:bodyPr>
            <a:normAutofit fontScale="92500" lnSpcReduction="10000"/>
          </a:bodyPr>
          <a:lstStyle/>
          <a:p>
            <a:r>
              <a:rPr lang="en-IN" dirty="0"/>
              <a:t>Natural causes of </a:t>
            </a:r>
            <a:r>
              <a:rPr lang="en-IN" dirty="0" smtClean="0"/>
              <a:t>biodiversity loss</a:t>
            </a:r>
          </a:p>
          <a:p>
            <a:r>
              <a:rPr lang="en-IN" b="1" dirty="0"/>
              <a:t>Destruction of habitat</a:t>
            </a:r>
            <a:r>
              <a:rPr lang="en-IN" dirty="0"/>
              <a:t>: natural forces can act to destroy habitat, species and individual organisms. Obvious examples include volcanic </a:t>
            </a:r>
            <a:r>
              <a:rPr lang="en-IN" dirty="0" smtClean="0"/>
              <a:t>eruptions, </a:t>
            </a:r>
            <a:r>
              <a:rPr lang="en-IN" dirty="0"/>
              <a:t>floods and fire</a:t>
            </a:r>
            <a:r>
              <a:rPr lang="en-IN" dirty="0" smtClean="0"/>
              <a:t>.</a:t>
            </a:r>
          </a:p>
          <a:p>
            <a:r>
              <a:rPr lang="en-IN" dirty="0"/>
              <a:t>Volcanic </a:t>
            </a:r>
            <a:r>
              <a:rPr lang="en-IN" dirty="0" smtClean="0"/>
              <a:t>eruption</a:t>
            </a:r>
          </a:p>
          <a:p>
            <a:r>
              <a:rPr lang="en-IN" dirty="0"/>
              <a:t>An eruption column rose 80,000 feet (24 km; 15 miles) into the atmosphere and deposited ash in </a:t>
            </a:r>
            <a:r>
              <a:rPr lang="en-IN" dirty="0" smtClean="0"/>
              <a:t> </a:t>
            </a:r>
            <a:r>
              <a:rPr lang="en-IN" dirty="0"/>
              <a:t>U.S. states. Hundreds of square miles were reduced to wasteland. </a:t>
            </a:r>
          </a:p>
        </p:txBody>
      </p:sp>
    </p:spTree>
    <p:extLst>
      <p:ext uri="{BB962C8B-B14F-4D97-AF65-F5344CB8AC3E}">
        <p14:creationId xmlns:p14="http://schemas.microsoft.com/office/powerpoint/2010/main" val="1673631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endParaRPr lang="en-IN" dirty="0" smtClean="0"/>
          </a:p>
          <a:p>
            <a:r>
              <a:rPr lang="en-IN" b="1" dirty="0" smtClean="0"/>
              <a:t>Natural </a:t>
            </a:r>
            <a:r>
              <a:rPr lang="en-IN" b="1" dirty="0"/>
              <a:t>climate change</a:t>
            </a:r>
            <a:r>
              <a:rPr lang="en-IN" dirty="0"/>
              <a:t>: environmental stress applied through heat loss or drought</a:t>
            </a:r>
            <a:r>
              <a:rPr lang="en-IN" dirty="0" smtClean="0"/>
              <a:t>.</a:t>
            </a:r>
          </a:p>
          <a:p>
            <a:r>
              <a:rPr lang="en-IN" b="1" dirty="0"/>
              <a:t>Invasive species and disease</a:t>
            </a:r>
            <a:r>
              <a:rPr lang="en-IN" dirty="0"/>
              <a:t>: species newly introduced through natural means out-compete the local species for resources</a:t>
            </a:r>
            <a:r>
              <a:rPr lang="en-IN" dirty="0" smtClean="0"/>
              <a:t>.</a:t>
            </a:r>
          </a:p>
          <a:p>
            <a:endParaRPr lang="en-IN" dirty="0"/>
          </a:p>
        </p:txBody>
      </p:sp>
    </p:spTree>
    <p:extLst>
      <p:ext uri="{BB962C8B-B14F-4D97-AF65-F5344CB8AC3E}">
        <p14:creationId xmlns:p14="http://schemas.microsoft.com/office/powerpoint/2010/main" val="3775674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Man-made causes of biodiversity loss</a:t>
            </a:r>
          </a:p>
        </p:txBody>
      </p:sp>
      <p:sp>
        <p:nvSpPr>
          <p:cNvPr id="3" name="Content Placeholder 2"/>
          <p:cNvSpPr>
            <a:spLocks noGrp="1"/>
          </p:cNvSpPr>
          <p:nvPr>
            <p:ph idx="1"/>
          </p:nvPr>
        </p:nvSpPr>
        <p:spPr/>
        <p:txBody>
          <a:bodyPr>
            <a:normAutofit lnSpcReduction="10000"/>
          </a:bodyPr>
          <a:lstStyle/>
          <a:p>
            <a:r>
              <a:rPr lang="en-IN" b="1" dirty="0"/>
              <a:t>Climate </a:t>
            </a:r>
            <a:r>
              <a:rPr lang="en-IN" b="1" dirty="0" smtClean="0"/>
              <a:t>change  </a:t>
            </a:r>
            <a:r>
              <a:rPr lang="en-IN" dirty="0" smtClean="0"/>
              <a:t>- Induced </a:t>
            </a:r>
            <a:r>
              <a:rPr lang="en-IN" dirty="0"/>
              <a:t>through man-made activities although to provide a balanced view, species can gain environmental advantage or lose it when the climate changes</a:t>
            </a:r>
            <a:r>
              <a:rPr lang="en-IN" dirty="0" smtClean="0"/>
              <a:t>.</a:t>
            </a:r>
          </a:p>
          <a:p>
            <a:r>
              <a:rPr lang="en-IN" b="1" dirty="0"/>
              <a:t>Pollution on land, in air and water</a:t>
            </a:r>
            <a:r>
              <a:rPr lang="en-IN" dirty="0"/>
              <a:t>. Water systems suffer aquatic nutrient load from fertilisers and agricultural by-products. Oceans are seeing rising acidity levels caused by man-made pollutant activity</a:t>
            </a:r>
          </a:p>
        </p:txBody>
      </p:sp>
    </p:spTree>
    <p:extLst>
      <p:ext uri="{BB962C8B-B14F-4D97-AF65-F5344CB8AC3E}">
        <p14:creationId xmlns:p14="http://schemas.microsoft.com/office/powerpoint/2010/main" val="966309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lnSpcReduction="20000"/>
          </a:bodyPr>
          <a:lstStyle/>
          <a:p>
            <a:r>
              <a:rPr lang="en-IN" b="1" dirty="0"/>
              <a:t>Habitat destruction and degradation</a:t>
            </a:r>
            <a:r>
              <a:rPr lang="en-IN" dirty="0"/>
              <a:t>: mining, agriculture, settlement, industries, highways and construction being primary examples. Degradation </a:t>
            </a:r>
            <a:r>
              <a:rPr lang="en-IN" dirty="0" smtClean="0"/>
              <a:t>caused </a:t>
            </a:r>
            <a:r>
              <a:rPr lang="en-IN" dirty="0"/>
              <a:t>through poor land use and deforestation</a:t>
            </a:r>
            <a:r>
              <a:rPr lang="en-IN" dirty="0" smtClean="0"/>
              <a:t>.</a:t>
            </a:r>
          </a:p>
          <a:p>
            <a:r>
              <a:rPr lang="en-IN" b="1" dirty="0"/>
              <a:t>Habitat fragmentation</a:t>
            </a:r>
            <a:r>
              <a:rPr lang="en-IN" dirty="0"/>
              <a:t>: fragmentation is one of the most serious causes of erosion of biodiversity. Fragmentation leads to artificially created ‘terrestrial islands’ with microclimatic effects markedly different from those that existed in the large tracks of habitats before fragmentation.</a:t>
            </a:r>
          </a:p>
        </p:txBody>
      </p:sp>
    </p:spTree>
    <p:extLst>
      <p:ext uri="{BB962C8B-B14F-4D97-AF65-F5344CB8AC3E}">
        <p14:creationId xmlns:p14="http://schemas.microsoft.com/office/powerpoint/2010/main" val="2566951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b="1" dirty="0"/>
              <a:t>Over-exploitation: </a:t>
            </a:r>
            <a:r>
              <a:rPr lang="en-IN" dirty="0"/>
              <a:t>overfishing has reduced some commercial fish stocks by more than 90%.</a:t>
            </a:r>
          </a:p>
          <a:p>
            <a:r>
              <a:rPr lang="en-IN" b="1" dirty="0"/>
              <a:t>Introduction of invasive (aka 'exotic') species</a:t>
            </a:r>
            <a:r>
              <a:rPr lang="en-IN" dirty="0"/>
              <a:t>: any species which is not a natural inhabitant of the locality but is deliberately or accidentally introduced into the system may be designated as an exotic species.</a:t>
            </a:r>
          </a:p>
        </p:txBody>
      </p:sp>
    </p:spTree>
    <p:extLst>
      <p:ext uri="{BB962C8B-B14F-4D97-AF65-F5344CB8AC3E}">
        <p14:creationId xmlns:p14="http://schemas.microsoft.com/office/powerpoint/2010/main" val="2873855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lnSpcReduction="10000"/>
          </a:bodyPr>
          <a:lstStyle/>
          <a:p>
            <a:r>
              <a:rPr lang="en-IN" b="1" dirty="0"/>
              <a:t>Recreational hunting and collecting: </a:t>
            </a:r>
            <a:r>
              <a:rPr lang="en-IN" dirty="0"/>
              <a:t>hides, skin, tusk, meat, fur, chemical content taken for monetary or aesthetic value or simply ego in the case of hunting with no purpose other than the thrill of the kill</a:t>
            </a:r>
            <a:r>
              <a:rPr lang="en-IN" dirty="0" smtClean="0"/>
              <a:t>.</a:t>
            </a:r>
          </a:p>
          <a:p>
            <a:r>
              <a:rPr lang="en-IN" b="1" dirty="0"/>
              <a:t>Fashion: fur </a:t>
            </a:r>
            <a:r>
              <a:rPr lang="en-IN" dirty="0"/>
              <a:t>clothing and reptile skins for bags and accessories are just two of the more obvious fashion-driven pressures on the natural world. </a:t>
            </a:r>
          </a:p>
        </p:txBody>
      </p:sp>
    </p:spTree>
    <p:extLst>
      <p:ext uri="{BB962C8B-B14F-4D97-AF65-F5344CB8AC3E}">
        <p14:creationId xmlns:p14="http://schemas.microsoft.com/office/powerpoint/2010/main" val="2248706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Glacier</a:t>
            </a:r>
            <a:endParaRPr lang="en-IN" dirty="0"/>
          </a:p>
        </p:txBody>
      </p:sp>
      <p:sp>
        <p:nvSpPr>
          <p:cNvPr id="3" name="Content Placeholder 2"/>
          <p:cNvSpPr>
            <a:spLocks noGrp="1"/>
          </p:cNvSpPr>
          <p:nvPr>
            <p:ph idx="1"/>
          </p:nvPr>
        </p:nvSpPr>
        <p:spPr/>
        <p:txBody>
          <a:bodyPr>
            <a:normAutofit lnSpcReduction="10000"/>
          </a:bodyPr>
          <a:lstStyle/>
          <a:p>
            <a:r>
              <a:rPr lang="en-IN" dirty="0" smtClean="0"/>
              <a:t> </a:t>
            </a:r>
            <a:r>
              <a:rPr lang="en-IN" dirty="0"/>
              <a:t>The polar regions are fully considered as a frigid zone.   </a:t>
            </a:r>
            <a:r>
              <a:rPr lang="en-IN" b="1" dirty="0"/>
              <a:t>The permanent body of ice that forms over land is known as a glacier</a:t>
            </a:r>
            <a:r>
              <a:rPr lang="en-IN" dirty="0"/>
              <a:t>. It is formed due to the compaction and crystallization of snow.  Glaciers are the moving masses of ice.  They accomplish great destructive and constructive work along their flow paths. </a:t>
            </a:r>
            <a:r>
              <a:rPr lang="en-IN" dirty="0" smtClean="0"/>
              <a:t>Low </a:t>
            </a:r>
            <a:r>
              <a:rPr lang="en-IN" dirty="0"/>
              <a:t>temperature and sufficient snowfalls are the two major pre-requisites for  the formation of a snowfield . </a:t>
            </a:r>
          </a:p>
        </p:txBody>
      </p:sp>
    </p:spTree>
    <p:extLst>
      <p:ext uri="{BB962C8B-B14F-4D97-AF65-F5344CB8AC3E}">
        <p14:creationId xmlns:p14="http://schemas.microsoft.com/office/powerpoint/2010/main" val="3263806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b="1" dirty="0"/>
              <a:t>Medicinal or traditional medicinal demand</a:t>
            </a:r>
            <a:r>
              <a:rPr lang="en-IN" dirty="0"/>
              <a:t>: traditional medicines often drive significant demand for animal and plant material which can only be obtained by killing the providing </a:t>
            </a:r>
            <a:r>
              <a:rPr lang="en-IN" dirty="0" smtClean="0"/>
              <a:t>life form</a:t>
            </a:r>
          </a:p>
          <a:p>
            <a:endParaRPr lang="en-IN" dirty="0"/>
          </a:p>
        </p:txBody>
      </p:sp>
    </p:spTree>
    <p:extLst>
      <p:ext uri="{BB962C8B-B14F-4D97-AF65-F5344CB8AC3E}">
        <p14:creationId xmlns:p14="http://schemas.microsoft.com/office/powerpoint/2010/main" val="29785991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Impact of biodiversity loss on the environment</a:t>
            </a:r>
          </a:p>
        </p:txBody>
      </p:sp>
      <p:sp>
        <p:nvSpPr>
          <p:cNvPr id="3" name="Content Placeholder 2"/>
          <p:cNvSpPr>
            <a:spLocks noGrp="1"/>
          </p:cNvSpPr>
          <p:nvPr>
            <p:ph idx="1"/>
          </p:nvPr>
        </p:nvSpPr>
        <p:spPr/>
        <p:txBody>
          <a:bodyPr>
            <a:normAutofit lnSpcReduction="10000"/>
          </a:bodyPr>
          <a:lstStyle/>
          <a:p>
            <a:r>
              <a:rPr lang="en-IN" b="1" dirty="0"/>
              <a:t>Food chain impact and ecosystem weakening: </a:t>
            </a:r>
            <a:r>
              <a:rPr lang="en-IN" dirty="0"/>
              <a:t>biodiversity is the web of life. Reductions in biodiversity damage this delicate web. Some species appear to be "keystones in the arch," supporting entire ecosystems, such as the sea otter in the Pacific coastal ecosystem. When these keystone species disappear, the web of life unravels as complex interrelationships of predator, prey, parasite, or mutual benefit are lost. </a:t>
            </a:r>
            <a:endParaRPr lang="en-IN" dirty="0"/>
          </a:p>
        </p:txBody>
      </p:sp>
    </p:spTree>
    <p:extLst>
      <p:ext uri="{BB962C8B-B14F-4D97-AF65-F5344CB8AC3E}">
        <p14:creationId xmlns:p14="http://schemas.microsoft.com/office/powerpoint/2010/main" val="2733911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Consider temperate forests</a:t>
            </a:r>
          </a:p>
        </p:txBody>
      </p:sp>
      <p:sp>
        <p:nvSpPr>
          <p:cNvPr id="3" name="Content Placeholder 2"/>
          <p:cNvSpPr>
            <a:spLocks noGrp="1"/>
          </p:cNvSpPr>
          <p:nvPr>
            <p:ph idx="1"/>
          </p:nvPr>
        </p:nvSpPr>
        <p:spPr/>
        <p:txBody>
          <a:bodyPr>
            <a:normAutofit lnSpcReduction="10000"/>
          </a:bodyPr>
          <a:lstStyle/>
          <a:p>
            <a:r>
              <a:rPr lang="en-IN" dirty="0" smtClean="0"/>
              <a:t> </a:t>
            </a:r>
            <a:r>
              <a:rPr lang="en-IN" dirty="0"/>
              <a:t>Forest serve as sinks for CO2 by storing carbon in trees and soils, thereby helping to mitigate human-caused climate change; maintain the water cycle and precipitation levels, thereby stabilising local climates, ; purify air by filtering </a:t>
            </a:r>
            <a:r>
              <a:rPr lang="en-IN" dirty="0" smtClean="0"/>
              <a:t>particulates</a:t>
            </a:r>
            <a:r>
              <a:rPr lang="en-IN" dirty="0"/>
              <a:t>. Bacteria break down organic material, thus building and fertilising the soil. Wetlands filter pollutants from drinking water. Insects pollinate many of our crop </a:t>
            </a:r>
            <a:r>
              <a:rPr lang="en-IN" dirty="0" smtClean="0"/>
              <a:t>species.</a:t>
            </a:r>
            <a:endParaRPr lang="en-IN" dirty="0"/>
          </a:p>
        </p:txBody>
      </p:sp>
    </p:spTree>
    <p:extLst>
      <p:ext uri="{BB962C8B-B14F-4D97-AF65-F5344CB8AC3E}">
        <p14:creationId xmlns:p14="http://schemas.microsoft.com/office/powerpoint/2010/main" val="7625195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Impact of biodiversity loss on humans</a:t>
            </a:r>
          </a:p>
        </p:txBody>
      </p:sp>
      <p:sp>
        <p:nvSpPr>
          <p:cNvPr id="3" name="Content Placeholder 2"/>
          <p:cNvSpPr>
            <a:spLocks noGrp="1"/>
          </p:cNvSpPr>
          <p:nvPr>
            <p:ph idx="1"/>
          </p:nvPr>
        </p:nvSpPr>
        <p:spPr/>
        <p:txBody>
          <a:bodyPr/>
          <a:lstStyle/>
          <a:p>
            <a:r>
              <a:rPr lang="en-IN" b="1" dirty="0"/>
              <a:t>Basic human sustenance</a:t>
            </a:r>
            <a:r>
              <a:rPr lang="en-IN" dirty="0"/>
              <a:t>: people rely heavily on biodiversity in their day-to-day lives. This reliance is not always obvious or appreciated</a:t>
            </a:r>
            <a:r>
              <a:rPr lang="en-IN" dirty="0" smtClean="0"/>
              <a:t>.</a:t>
            </a:r>
          </a:p>
          <a:p>
            <a:r>
              <a:rPr lang="en-IN" b="1" dirty="0"/>
              <a:t>Human health</a:t>
            </a:r>
            <a:r>
              <a:rPr lang="en-IN" dirty="0"/>
              <a:t>: human health depends massively upon ecosystem products and outputs such as availability of food, fresh water and fuel sources</a:t>
            </a:r>
          </a:p>
        </p:txBody>
      </p:sp>
    </p:spTree>
    <p:extLst>
      <p:ext uri="{BB962C8B-B14F-4D97-AF65-F5344CB8AC3E}">
        <p14:creationId xmlns:p14="http://schemas.microsoft.com/office/powerpoint/2010/main" val="26254136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a:t>Infectious diseases: human activities are disturbing both the structure and functions of ecosystems and altering native biodiversity. Such disturbances reduce the abundance of some organisms, cause population </a:t>
            </a:r>
            <a:r>
              <a:rPr lang="en-IN" dirty="0" smtClean="0"/>
              <a:t>growth.</a:t>
            </a:r>
            <a:endParaRPr lang="en-IN" dirty="0"/>
          </a:p>
        </p:txBody>
      </p:sp>
    </p:spTree>
    <p:extLst>
      <p:ext uri="{BB962C8B-B14F-4D97-AF65-F5344CB8AC3E}">
        <p14:creationId xmlns:p14="http://schemas.microsoft.com/office/powerpoint/2010/main" val="41090708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b="1" dirty="0"/>
              <a:t>Agriculture:</a:t>
            </a:r>
            <a:r>
              <a:rPr lang="en-IN" dirty="0"/>
              <a:t> biodiversity plays a crucial role in human nutrition through its influence on world food production, as it ensures the sustainable productivity of soils and provides the genetic resources for all crops, livestock, and marine species harvested for food. </a:t>
            </a:r>
          </a:p>
        </p:txBody>
      </p:sp>
    </p:spTree>
    <p:extLst>
      <p:ext uri="{BB962C8B-B14F-4D97-AF65-F5344CB8AC3E}">
        <p14:creationId xmlns:p14="http://schemas.microsoft.com/office/powerpoint/2010/main" val="13140826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lnSpcReduction="10000"/>
          </a:bodyPr>
          <a:lstStyle/>
          <a:p>
            <a:r>
              <a:rPr lang="en-IN" b="1" dirty="0"/>
              <a:t>Spiritual and cultural</a:t>
            </a:r>
            <a:r>
              <a:rPr lang="en-IN" dirty="0"/>
              <a:t>: biodiversity loss and the current state of species decline is a planetary scandal and yet it still fails to in still any significant change in human activity. </a:t>
            </a:r>
            <a:endParaRPr lang="en-IN" dirty="0" smtClean="0"/>
          </a:p>
          <a:p>
            <a:r>
              <a:rPr lang="en-IN" b="1" dirty="0"/>
              <a:t>Business</a:t>
            </a:r>
            <a:r>
              <a:rPr lang="en-IN" dirty="0"/>
              <a:t>: many industrial materials derive directly from biological sources. These include building materials, fibres, dyes, rubber and oil. Biodiversity is also important to the security of resources such as water, timber, paper, fibre and food.</a:t>
            </a:r>
          </a:p>
        </p:txBody>
      </p:sp>
    </p:spTree>
    <p:extLst>
      <p:ext uri="{BB962C8B-B14F-4D97-AF65-F5344CB8AC3E}">
        <p14:creationId xmlns:p14="http://schemas.microsoft.com/office/powerpoint/2010/main" val="3853476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r>
              <a:rPr lang="en-IN" b="1" dirty="0"/>
              <a:t>Leisure and tourism: </a:t>
            </a:r>
            <a:r>
              <a:rPr lang="en-IN" dirty="0"/>
              <a:t>ecotourism is big business. </a:t>
            </a:r>
            <a:r>
              <a:rPr lang="en-IN" dirty="0" smtClean="0"/>
              <a:t>Loss of bio-diversity adversely affect  ecotourism in </a:t>
            </a:r>
            <a:r>
              <a:rPr lang="en-IN" smtClean="0"/>
              <a:t>the world.</a:t>
            </a:r>
            <a:endParaRPr lang="en-IN" dirty="0"/>
          </a:p>
        </p:txBody>
      </p:sp>
    </p:spTree>
    <p:extLst>
      <p:ext uri="{BB962C8B-B14F-4D97-AF65-F5344CB8AC3E}">
        <p14:creationId xmlns:p14="http://schemas.microsoft.com/office/powerpoint/2010/main" val="32803479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Global environmental problems</a:t>
            </a:r>
          </a:p>
        </p:txBody>
      </p:sp>
      <p:sp>
        <p:nvSpPr>
          <p:cNvPr id="3" name="Content Placeholder 2"/>
          <p:cNvSpPr>
            <a:spLocks noGrp="1"/>
          </p:cNvSpPr>
          <p:nvPr>
            <p:ph idx="1"/>
          </p:nvPr>
        </p:nvSpPr>
        <p:spPr/>
        <p:txBody>
          <a:bodyPr/>
          <a:lstStyle/>
          <a:p>
            <a:r>
              <a:rPr lang="en-IN" dirty="0"/>
              <a:t>At the dawn of the third millennium, a powerful and complex web of interactions is contributing to unprecedented global trends in environmental degradation. These forces include rapid globalization and urbanization, pervasive poverty, unsustainable consumption patterns and population growth.</a:t>
            </a:r>
          </a:p>
          <a:p>
            <a:endParaRPr lang="en-IN" dirty="0"/>
          </a:p>
        </p:txBody>
      </p:sp>
    </p:spTree>
    <p:extLst>
      <p:ext uri="{BB962C8B-B14F-4D97-AF65-F5344CB8AC3E}">
        <p14:creationId xmlns:p14="http://schemas.microsoft.com/office/powerpoint/2010/main" val="41930345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Often serving to compound the effects and intensity of the environmental problems described in this  section, global environmental challenges require concerted responses on the part of the international community. Global climate change, the depletion of the ozone layer, desertification, deforestation, the loss of the planet’s biological diversity and the trans boundary movements of hazardous wastes and chemicals are all environmental problems that touch every nation and adversely affect the lives and health of their populations. </a:t>
            </a:r>
            <a:endParaRPr lang="en-IN" dirty="0"/>
          </a:p>
        </p:txBody>
      </p:sp>
    </p:spTree>
    <p:extLst>
      <p:ext uri="{BB962C8B-B14F-4D97-AF65-F5344CB8AC3E}">
        <p14:creationId xmlns:p14="http://schemas.microsoft.com/office/powerpoint/2010/main" val="1827437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a:t>Glaciers are the largest reservoirs of fresh water on earth.  Glaciers also participate in the </a:t>
            </a:r>
            <a:r>
              <a:rPr lang="en-IN" b="1" dirty="0"/>
              <a:t>exogenous geological processes </a:t>
            </a:r>
            <a:r>
              <a:rPr lang="en-IN" dirty="0"/>
              <a:t>on the surface of the earth. Glaciers have the power and force to erode, transport and deposit the surface materials similar to wind or rivers. Hence they are also called as </a:t>
            </a:r>
            <a:r>
              <a:rPr lang="en-IN" b="1" dirty="0"/>
              <a:t>geological agents. </a:t>
            </a:r>
          </a:p>
        </p:txBody>
      </p:sp>
    </p:spTree>
    <p:extLst>
      <p:ext uri="{BB962C8B-B14F-4D97-AF65-F5344CB8AC3E}">
        <p14:creationId xmlns:p14="http://schemas.microsoft.com/office/powerpoint/2010/main" val="4733220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smtClean="0"/>
              <a:t>Moreover, all of these global environmental trends have long-term effects on people and societies and are either difficult or impossible to reverse over the period of one generation. Unless, effective global actions are taken early, we will end up plundering our children’s heritage and future in an unprecedented way. </a:t>
            </a:r>
            <a:endParaRPr lang="en-IN" dirty="0"/>
          </a:p>
        </p:txBody>
      </p:sp>
    </p:spTree>
    <p:extLst>
      <p:ext uri="{BB962C8B-B14F-4D97-AF65-F5344CB8AC3E}">
        <p14:creationId xmlns:p14="http://schemas.microsoft.com/office/powerpoint/2010/main" val="14007404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Environmental issues at global level</a:t>
            </a:r>
            <a:endParaRPr lang="en-IN" dirty="0"/>
          </a:p>
        </p:txBody>
      </p:sp>
      <p:sp>
        <p:nvSpPr>
          <p:cNvPr id="3" name="Content Placeholder 2"/>
          <p:cNvSpPr>
            <a:spLocks noGrp="1"/>
          </p:cNvSpPr>
          <p:nvPr>
            <p:ph idx="1"/>
          </p:nvPr>
        </p:nvSpPr>
        <p:spPr>
          <a:xfrm>
            <a:off x="395536" y="1628800"/>
            <a:ext cx="8229600" cy="4525963"/>
          </a:xfrm>
        </p:spPr>
        <p:txBody>
          <a:bodyPr>
            <a:normAutofit fontScale="77500" lnSpcReduction="20000"/>
          </a:bodyPr>
          <a:lstStyle/>
          <a:p>
            <a:pPr marL="0" indent="0">
              <a:buNone/>
            </a:pPr>
            <a:r>
              <a:rPr lang="en-IN" dirty="0" smtClean="0"/>
              <a:t>• Depletion of natural resources</a:t>
            </a:r>
          </a:p>
          <a:p>
            <a:pPr marL="0" indent="0">
              <a:buNone/>
            </a:pPr>
            <a:r>
              <a:rPr lang="en-IN" dirty="0" smtClean="0"/>
              <a:t> • Water pollution</a:t>
            </a:r>
          </a:p>
          <a:p>
            <a:pPr marL="0" indent="0">
              <a:buNone/>
            </a:pPr>
            <a:r>
              <a:rPr lang="en-IN" dirty="0" smtClean="0"/>
              <a:t> • Air pollution</a:t>
            </a:r>
          </a:p>
          <a:p>
            <a:pPr marL="0" indent="0">
              <a:buNone/>
            </a:pPr>
            <a:r>
              <a:rPr lang="en-IN" dirty="0" smtClean="0"/>
              <a:t> • Ground water pollution</a:t>
            </a:r>
          </a:p>
          <a:p>
            <a:pPr marL="0" indent="0">
              <a:buNone/>
            </a:pPr>
            <a:r>
              <a:rPr lang="en-IN" dirty="0" smtClean="0"/>
              <a:t> • Toxic chemicals &amp; soil pollution</a:t>
            </a:r>
          </a:p>
          <a:p>
            <a:pPr marL="0" indent="0">
              <a:buNone/>
            </a:pPr>
            <a:r>
              <a:rPr lang="en-IN" dirty="0" smtClean="0"/>
              <a:t> • Ozone layer depletion</a:t>
            </a:r>
          </a:p>
          <a:p>
            <a:pPr marL="0" indent="0">
              <a:buNone/>
            </a:pPr>
            <a:r>
              <a:rPr lang="en-IN" dirty="0" smtClean="0"/>
              <a:t>• Global warming</a:t>
            </a:r>
          </a:p>
          <a:p>
            <a:pPr marL="0" indent="0">
              <a:buNone/>
            </a:pPr>
            <a:r>
              <a:rPr lang="en-IN" dirty="0" smtClean="0"/>
              <a:t> • Loss of bio-diversity</a:t>
            </a:r>
          </a:p>
          <a:p>
            <a:pPr marL="0" indent="0">
              <a:buNone/>
            </a:pPr>
            <a:r>
              <a:rPr lang="en-IN" dirty="0" smtClean="0"/>
              <a:t> </a:t>
            </a:r>
            <a:r>
              <a:rPr lang="en-IN" dirty="0" smtClean="0"/>
              <a:t>•Glacier erosion</a:t>
            </a:r>
            <a:endParaRPr lang="en-IN" dirty="0" smtClean="0"/>
          </a:p>
          <a:p>
            <a:pPr marL="0" indent="0">
              <a:buNone/>
            </a:pPr>
            <a:r>
              <a:rPr lang="en-IN" dirty="0" smtClean="0"/>
              <a:t>• Nuclear </a:t>
            </a:r>
            <a:r>
              <a:rPr lang="en-IN" dirty="0" err="1" smtClean="0"/>
              <a:t>waste,e</a:t>
            </a:r>
            <a:r>
              <a:rPr lang="en-IN" dirty="0" smtClean="0"/>
              <a:t>- waste  </a:t>
            </a:r>
            <a:r>
              <a:rPr lang="en-IN" dirty="0" smtClean="0"/>
              <a:t>and radiation issues</a:t>
            </a:r>
          </a:p>
          <a:p>
            <a:pPr marL="0" indent="0">
              <a:buNone/>
            </a:pPr>
            <a:r>
              <a:rPr lang="en-IN" dirty="0" smtClean="0"/>
              <a:t> </a:t>
            </a:r>
          </a:p>
          <a:p>
            <a:endParaRPr lang="en-IN" dirty="0"/>
          </a:p>
        </p:txBody>
      </p:sp>
    </p:spTree>
    <p:extLst>
      <p:ext uri="{BB962C8B-B14F-4D97-AF65-F5344CB8AC3E}">
        <p14:creationId xmlns:p14="http://schemas.microsoft.com/office/powerpoint/2010/main" val="15827647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smtClean="0"/>
              <a:t> what are the global environmental issues that the planet faces today? most people out there wouldn't be able to go beyond global warming and energy crisis. </a:t>
            </a:r>
          </a:p>
          <a:p>
            <a:r>
              <a:rPr lang="en-IN" dirty="0" smtClean="0"/>
              <a:t> More importantly, all these issues are related with each other by some or the other way, and hence, tackling them one by one has just become difficult.</a:t>
            </a:r>
            <a:endParaRPr lang="en-IN" dirty="0"/>
          </a:p>
        </p:txBody>
      </p:sp>
    </p:spTree>
    <p:extLst>
      <p:ext uri="{BB962C8B-B14F-4D97-AF65-F5344CB8AC3E}">
        <p14:creationId xmlns:p14="http://schemas.microsoft.com/office/powerpoint/2010/main" val="33650886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Climate change</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Climate change has become more than obvious over the past decade, with nine years of the decade making it to the list of hottest years the planet has ever witnessed. </a:t>
            </a:r>
          </a:p>
          <a:p>
            <a:r>
              <a:rPr lang="en-IN" dirty="0" smtClean="0"/>
              <a:t>Some of the most obvious signs of this include irregularities in weather, frequent storms, melting glaciers, rising levels of sea etc. Going by the prevailing conditions, it is not difficult to anticipate that the planet is heading for a dramatic climate change, some wherein, near, future.</a:t>
            </a:r>
            <a:endParaRPr lang="en-IN" dirty="0"/>
          </a:p>
        </p:txBody>
      </p:sp>
    </p:spTree>
    <p:extLst>
      <p:ext uri="{BB962C8B-B14F-4D97-AF65-F5344CB8AC3E}">
        <p14:creationId xmlns:p14="http://schemas.microsoft.com/office/powerpoint/2010/main" val="27445897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Global Warming</a:t>
            </a:r>
            <a:endParaRPr lang="en-IN" dirty="0"/>
          </a:p>
        </p:txBody>
      </p:sp>
      <p:sp>
        <p:nvSpPr>
          <p:cNvPr id="3" name="Content Placeholder 2"/>
          <p:cNvSpPr>
            <a:spLocks noGrp="1"/>
          </p:cNvSpPr>
          <p:nvPr>
            <p:ph idx="1"/>
          </p:nvPr>
        </p:nvSpPr>
        <p:spPr/>
        <p:txBody>
          <a:bodyPr/>
          <a:lstStyle/>
          <a:p>
            <a:r>
              <a:rPr lang="en-IN" dirty="0" smtClean="0"/>
              <a:t>Global warming is a phenomenon of climate change characterized by a general increase in average temperatures of the Earth, which modifies the weather balances and ecosystems for a long time. . It is directly linked to the increase of greenhouse gases in our atmosphere, worsening the greenhouse effect.</a:t>
            </a:r>
            <a:endParaRPr lang="en-IN" dirty="0"/>
          </a:p>
        </p:txBody>
      </p:sp>
    </p:spTree>
    <p:extLst>
      <p:ext uri="{BB962C8B-B14F-4D97-AF65-F5344CB8AC3E}">
        <p14:creationId xmlns:p14="http://schemas.microsoft.com/office/powerpoint/2010/main" val="37633431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Global warming - causes</a:t>
            </a:r>
            <a:br>
              <a:rPr lang="en-IN" dirty="0" smtClean="0"/>
            </a:br>
            <a:endParaRPr lang="en-IN" dirty="0"/>
          </a:p>
        </p:txBody>
      </p:sp>
      <p:sp>
        <p:nvSpPr>
          <p:cNvPr id="3" name="Content Placeholder 2"/>
          <p:cNvSpPr>
            <a:spLocks noGrp="1"/>
          </p:cNvSpPr>
          <p:nvPr>
            <p:ph idx="1"/>
          </p:nvPr>
        </p:nvSpPr>
        <p:spPr/>
        <p:txBody>
          <a:bodyPr>
            <a:normAutofit lnSpcReduction="10000"/>
          </a:bodyPr>
          <a:lstStyle/>
          <a:p>
            <a:r>
              <a:rPr lang="en-IN" dirty="0" smtClean="0"/>
              <a:t> </a:t>
            </a:r>
            <a:r>
              <a:rPr lang="en-IN" b="1" dirty="0" smtClean="0"/>
              <a:t>Human activities are very likely the main cause of global warming.</a:t>
            </a:r>
            <a:r>
              <a:rPr lang="en-IN" dirty="0" smtClean="0"/>
              <a:t> </a:t>
            </a:r>
            <a:r>
              <a:rPr lang="en-IN" dirty="0"/>
              <a:t>T</a:t>
            </a:r>
            <a:r>
              <a:rPr lang="en-IN" dirty="0" smtClean="0"/>
              <a:t>he increase in greenhouse gases is linked to human activities. The greenhouse effect is a natural phenomenon. However, the increase in greenhouse gases is linked to human activities. </a:t>
            </a:r>
          </a:p>
          <a:p>
            <a:endParaRPr lang="en-IN" dirty="0"/>
          </a:p>
          <a:p>
            <a:r>
              <a:rPr lang="en-IN" dirty="0" smtClean="0"/>
              <a:t> </a:t>
            </a:r>
            <a:endParaRPr lang="en-IN" dirty="0"/>
          </a:p>
        </p:txBody>
      </p:sp>
    </p:spTree>
    <p:extLst>
      <p:ext uri="{BB962C8B-B14F-4D97-AF65-F5344CB8AC3E}">
        <p14:creationId xmlns:p14="http://schemas.microsoft.com/office/powerpoint/2010/main" val="10675454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The massive use of fossil fuels</a:t>
            </a:r>
            <a:endParaRPr lang="en-IN" dirty="0"/>
          </a:p>
        </p:txBody>
      </p:sp>
      <p:sp>
        <p:nvSpPr>
          <p:cNvPr id="3" name="Content Placeholder 2"/>
          <p:cNvSpPr>
            <a:spLocks noGrp="1"/>
          </p:cNvSpPr>
          <p:nvPr>
            <p:ph idx="1"/>
          </p:nvPr>
        </p:nvSpPr>
        <p:spPr/>
        <p:txBody>
          <a:bodyPr/>
          <a:lstStyle/>
          <a:p>
            <a:r>
              <a:rPr lang="en-IN" dirty="0" smtClean="0"/>
              <a:t>climate scientists believe that human activities are very likely the main cause of global warming since the mid-twentieth century, mostly because of: The massive use of fossil fuels is obviously the first source of global warming, as burning coal, oil and gas produces carbon dioxide - the most important greenhouse gas in the atmosphere - as well as nitrous oxide.</a:t>
            </a:r>
            <a:endParaRPr lang="en-IN" dirty="0"/>
          </a:p>
        </p:txBody>
      </p:sp>
    </p:spTree>
    <p:extLst>
      <p:ext uri="{BB962C8B-B14F-4D97-AF65-F5344CB8AC3E}">
        <p14:creationId xmlns:p14="http://schemas.microsoft.com/office/powerpoint/2010/main" val="37603380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DEFORESTATION</a:t>
            </a:r>
            <a:br>
              <a:rPr lang="en-IN" dirty="0" smtClean="0"/>
            </a:br>
            <a:endParaRPr lang="en-IN" dirty="0"/>
          </a:p>
        </p:txBody>
      </p:sp>
      <p:sp>
        <p:nvSpPr>
          <p:cNvPr id="3" name="Content Placeholder 2"/>
          <p:cNvSpPr>
            <a:spLocks noGrp="1"/>
          </p:cNvSpPr>
          <p:nvPr>
            <p:ph idx="1"/>
          </p:nvPr>
        </p:nvSpPr>
        <p:spPr/>
        <p:txBody>
          <a:bodyPr/>
          <a:lstStyle/>
          <a:p>
            <a:r>
              <a:rPr lang="en-IN" dirty="0" smtClean="0"/>
              <a:t>The exploitation of forests has a major role in climate change. Trees help regulate the climate by absorbing CO2 from the atmosphere. When they are cut down, this positive effect is lost and the carbon stored in the trees is released into the atmosphere.</a:t>
            </a:r>
            <a:endParaRPr lang="en-IN" dirty="0"/>
          </a:p>
        </p:txBody>
      </p:sp>
    </p:spTree>
    <p:extLst>
      <p:ext uri="{BB962C8B-B14F-4D97-AF65-F5344CB8AC3E}">
        <p14:creationId xmlns:p14="http://schemas.microsoft.com/office/powerpoint/2010/main" val="24707366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INTENSIVE FARMING</a:t>
            </a:r>
            <a:endParaRPr lang="en-IN" dirty="0"/>
          </a:p>
        </p:txBody>
      </p:sp>
      <p:sp>
        <p:nvSpPr>
          <p:cNvPr id="3" name="Content Placeholder 2"/>
          <p:cNvSpPr>
            <a:spLocks noGrp="1"/>
          </p:cNvSpPr>
          <p:nvPr>
            <p:ph idx="1"/>
          </p:nvPr>
        </p:nvSpPr>
        <p:spPr/>
        <p:txBody>
          <a:bodyPr/>
          <a:lstStyle/>
          <a:p>
            <a:r>
              <a:rPr lang="en-IN" dirty="0" smtClean="0"/>
              <a:t>Another cause of global warming is intensive farming, not only with the ever-increasing livestock, but also with plant protection products and fertilizers.</a:t>
            </a:r>
          </a:p>
          <a:p>
            <a:r>
              <a:rPr lang="en-IN" dirty="0" smtClean="0"/>
              <a:t> In fact, cattle and sheep produce large amounts of methane when digesting their food, while fertilizers produce nitrous oxide emissions</a:t>
            </a:r>
            <a:endParaRPr lang="en-IN" dirty="0"/>
          </a:p>
        </p:txBody>
      </p:sp>
    </p:spTree>
    <p:extLst>
      <p:ext uri="{BB962C8B-B14F-4D97-AF65-F5344CB8AC3E}">
        <p14:creationId xmlns:p14="http://schemas.microsoft.com/office/powerpoint/2010/main" val="16583051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WASTE DISPOSAL</a:t>
            </a:r>
            <a:endParaRPr lang="en-IN" dirty="0"/>
          </a:p>
        </p:txBody>
      </p:sp>
      <p:sp>
        <p:nvSpPr>
          <p:cNvPr id="3" name="Content Placeholder 2"/>
          <p:cNvSpPr>
            <a:spLocks noGrp="1"/>
          </p:cNvSpPr>
          <p:nvPr>
            <p:ph idx="1"/>
          </p:nvPr>
        </p:nvSpPr>
        <p:spPr/>
        <p:txBody>
          <a:bodyPr/>
          <a:lstStyle/>
          <a:p>
            <a:r>
              <a:rPr lang="en-IN" dirty="0" smtClean="0"/>
              <a:t>Waste management methods like landfills and incineration emit greenhouse and toxic gases - including methane - that are released into the atmosphere, soil and waterways, contributing to the increase of the greenhouse effect.</a:t>
            </a:r>
            <a:endParaRPr lang="en-IN" dirty="0"/>
          </a:p>
        </p:txBody>
      </p:sp>
    </p:spTree>
    <p:extLst>
      <p:ext uri="{BB962C8B-B14F-4D97-AF65-F5344CB8AC3E}">
        <p14:creationId xmlns:p14="http://schemas.microsoft.com/office/powerpoint/2010/main" val="403203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ORIGIN </a:t>
            </a:r>
            <a:r>
              <a:rPr lang="en-IN" dirty="0"/>
              <a:t>AND TYPES OF GLACIERS</a:t>
            </a:r>
          </a:p>
        </p:txBody>
      </p:sp>
      <p:sp>
        <p:nvSpPr>
          <p:cNvPr id="3" name="Content Placeholder 2"/>
          <p:cNvSpPr>
            <a:spLocks noGrp="1"/>
          </p:cNvSpPr>
          <p:nvPr>
            <p:ph idx="1"/>
          </p:nvPr>
        </p:nvSpPr>
        <p:spPr/>
        <p:txBody>
          <a:bodyPr/>
          <a:lstStyle/>
          <a:p>
            <a:endParaRPr lang="en-IN" dirty="0" smtClean="0"/>
          </a:p>
          <a:p>
            <a:r>
              <a:rPr lang="en-IN" dirty="0" smtClean="0"/>
              <a:t>The </a:t>
            </a:r>
            <a:r>
              <a:rPr lang="en-IN" dirty="0"/>
              <a:t>word glacier comes from French. It is derived from  the  Latin word </a:t>
            </a:r>
            <a:r>
              <a:rPr lang="en-IN" b="1" dirty="0" smtClean="0"/>
              <a:t>glacis </a:t>
            </a:r>
            <a:r>
              <a:rPr lang="en-IN" dirty="0"/>
              <a:t>meaning </a:t>
            </a:r>
            <a:r>
              <a:rPr lang="en-IN" b="1" dirty="0"/>
              <a:t>ice</a:t>
            </a:r>
            <a:r>
              <a:rPr lang="en-IN" dirty="0"/>
              <a:t>. Glacial ice are formed  naturally by the recrystallization of snow.  Ice is a mineral, and glacial ice is a </a:t>
            </a:r>
            <a:r>
              <a:rPr lang="en-IN" dirty="0" smtClean="0"/>
              <a:t>rock. </a:t>
            </a:r>
            <a:endParaRPr lang="en-IN" dirty="0"/>
          </a:p>
        </p:txBody>
      </p:sp>
    </p:spTree>
    <p:extLst>
      <p:ext uri="{BB962C8B-B14F-4D97-AF65-F5344CB8AC3E}">
        <p14:creationId xmlns:p14="http://schemas.microsoft.com/office/powerpoint/2010/main" val="29134068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MINING</a:t>
            </a:r>
            <a:endParaRPr lang="en-IN" dirty="0"/>
          </a:p>
        </p:txBody>
      </p:sp>
      <p:sp>
        <p:nvSpPr>
          <p:cNvPr id="3" name="Content Placeholder 2"/>
          <p:cNvSpPr>
            <a:spLocks noGrp="1"/>
          </p:cNvSpPr>
          <p:nvPr>
            <p:ph idx="1"/>
          </p:nvPr>
        </p:nvSpPr>
        <p:spPr/>
        <p:txBody>
          <a:bodyPr/>
          <a:lstStyle/>
          <a:p>
            <a:r>
              <a:rPr lang="en-IN" dirty="0" smtClean="0"/>
              <a:t>Modern life is highly dependent on the mining and metallurgical industry. Metals and minerals are the raw materials used in the construction, transportation and manufacturing of goods. From extraction to delivery, this market accounts for 5% of all greenhouse gas emissions.</a:t>
            </a:r>
          </a:p>
          <a:p>
            <a:endParaRPr lang="en-IN" dirty="0" smtClean="0"/>
          </a:p>
          <a:p>
            <a:endParaRPr lang="en-IN" dirty="0"/>
          </a:p>
        </p:txBody>
      </p:sp>
    </p:spTree>
    <p:extLst>
      <p:ext uri="{BB962C8B-B14F-4D97-AF65-F5344CB8AC3E}">
        <p14:creationId xmlns:p14="http://schemas.microsoft.com/office/powerpoint/2010/main" val="5718687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OVERCONSUMPTION</a:t>
            </a:r>
            <a:endParaRPr lang="en-IN" dirty="0"/>
          </a:p>
        </p:txBody>
      </p:sp>
      <p:sp>
        <p:nvSpPr>
          <p:cNvPr id="3" name="Content Placeholder 2"/>
          <p:cNvSpPr>
            <a:spLocks noGrp="1"/>
          </p:cNvSpPr>
          <p:nvPr>
            <p:ph idx="1"/>
          </p:nvPr>
        </p:nvSpPr>
        <p:spPr/>
        <p:txBody>
          <a:bodyPr/>
          <a:lstStyle/>
          <a:p>
            <a:r>
              <a:rPr lang="en-IN" dirty="0"/>
              <a:t>O</a:t>
            </a:r>
            <a:r>
              <a:rPr lang="en-IN" dirty="0" smtClean="0"/>
              <a:t>verconsumption also plays a major role in climate change. In fact, it is responsible for the overexploitation of natural resources and emissions from international freight transport, which both contribute to global warming</a:t>
            </a:r>
          </a:p>
          <a:p>
            <a:endParaRPr lang="en-IN" dirty="0" smtClean="0"/>
          </a:p>
          <a:p>
            <a:endParaRPr lang="en-IN" dirty="0"/>
          </a:p>
        </p:txBody>
      </p:sp>
    </p:spTree>
    <p:extLst>
      <p:ext uri="{BB962C8B-B14F-4D97-AF65-F5344CB8AC3E}">
        <p14:creationId xmlns:p14="http://schemas.microsoft.com/office/powerpoint/2010/main" val="24622448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Roles of WWF to Protect from Global Warming</a:t>
            </a:r>
            <a:endParaRPr lang="en-IN" dirty="0"/>
          </a:p>
        </p:txBody>
      </p:sp>
      <p:sp>
        <p:nvSpPr>
          <p:cNvPr id="3" name="Content Placeholder 2"/>
          <p:cNvSpPr>
            <a:spLocks noGrp="1"/>
          </p:cNvSpPr>
          <p:nvPr>
            <p:ph idx="1"/>
          </p:nvPr>
        </p:nvSpPr>
        <p:spPr/>
        <p:txBody>
          <a:bodyPr/>
          <a:lstStyle/>
          <a:p>
            <a:r>
              <a:rPr lang="en-IN" dirty="0" smtClean="0"/>
              <a:t> WWF-India is one of the largest conservation organizations engaged in wildlife and nature conservation in the country. A part of WWF International, the organization has made its presence felt through a sustained effort not only towards nature and wildlife conservation, but sensitizing people by creating awareness through capacity building and environ-legal activism.</a:t>
            </a:r>
            <a:endParaRPr lang="en-IN" dirty="0"/>
          </a:p>
        </p:txBody>
      </p:sp>
    </p:spTree>
    <p:extLst>
      <p:ext uri="{BB962C8B-B14F-4D97-AF65-F5344CB8AC3E}">
        <p14:creationId xmlns:p14="http://schemas.microsoft.com/office/powerpoint/2010/main" val="4219833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Global warming effects</a:t>
            </a:r>
            <a:endParaRPr lang="en-IN" dirty="0"/>
          </a:p>
        </p:txBody>
      </p:sp>
      <p:sp>
        <p:nvSpPr>
          <p:cNvPr id="3" name="Content Placeholder 2"/>
          <p:cNvSpPr>
            <a:spLocks noGrp="1"/>
          </p:cNvSpPr>
          <p:nvPr>
            <p:ph idx="1"/>
          </p:nvPr>
        </p:nvSpPr>
        <p:spPr/>
        <p:txBody>
          <a:bodyPr/>
          <a:lstStyle/>
          <a:p>
            <a:pPr marL="0" indent="0">
              <a:buNone/>
            </a:pPr>
            <a:r>
              <a:rPr lang="en-IN" b="1" dirty="0" smtClean="0"/>
              <a:t>1. On biodiversity</a:t>
            </a:r>
          </a:p>
          <a:p>
            <a:r>
              <a:rPr lang="en-IN" dirty="0"/>
              <a:t>D</a:t>
            </a:r>
            <a:r>
              <a:rPr lang="en-IN" dirty="0" smtClean="0"/>
              <a:t>isturb the ecosystems</a:t>
            </a:r>
          </a:p>
          <a:p>
            <a:r>
              <a:rPr lang="en-IN" dirty="0"/>
              <a:t>C</a:t>
            </a:r>
            <a:r>
              <a:rPr lang="en-IN" dirty="0" smtClean="0"/>
              <a:t>hanging life habits and migratory cycles of animals.</a:t>
            </a:r>
          </a:p>
          <a:p>
            <a:r>
              <a:rPr lang="en-IN" dirty="0"/>
              <a:t>D</a:t>
            </a:r>
            <a:r>
              <a:rPr lang="en-IN" dirty="0" smtClean="0"/>
              <a:t>isappearance of many species - including endemic species - or, conversely, the intrusion of invasive species that threaten crops and other animals.</a:t>
            </a:r>
            <a:endParaRPr lang="en-IN" dirty="0"/>
          </a:p>
        </p:txBody>
      </p:sp>
    </p:spTree>
    <p:extLst>
      <p:ext uri="{BB962C8B-B14F-4D97-AF65-F5344CB8AC3E}">
        <p14:creationId xmlns:p14="http://schemas.microsoft.com/office/powerpoint/2010/main" val="23334104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According to the IPCC, a 1.5°C (34.7°F) average rise might put 20-30% of species at risk of extinction. If the planet warms by more than 2°C, most ecosystems will struggle.</a:t>
            </a:r>
            <a:endParaRPr lang="en-IN" dirty="0"/>
          </a:p>
        </p:txBody>
      </p:sp>
    </p:spTree>
    <p:extLst>
      <p:ext uri="{BB962C8B-B14F-4D97-AF65-F5344CB8AC3E}">
        <p14:creationId xmlns:p14="http://schemas.microsoft.com/office/powerpoint/2010/main" val="16973918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2. On oceans</a:t>
            </a:r>
            <a:endParaRPr lang="en-IN" dirty="0"/>
          </a:p>
        </p:txBody>
      </p:sp>
      <p:sp>
        <p:nvSpPr>
          <p:cNvPr id="3" name="Content Placeholder 2"/>
          <p:cNvSpPr>
            <a:spLocks noGrp="1"/>
          </p:cNvSpPr>
          <p:nvPr>
            <p:ph idx="1"/>
          </p:nvPr>
        </p:nvSpPr>
        <p:spPr/>
        <p:txBody>
          <a:bodyPr/>
          <a:lstStyle/>
          <a:p>
            <a:r>
              <a:rPr lang="en-IN" dirty="0"/>
              <a:t>I</a:t>
            </a:r>
            <a:r>
              <a:rPr lang="en-IN" dirty="0" smtClean="0"/>
              <a:t>ce are melting massively at the pole, Increasing the sea level at a rate never known before.</a:t>
            </a:r>
          </a:p>
          <a:p>
            <a:r>
              <a:rPr lang="en-IN" dirty="0" smtClean="0"/>
              <a:t>The acidification of the oceans is also of great concern. In fact, the large amount of CO2 captured by the oceans makes them more acidic, arousing serious questions about the adaptability of seashells or coral reefs.</a:t>
            </a:r>
            <a:endParaRPr lang="en-IN" dirty="0"/>
          </a:p>
        </p:txBody>
      </p:sp>
    </p:spTree>
    <p:extLst>
      <p:ext uri="{BB962C8B-B14F-4D97-AF65-F5344CB8AC3E}">
        <p14:creationId xmlns:p14="http://schemas.microsoft.com/office/powerpoint/2010/main" val="27880887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3. On humans</a:t>
            </a:r>
            <a:endParaRPr lang="en-IN" dirty="0"/>
          </a:p>
        </p:txBody>
      </p:sp>
      <p:sp>
        <p:nvSpPr>
          <p:cNvPr id="3" name="Content Placeholder 2"/>
          <p:cNvSpPr>
            <a:spLocks noGrp="1"/>
          </p:cNvSpPr>
          <p:nvPr>
            <p:ph idx="1"/>
          </p:nvPr>
        </p:nvSpPr>
        <p:spPr/>
        <p:txBody>
          <a:bodyPr/>
          <a:lstStyle/>
          <a:p>
            <a:r>
              <a:rPr lang="en-IN" dirty="0" smtClean="0"/>
              <a:t>The scarcity of resources like food and energy gives rise to new conflicts.</a:t>
            </a:r>
          </a:p>
          <a:p>
            <a:r>
              <a:rPr lang="en-IN" dirty="0" smtClean="0"/>
              <a:t>Rising sea levels and floods are causing population migration. </a:t>
            </a:r>
          </a:p>
          <a:p>
            <a:r>
              <a:rPr lang="en-IN" dirty="0" smtClean="0"/>
              <a:t>The estimated number of climate refugees by 2050 is 250 million people.</a:t>
            </a:r>
          </a:p>
          <a:p>
            <a:r>
              <a:rPr lang="en-IN" dirty="0"/>
              <a:t>S</a:t>
            </a:r>
            <a:r>
              <a:rPr lang="en-IN" dirty="0" smtClean="0"/>
              <a:t>haking up social, health and geopolitical balances in many parts of the world.</a:t>
            </a:r>
            <a:endParaRPr lang="en-IN" dirty="0"/>
          </a:p>
        </p:txBody>
      </p:sp>
    </p:spTree>
    <p:extLst>
      <p:ext uri="{BB962C8B-B14F-4D97-AF65-F5344CB8AC3E}">
        <p14:creationId xmlns:p14="http://schemas.microsoft.com/office/powerpoint/2010/main" val="37722812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pPr lvl="8"/>
            <a:r>
              <a:rPr lang="en-IN" dirty="0" smtClean="0"/>
              <a:t>1</a:t>
            </a:r>
          </a:p>
        </p:txBody>
      </p:sp>
    </p:spTree>
    <p:extLst>
      <p:ext uri="{BB962C8B-B14F-4D97-AF65-F5344CB8AC3E}">
        <p14:creationId xmlns:p14="http://schemas.microsoft.com/office/powerpoint/2010/main" val="4171968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3. Sustainable transportation</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Promoting public transportation, carpooling, but also electric and hydrogen mobility, can definitely help reduce CO2 emissions and thus fight global warming.</a:t>
            </a:r>
          </a:p>
          <a:p>
            <a:r>
              <a:rPr lang="en-IN" b="1" dirty="0" smtClean="0"/>
              <a:t>4. Sustainable infrastructure</a:t>
            </a:r>
          </a:p>
          <a:p>
            <a:r>
              <a:rPr lang="en-IN" dirty="0" smtClean="0"/>
              <a:t>In order to reduce the CO2 emissions from buildings - caused by heating, air conditioning, hot water or lighting - it is necessary both to build new low energy buildings, and to renovate the existing constructions.</a:t>
            </a:r>
            <a:endParaRPr lang="en-IN" dirty="0"/>
          </a:p>
        </p:txBody>
      </p:sp>
    </p:spTree>
    <p:extLst>
      <p:ext uri="{BB962C8B-B14F-4D97-AF65-F5344CB8AC3E}">
        <p14:creationId xmlns:p14="http://schemas.microsoft.com/office/powerpoint/2010/main" val="22381812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5. Sustainable agriculture &amp; forest management</a:t>
            </a:r>
            <a:endParaRPr lang="en-IN" dirty="0"/>
          </a:p>
        </p:txBody>
      </p:sp>
      <p:sp>
        <p:nvSpPr>
          <p:cNvPr id="3" name="Content Placeholder 2"/>
          <p:cNvSpPr>
            <a:spLocks noGrp="1"/>
          </p:cNvSpPr>
          <p:nvPr>
            <p:ph idx="1"/>
          </p:nvPr>
        </p:nvSpPr>
        <p:spPr/>
        <p:txBody>
          <a:bodyPr>
            <a:normAutofit lnSpcReduction="10000"/>
          </a:bodyPr>
          <a:lstStyle/>
          <a:p>
            <a:r>
              <a:rPr lang="en-IN" dirty="0" smtClean="0"/>
              <a:t>Encouraging better use of natural resources, stopping massive deforestation as well as making agriculture greener and more efficient should also be a priority.</a:t>
            </a:r>
          </a:p>
          <a:p>
            <a:r>
              <a:rPr lang="en-IN" dirty="0" smtClean="0"/>
              <a:t>6. Responsible consumption &amp; recycling</a:t>
            </a:r>
          </a:p>
          <a:p>
            <a:r>
              <a:rPr lang="en-IN" smtClean="0"/>
              <a:t>Adopting responsible consumption habits is crucial, be it regarding food (particularly meat), clothing, cosmetics or cleaning products.</a:t>
            </a:r>
            <a:endParaRPr lang="en-IN"/>
          </a:p>
        </p:txBody>
      </p:sp>
    </p:spTree>
    <p:extLst>
      <p:ext uri="{BB962C8B-B14F-4D97-AF65-F5344CB8AC3E}">
        <p14:creationId xmlns:p14="http://schemas.microsoft.com/office/powerpoint/2010/main" val="1313389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endParaRPr lang="en-IN" dirty="0" smtClean="0"/>
          </a:p>
          <a:p>
            <a:r>
              <a:rPr lang="en-IN" dirty="0" smtClean="0"/>
              <a:t>The </a:t>
            </a:r>
            <a:r>
              <a:rPr lang="en-IN" dirty="0"/>
              <a:t>process of glacier formation, growth and movement  is </a:t>
            </a:r>
            <a:r>
              <a:rPr lang="en-IN" b="1" dirty="0"/>
              <a:t>called glaciation</a:t>
            </a:r>
            <a:r>
              <a:rPr lang="en-IN" dirty="0"/>
              <a:t>.  Glaciation has occurred several times during the earth’s geological history</a:t>
            </a:r>
            <a:r>
              <a:rPr lang="en-IN" dirty="0" smtClean="0"/>
              <a:t>..   </a:t>
            </a:r>
            <a:r>
              <a:rPr lang="en-IN" dirty="0"/>
              <a:t>Almost 99% of glacial ice on Earth, is contained within vast ice sheets in the polar </a:t>
            </a:r>
            <a:r>
              <a:rPr lang="en-IN" dirty="0" smtClean="0"/>
              <a:t>regions.</a:t>
            </a:r>
            <a:endParaRPr lang="en-IN" dirty="0"/>
          </a:p>
        </p:txBody>
      </p:sp>
    </p:spTree>
    <p:extLst>
      <p:ext uri="{BB962C8B-B14F-4D97-AF65-F5344CB8AC3E}">
        <p14:creationId xmlns:p14="http://schemas.microsoft.com/office/powerpoint/2010/main" val="42126411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Measures to prevent Global warming</a:t>
            </a:r>
            <a:endParaRPr lang="en-IN" dirty="0"/>
          </a:p>
        </p:txBody>
      </p:sp>
      <p:sp>
        <p:nvSpPr>
          <p:cNvPr id="3" name="Content Placeholder 2"/>
          <p:cNvSpPr>
            <a:spLocks noGrp="1"/>
          </p:cNvSpPr>
          <p:nvPr>
            <p:ph idx="1"/>
          </p:nvPr>
        </p:nvSpPr>
        <p:spPr/>
        <p:txBody>
          <a:bodyPr>
            <a:normAutofit fontScale="92500" lnSpcReduction="10000"/>
          </a:bodyPr>
          <a:lstStyle/>
          <a:p>
            <a:r>
              <a:rPr lang="en-IN" dirty="0"/>
              <a:t>The first way to prevent climate change is to move away from fossil fuels. What are the alternatives? Renewable energies like solar, wind, biomass and geothermal.</a:t>
            </a:r>
          </a:p>
          <a:p>
            <a:r>
              <a:rPr lang="en-IN" dirty="0"/>
              <a:t>2. Energy &amp; water efficiency</a:t>
            </a:r>
          </a:p>
          <a:p>
            <a:r>
              <a:rPr lang="en-IN" dirty="0"/>
              <a:t>Producing clean energy is essential, but reducing our consumption of energy and </a:t>
            </a:r>
            <a:r>
              <a:rPr lang="en-IN" dirty="0" smtClean="0"/>
              <a:t>water </a:t>
            </a:r>
            <a:r>
              <a:rPr lang="en-IN" dirty="0"/>
              <a:t>by </a:t>
            </a:r>
            <a:r>
              <a:rPr lang="en-IN" dirty="0" smtClean="0"/>
              <a:t>using more efficient </a:t>
            </a:r>
            <a:r>
              <a:rPr lang="en-IN" dirty="0"/>
              <a:t>devices (e.g. LED </a:t>
            </a:r>
            <a:r>
              <a:rPr lang="en-IN" dirty="0" smtClean="0"/>
              <a:t>light bulbs, </a:t>
            </a:r>
            <a:r>
              <a:rPr lang="en-IN" dirty="0"/>
              <a:t>innovative shower systems) is less costly and equally important.</a:t>
            </a:r>
          </a:p>
          <a:p>
            <a:endParaRPr lang="en-IN" dirty="0"/>
          </a:p>
        </p:txBody>
      </p:sp>
    </p:spTree>
    <p:extLst>
      <p:ext uri="{BB962C8B-B14F-4D97-AF65-F5344CB8AC3E}">
        <p14:creationId xmlns:p14="http://schemas.microsoft.com/office/powerpoint/2010/main" val="1049248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 </a:t>
            </a:r>
            <a:r>
              <a:rPr lang="en-IN" dirty="0"/>
              <a:t>In the tropics, glaciers occur only on high mountains.   The conversion of snow into ice involves three major steps as: </a:t>
            </a:r>
            <a:endParaRPr lang="en-IN" dirty="0" smtClean="0"/>
          </a:p>
          <a:p>
            <a:r>
              <a:rPr lang="en-IN" dirty="0" smtClean="0"/>
              <a:t> </a:t>
            </a:r>
            <a:r>
              <a:rPr lang="en-IN" dirty="0"/>
              <a:t>a) Accumulation of snow</a:t>
            </a:r>
            <a:r>
              <a:rPr lang="en-IN" dirty="0" smtClean="0"/>
              <a:t>.</a:t>
            </a:r>
          </a:p>
          <a:p>
            <a:pPr marL="0" indent="0">
              <a:buNone/>
            </a:pPr>
            <a:r>
              <a:rPr lang="en-IN" dirty="0"/>
              <a:t> </a:t>
            </a:r>
            <a:r>
              <a:rPr lang="en-IN" dirty="0" smtClean="0"/>
              <a:t>    </a:t>
            </a:r>
            <a:r>
              <a:rPr lang="en-IN" dirty="0"/>
              <a:t>b) Formation of ice granules </a:t>
            </a:r>
            <a:endParaRPr lang="en-IN" dirty="0" smtClean="0"/>
          </a:p>
          <a:p>
            <a:r>
              <a:rPr lang="en-IN" dirty="0" smtClean="0"/>
              <a:t> c</a:t>
            </a:r>
            <a:r>
              <a:rPr lang="en-IN" dirty="0"/>
              <a:t>) Formation of glacial ice</a:t>
            </a:r>
            <a:r>
              <a:rPr lang="en-IN" dirty="0" smtClean="0"/>
              <a:t>.</a:t>
            </a:r>
          </a:p>
          <a:p>
            <a:r>
              <a:rPr lang="en-IN" dirty="0" smtClean="0"/>
              <a:t>  </a:t>
            </a:r>
            <a:r>
              <a:rPr lang="en-IN" dirty="0"/>
              <a:t>a) Accumulation of snow is the first stage.  Snowfields grow in areas above the snow line where more snow accumulates in the winter and then  melts during the summer. </a:t>
            </a:r>
          </a:p>
        </p:txBody>
      </p:sp>
    </p:spTree>
    <p:extLst>
      <p:ext uri="{BB962C8B-B14F-4D97-AF65-F5344CB8AC3E}">
        <p14:creationId xmlns:p14="http://schemas.microsoft.com/office/powerpoint/2010/main" val="915507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   </a:t>
            </a:r>
            <a:r>
              <a:rPr lang="en-IN" dirty="0"/>
              <a:t>b</a:t>
            </a:r>
            <a:r>
              <a:rPr lang="en-IN" b="1" dirty="0"/>
              <a:t>) Formation of ice granules is the second stage</a:t>
            </a:r>
            <a:r>
              <a:rPr lang="en-IN" dirty="0"/>
              <a:t>.  As the snow accumulates and gets thicker, sublimation happens  (transformation of solid to gas) and pressure change it into </a:t>
            </a:r>
            <a:r>
              <a:rPr lang="en-IN" dirty="0" smtClean="0"/>
              <a:t>fern </a:t>
            </a:r>
            <a:r>
              <a:rPr lang="en-IN" dirty="0"/>
              <a:t>(ice granules</a:t>
            </a:r>
            <a:r>
              <a:rPr lang="en-IN" dirty="0" smtClean="0"/>
              <a:t>).</a:t>
            </a:r>
          </a:p>
          <a:p>
            <a:r>
              <a:rPr lang="en-IN" dirty="0" smtClean="0"/>
              <a:t>   </a:t>
            </a:r>
            <a:r>
              <a:rPr lang="en-IN" dirty="0"/>
              <a:t>c</a:t>
            </a:r>
            <a:r>
              <a:rPr lang="en-IN" b="1" dirty="0"/>
              <a:t>) Formation of glacial ice is the third stage</a:t>
            </a:r>
            <a:r>
              <a:rPr lang="en-IN" dirty="0"/>
              <a:t>. With further accumulation, compaction and pressure melting (released water that refreezes to cement ice granules together) cause fern to be transformed into glacial ice (mass of interlocking crystals). </a:t>
            </a:r>
          </a:p>
        </p:txBody>
      </p:sp>
    </p:spTree>
    <p:extLst>
      <p:ext uri="{BB962C8B-B14F-4D97-AF65-F5344CB8AC3E}">
        <p14:creationId xmlns:p14="http://schemas.microsoft.com/office/powerpoint/2010/main" val="459676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a:t>When ice reaches a thickness of about 40 meters, it begins to flow and becomes a glacier.  </a:t>
            </a:r>
            <a:endParaRPr lang="en-IN" dirty="0" smtClean="0"/>
          </a:p>
          <a:p>
            <a:r>
              <a:rPr lang="en-IN" dirty="0" smtClean="0"/>
              <a:t>Glacier </a:t>
            </a:r>
            <a:r>
              <a:rPr lang="en-IN" dirty="0"/>
              <a:t>is a natural, moving body of crystalline ice of great dimension. They Cover about 16.3 million sq. Km area in the world.  Mostly they exist, in the polar regions and also in the mountains of central Asia. </a:t>
            </a:r>
          </a:p>
        </p:txBody>
      </p:sp>
    </p:spTree>
    <p:extLst>
      <p:ext uri="{BB962C8B-B14F-4D97-AF65-F5344CB8AC3E}">
        <p14:creationId xmlns:p14="http://schemas.microsoft.com/office/powerpoint/2010/main" val="4257995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r>
              <a:rPr lang="en-IN" dirty="0"/>
              <a:t>According to the stage of development, form and relationship </a:t>
            </a:r>
            <a:r>
              <a:rPr lang="en-IN" dirty="0" smtClean="0"/>
              <a:t>glaciers </a:t>
            </a:r>
            <a:r>
              <a:rPr lang="en-IN" dirty="0"/>
              <a:t>are classified into 3 types: </a:t>
            </a:r>
            <a:endParaRPr lang="en-IN" dirty="0" smtClean="0"/>
          </a:p>
          <a:p>
            <a:r>
              <a:rPr lang="en-IN" dirty="0" smtClean="0"/>
              <a:t>1</a:t>
            </a:r>
            <a:r>
              <a:rPr lang="en-IN" dirty="0"/>
              <a:t>) Mountain or Valley glaciers </a:t>
            </a:r>
            <a:endParaRPr lang="en-IN" dirty="0" smtClean="0"/>
          </a:p>
          <a:p>
            <a:r>
              <a:rPr lang="en-IN" dirty="0" smtClean="0"/>
              <a:t>2</a:t>
            </a:r>
            <a:r>
              <a:rPr lang="en-IN" dirty="0"/>
              <a:t>) Continental glaciers ( ice-sheets</a:t>
            </a:r>
            <a:r>
              <a:rPr lang="en-IN" dirty="0" smtClean="0"/>
              <a:t>)</a:t>
            </a:r>
          </a:p>
          <a:p>
            <a:r>
              <a:rPr lang="en-IN" dirty="0" smtClean="0"/>
              <a:t> </a:t>
            </a:r>
            <a:r>
              <a:rPr lang="en-IN" dirty="0"/>
              <a:t>3) Intermediate Glaciers(Scandinavian)- plateau glaciers &amp; piedmont glaciers.  </a:t>
            </a:r>
          </a:p>
        </p:txBody>
      </p:sp>
    </p:spTree>
    <p:extLst>
      <p:ext uri="{BB962C8B-B14F-4D97-AF65-F5344CB8AC3E}">
        <p14:creationId xmlns:p14="http://schemas.microsoft.com/office/powerpoint/2010/main" val="2623183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595</TotalTime>
  <Words>2795</Words>
  <Application>Microsoft Office PowerPoint</Application>
  <PresentationFormat>On-screen Show (4:3)</PresentationFormat>
  <Paragraphs>140</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Global environmental problems</vt:lpstr>
      <vt:lpstr>Glacier</vt:lpstr>
      <vt:lpstr>PowerPoint Presentation</vt:lpstr>
      <vt:lpstr>ORIGIN AND TYPES OF GLACIERS</vt:lpstr>
      <vt:lpstr>PowerPoint Presentation</vt:lpstr>
      <vt:lpstr>PowerPoint Presentation</vt:lpstr>
      <vt:lpstr>PowerPoint Presentation</vt:lpstr>
      <vt:lpstr>PowerPoint Presentation</vt:lpstr>
      <vt:lpstr>PowerPoint Presentation</vt:lpstr>
      <vt:lpstr>GLACIAL EROSION :</vt:lpstr>
      <vt:lpstr>PowerPoint Presentation</vt:lpstr>
      <vt:lpstr>EFFECTS OF GLACIATION. </vt:lpstr>
      <vt:lpstr>Loss of Biodiversity</vt:lpstr>
      <vt:lpstr>Causes of loss of biodiversity</vt:lpstr>
      <vt:lpstr>PowerPoint Presentation</vt:lpstr>
      <vt:lpstr>Man-made causes of biodiversity loss</vt:lpstr>
      <vt:lpstr>PowerPoint Presentation</vt:lpstr>
      <vt:lpstr>PowerPoint Presentation</vt:lpstr>
      <vt:lpstr>PowerPoint Presentation</vt:lpstr>
      <vt:lpstr>PowerPoint Presentation</vt:lpstr>
      <vt:lpstr>Impact of biodiversity loss on the environment</vt:lpstr>
      <vt:lpstr>Consider temperate forests</vt:lpstr>
      <vt:lpstr>Impact of biodiversity loss on humans</vt:lpstr>
      <vt:lpstr>PowerPoint Presentation</vt:lpstr>
      <vt:lpstr>PowerPoint Presentation</vt:lpstr>
      <vt:lpstr>PowerPoint Presentation</vt:lpstr>
      <vt:lpstr>PowerPoint Presentation</vt:lpstr>
      <vt:lpstr>Global environmental problems</vt:lpstr>
      <vt:lpstr>PowerPoint Presentation</vt:lpstr>
      <vt:lpstr>PowerPoint Presentation</vt:lpstr>
      <vt:lpstr> Environmental issues at global level</vt:lpstr>
      <vt:lpstr>PowerPoint Presentation</vt:lpstr>
      <vt:lpstr> Climate change</vt:lpstr>
      <vt:lpstr>Global Warming</vt:lpstr>
      <vt:lpstr> Global warming - causes </vt:lpstr>
      <vt:lpstr>The massive use of fossil fuels</vt:lpstr>
      <vt:lpstr> DEFORESTATION </vt:lpstr>
      <vt:lpstr>INTENSIVE FARMING</vt:lpstr>
      <vt:lpstr>WASTE DISPOSAL</vt:lpstr>
      <vt:lpstr>MINING</vt:lpstr>
      <vt:lpstr>OVERCONSUMPTION</vt:lpstr>
      <vt:lpstr> Roles of WWF to Protect from Global Warming</vt:lpstr>
      <vt:lpstr>Global warming effects</vt:lpstr>
      <vt:lpstr>PowerPoint Presentation</vt:lpstr>
      <vt:lpstr>2. On oceans</vt:lpstr>
      <vt:lpstr>3. On humans</vt:lpstr>
      <vt:lpstr>PowerPoint Presentation</vt:lpstr>
      <vt:lpstr>3. Sustainable transportation</vt:lpstr>
      <vt:lpstr>5. Sustainable agriculture &amp; forest management</vt:lpstr>
      <vt:lpstr>Measures to prevent Global warming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environmental problems</dc:title>
  <dc:creator>user</dc:creator>
  <cp:lastModifiedBy>user</cp:lastModifiedBy>
  <cp:revision>93</cp:revision>
  <dcterms:created xsi:type="dcterms:W3CDTF">2020-08-18T13:54:28Z</dcterms:created>
  <dcterms:modified xsi:type="dcterms:W3CDTF">2020-08-20T12:05:54Z</dcterms:modified>
</cp:coreProperties>
</file>