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4" r:id="rId16"/>
    <p:sldId id="275" r:id="rId17"/>
    <p:sldId id="271" r:id="rId18"/>
    <p:sldId id="272" r:id="rId19"/>
    <p:sldId id="273" r:id="rId20"/>
    <p:sldId id="260" r:id="rId21"/>
    <p:sldId id="276" r:id="rId22"/>
    <p:sldId id="277" r:id="rId23"/>
    <p:sldId id="278" r:id="rId24"/>
    <p:sldId id="279" r:id="rId25"/>
    <p:sldId id="280" r:id="rId26"/>
    <p:sldId id="281" r:id="rId27"/>
    <p:sldId id="282" r:id="rId28"/>
    <p:sldId id="283" r:id="rId29"/>
    <p:sldId id="284" r:id="rId30"/>
    <p:sldId id="286" r:id="rId31"/>
    <p:sldId id="287" r:id="rId32"/>
    <p:sldId id="288" r:id="rId33"/>
    <p:sldId id="289" r:id="rId34"/>
    <p:sldId id="290" r:id="rId35"/>
    <p:sldId id="291" r:id="rId36"/>
    <p:sldId id="292" r:id="rId37"/>
    <p:sldId id="293" r:id="rId38"/>
    <p:sldId id="294" r:id="rId39"/>
    <p:sldId id="285"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08" y="-1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F070E2-E54E-465A-8FA5-499C08D1C54C}" type="datetimeFigureOut">
              <a:rPr lang="en-IN" smtClean="0"/>
              <a:t>13-08-2020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37E1F1-0B1D-4E94-81E6-B5A88161ED47}" type="slidenum">
              <a:rPr lang="en-IN" smtClean="0"/>
              <a:t>‹#›</a:t>
            </a:fld>
            <a:endParaRPr lang="en-IN"/>
          </a:p>
        </p:txBody>
      </p:sp>
    </p:spTree>
    <p:extLst>
      <p:ext uri="{BB962C8B-B14F-4D97-AF65-F5344CB8AC3E}">
        <p14:creationId xmlns:p14="http://schemas.microsoft.com/office/powerpoint/2010/main" val="2069248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437E1F1-0B1D-4E94-81E6-B5A88161ED47}" type="slidenum">
              <a:rPr lang="en-IN" smtClean="0"/>
              <a:t>5</a:t>
            </a:fld>
            <a:endParaRPr lang="en-IN"/>
          </a:p>
        </p:txBody>
      </p:sp>
    </p:spTree>
    <p:extLst>
      <p:ext uri="{BB962C8B-B14F-4D97-AF65-F5344CB8AC3E}">
        <p14:creationId xmlns:p14="http://schemas.microsoft.com/office/powerpoint/2010/main" val="1428469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ABF6574-BBD1-4E5E-A4B4-A7F698812AAA}" type="datetimeFigureOut">
              <a:rPr lang="en-IN" smtClean="0"/>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D0158E-416B-4B4C-B999-8C924CE2C6D1}" type="slidenum">
              <a:rPr lang="en-IN" smtClean="0"/>
              <a:t>‹#›</a:t>
            </a:fld>
            <a:endParaRPr lang="en-IN"/>
          </a:p>
        </p:txBody>
      </p:sp>
    </p:spTree>
    <p:extLst>
      <p:ext uri="{BB962C8B-B14F-4D97-AF65-F5344CB8AC3E}">
        <p14:creationId xmlns:p14="http://schemas.microsoft.com/office/powerpoint/2010/main" val="895496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ABF6574-BBD1-4E5E-A4B4-A7F698812AAA}" type="datetimeFigureOut">
              <a:rPr lang="en-IN" smtClean="0"/>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D0158E-416B-4B4C-B999-8C924CE2C6D1}" type="slidenum">
              <a:rPr lang="en-IN" smtClean="0"/>
              <a:t>‹#›</a:t>
            </a:fld>
            <a:endParaRPr lang="en-IN"/>
          </a:p>
        </p:txBody>
      </p:sp>
    </p:spTree>
    <p:extLst>
      <p:ext uri="{BB962C8B-B14F-4D97-AF65-F5344CB8AC3E}">
        <p14:creationId xmlns:p14="http://schemas.microsoft.com/office/powerpoint/2010/main" val="437085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ABF6574-BBD1-4E5E-A4B4-A7F698812AAA}" type="datetimeFigureOut">
              <a:rPr lang="en-IN" smtClean="0"/>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D0158E-416B-4B4C-B999-8C924CE2C6D1}" type="slidenum">
              <a:rPr lang="en-IN" smtClean="0"/>
              <a:t>‹#›</a:t>
            </a:fld>
            <a:endParaRPr lang="en-IN"/>
          </a:p>
        </p:txBody>
      </p:sp>
    </p:spTree>
    <p:extLst>
      <p:ext uri="{BB962C8B-B14F-4D97-AF65-F5344CB8AC3E}">
        <p14:creationId xmlns:p14="http://schemas.microsoft.com/office/powerpoint/2010/main" val="74711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ABF6574-BBD1-4E5E-A4B4-A7F698812AAA}" type="datetimeFigureOut">
              <a:rPr lang="en-IN" smtClean="0"/>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D0158E-416B-4B4C-B999-8C924CE2C6D1}" type="slidenum">
              <a:rPr lang="en-IN" smtClean="0"/>
              <a:t>‹#›</a:t>
            </a:fld>
            <a:endParaRPr lang="en-IN"/>
          </a:p>
        </p:txBody>
      </p:sp>
    </p:spTree>
    <p:extLst>
      <p:ext uri="{BB962C8B-B14F-4D97-AF65-F5344CB8AC3E}">
        <p14:creationId xmlns:p14="http://schemas.microsoft.com/office/powerpoint/2010/main" val="3535931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BF6574-BBD1-4E5E-A4B4-A7F698812AAA}" type="datetimeFigureOut">
              <a:rPr lang="en-IN" smtClean="0"/>
              <a:t>13-08-2020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AD0158E-416B-4B4C-B999-8C924CE2C6D1}" type="slidenum">
              <a:rPr lang="en-IN" smtClean="0"/>
              <a:t>‹#›</a:t>
            </a:fld>
            <a:endParaRPr lang="en-IN"/>
          </a:p>
        </p:txBody>
      </p:sp>
    </p:spTree>
    <p:extLst>
      <p:ext uri="{BB962C8B-B14F-4D97-AF65-F5344CB8AC3E}">
        <p14:creationId xmlns:p14="http://schemas.microsoft.com/office/powerpoint/2010/main" val="817951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ABF6574-BBD1-4E5E-A4B4-A7F698812AAA}" type="datetimeFigureOut">
              <a:rPr lang="en-IN" smtClean="0"/>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AD0158E-416B-4B4C-B999-8C924CE2C6D1}" type="slidenum">
              <a:rPr lang="en-IN" smtClean="0"/>
              <a:t>‹#›</a:t>
            </a:fld>
            <a:endParaRPr lang="en-IN"/>
          </a:p>
        </p:txBody>
      </p:sp>
    </p:spTree>
    <p:extLst>
      <p:ext uri="{BB962C8B-B14F-4D97-AF65-F5344CB8AC3E}">
        <p14:creationId xmlns:p14="http://schemas.microsoft.com/office/powerpoint/2010/main" val="1800155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ABF6574-BBD1-4E5E-A4B4-A7F698812AAA}" type="datetimeFigureOut">
              <a:rPr lang="en-IN" smtClean="0"/>
              <a:t>13-08-2020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AD0158E-416B-4B4C-B999-8C924CE2C6D1}" type="slidenum">
              <a:rPr lang="en-IN" smtClean="0"/>
              <a:t>‹#›</a:t>
            </a:fld>
            <a:endParaRPr lang="en-IN"/>
          </a:p>
        </p:txBody>
      </p:sp>
    </p:spTree>
    <p:extLst>
      <p:ext uri="{BB962C8B-B14F-4D97-AF65-F5344CB8AC3E}">
        <p14:creationId xmlns:p14="http://schemas.microsoft.com/office/powerpoint/2010/main" val="4121402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ABF6574-BBD1-4E5E-A4B4-A7F698812AAA}" type="datetimeFigureOut">
              <a:rPr lang="en-IN" smtClean="0"/>
              <a:t>13-08-2020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AD0158E-416B-4B4C-B999-8C924CE2C6D1}" type="slidenum">
              <a:rPr lang="en-IN" smtClean="0"/>
              <a:t>‹#›</a:t>
            </a:fld>
            <a:endParaRPr lang="en-IN"/>
          </a:p>
        </p:txBody>
      </p:sp>
    </p:spTree>
    <p:extLst>
      <p:ext uri="{BB962C8B-B14F-4D97-AF65-F5344CB8AC3E}">
        <p14:creationId xmlns:p14="http://schemas.microsoft.com/office/powerpoint/2010/main" val="1692625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BF6574-BBD1-4E5E-A4B4-A7F698812AAA}" type="datetimeFigureOut">
              <a:rPr lang="en-IN" smtClean="0"/>
              <a:t>13-08-2020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AD0158E-416B-4B4C-B999-8C924CE2C6D1}" type="slidenum">
              <a:rPr lang="en-IN" smtClean="0"/>
              <a:t>‹#›</a:t>
            </a:fld>
            <a:endParaRPr lang="en-IN"/>
          </a:p>
        </p:txBody>
      </p:sp>
    </p:spTree>
    <p:extLst>
      <p:ext uri="{BB962C8B-B14F-4D97-AF65-F5344CB8AC3E}">
        <p14:creationId xmlns:p14="http://schemas.microsoft.com/office/powerpoint/2010/main" val="929794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BF6574-BBD1-4E5E-A4B4-A7F698812AAA}" type="datetimeFigureOut">
              <a:rPr lang="en-IN" smtClean="0"/>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AD0158E-416B-4B4C-B999-8C924CE2C6D1}" type="slidenum">
              <a:rPr lang="en-IN" smtClean="0"/>
              <a:t>‹#›</a:t>
            </a:fld>
            <a:endParaRPr lang="en-IN"/>
          </a:p>
        </p:txBody>
      </p:sp>
    </p:spTree>
    <p:extLst>
      <p:ext uri="{BB962C8B-B14F-4D97-AF65-F5344CB8AC3E}">
        <p14:creationId xmlns:p14="http://schemas.microsoft.com/office/powerpoint/2010/main" val="1586544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BF6574-BBD1-4E5E-A4B4-A7F698812AAA}" type="datetimeFigureOut">
              <a:rPr lang="en-IN" smtClean="0"/>
              <a:t>13-08-2020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AD0158E-416B-4B4C-B999-8C924CE2C6D1}" type="slidenum">
              <a:rPr lang="en-IN" smtClean="0"/>
              <a:t>‹#›</a:t>
            </a:fld>
            <a:endParaRPr lang="en-IN"/>
          </a:p>
        </p:txBody>
      </p:sp>
    </p:spTree>
    <p:extLst>
      <p:ext uri="{BB962C8B-B14F-4D97-AF65-F5344CB8AC3E}">
        <p14:creationId xmlns:p14="http://schemas.microsoft.com/office/powerpoint/2010/main" val="1327856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BF6574-BBD1-4E5E-A4B4-A7F698812AAA}" type="datetimeFigureOut">
              <a:rPr lang="en-IN" smtClean="0"/>
              <a:t>13-08-2020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D0158E-416B-4B4C-B999-8C924CE2C6D1}" type="slidenum">
              <a:rPr lang="en-IN" smtClean="0"/>
              <a:t>‹#›</a:t>
            </a:fld>
            <a:endParaRPr lang="en-IN"/>
          </a:p>
        </p:txBody>
      </p:sp>
    </p:spTree>
    <p:extLst>
      <p:ext uri="{BB962C8B-B14F-4D97-AF65-F5344CB8AC3E}">
        <p14:creationId xmlns:p14="http://schemas.microsoft.com/office/powerpoint/2010/main" val="141255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92697"/>
            <a:ext cx="7772400" cy="1944215"/>
          </a:xfrm>
        </p:spPr>
        <p:txBody>
          <a:bodyPr/>
          <a:lstStyle/>
          <a:p>
            <a:r>
              <a:rPr lang="en-IN" dirty="0" smtClean="0"/>
              <a:t>Methods of EE Education</a:t>
            </a:r>
            <a:endParaRPr lang="en-IN" dirty="0"/>
          </a:p>
        </p:txBody>
      </p:sp>
      <p:sp>
        <p:nvSpPr>
          <p:cNvPr id="3" name="Subtitle 2"/>
          <p:cNvSpPr>
            <a:spLocks noGrp="1"/>
          </p:cNvSpPr>
          <p:nvPr>
            <p:ph type="subTitle" idx="1"/>
          </p:nvPr>
        </p:nvSpPr>
        <p:spPr>
          <a:xfrm>
            <a:off x="683568" y="2564904"/>
            <a:ext cx="7992888" cy="3312368"/>
          </a:xfrm>
        </p:spPr>
        <p:txBody>
          <a:bodyPr>
            <a:normAutofit/>
          </a:bodyPr>
          <a:lstStyle/>
          <a:p>
            <a:r>
              <a:rPr lang="en-IN" dirty="0" smtClean="0">
                <a:solidFill>
                  <a:schemeClr val="tx1"/>
                </a:solidFill>
              </a:rPr>
              <a:t>A teaching method may be visualised as a structural representation of the content</a:t>
            </a:r>
          </a:p>
          <a:p>
            <a:r>
              <a:rPr lang="en-IN" dirty="0" smtClean="0">
                <a:solidFill>
                  <a:schemeClr val="tx1"/>
                </a:solidFill>
              </a:rPr>
              <a:t>or concepts. Its role in any teaching – learning situation is critical, as the achievement of the stated teaching-learning objectives depend largely on the teaching methods employed.</a:t>
            </a:r>
          </a:p>
          <a:p>
            <a:endParaRPr lang="en-IN" dirty="0"/>
          </a:p>
        </p:txBody>
      </p:sp>
    </p:spTree>
    <p:extLst>
      <p:ext uri="{BB962C8B-B14F-4D97-AF65-F5344CB8AC3E}">
        <p14:creationId xmlns:p14="http://schemas.microsoft.com/office/powerpoint/2010/main" val="2928749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Some Ideas for Creative Expressions</a:t>
            </a:r>
            <a:endParaRPr lang="en-IN" dirty="0"/>
          </a:p>
        </p:txBody>
      </p:sp>
      <p:sp>
        <p:nvSpPr>
          <p:cNvPr id="3" name="Content Placeholder 2"/>
          <p:cNvSpPr>
            <a:spLocks noGrp="1"/>
          </p:cNvSpPr>
          <p:nvPr>
            <p:ph idx="1"/>
          </p:nvPr>
        </p:nvSpPr>
        <p:spPr/>
        <p:txBody>
          <a:bodyPr/>
          <a:lstStyle/>
          <a:p>
            <a:r>
              <a:rPr lang="en-IN" dirty="0" smtClean="0"/>
              <a:t>Poetry reading and writing</a:t>
            </a:r>
          </a:p>
          <a:p>
            <a:r>
              <a:rPr lang="en-IN" dirty="0" smtClean="0"/>
              <a:t>Making posters, collages, advertisements etc.</a:t>
            </a:r>
          </a:p>
          <a:p>
            <a:r>
              <a:rPr lang="en-IN" dirty="0" smtClean="0"/>
              <a:t>Performing Arts: Dramas, plays and skits etc.</a:t>
            </a:r>
          </a:p>
          <a:p>
            <a:r>
              <a:rPr lang="en-IN" dirty="0" smtClean="0"/>
              <a:t>Model making</a:t>
            </a:r>
          </a:p>
          <a:p>
            <a:r>
              <a:rPr lang="en-IN" dirty="0" smtClean="0"/>
              <a:t>Puppetry</a:t>
            </a:r>
          </a:p>
          <a:p>
            <a:endParaRPr lang="en-IN" dirty="0"/>
          </a:p>
        </p:txBody>
      </p:sp>
    </p:spTree>
    <p:extLst>
      <p:ext uri="{BB962C8B-B14F-4D97-AF65-F5344CB8AC3E}">
        <p14:creationId xmlns:p14="http://schemas.microsoft.com/office/powerpoint/2010/main" val="2937845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Group discussions </a:t>
            </a:r>
            <a:endParaRPr lang="en-IN" dirty="0"/>
          </a:p>
        </p:txBody>
      </p:sp>
      <p:sp>
        <p:nvSpPr>
          <p:cNvPr id="3" name="Content Placeholder 2"/>
          <p:cNvSpPr>
            <a:spLocks noGrp="1"/>
          </p:cNvSpPr>
          <p:nvPr>
            <p:ph idx="1"/>
          </p:nvPr>
        </p:nvSpPr>
        <p:spPr/>
        <p:txBody>
          <a:bodyPr/>
          <a:lstStyle/>
          <a:p>
            <a:r>
              <a:rPr lang="en-IN" dirty="0" smtClean="0"/>
              <a:t>Group discussions provide learning opportunities to students in developing</a:t>
            </a:r>
          </a:p>
          <a:p>
            <a:pPr marL="0" indent="0">
              <a:buNone/>
            </a:pPr>
            <a:r>
              <a:rPr lang="en-IN" dirty="0" smtClean="0"/>
              <a:t>analytical and communication skills.</a:t>
            </a:r>
          </a:p>
          <a:p>
            <a:pPr marL="0" indent="0">
              <a:buNone/>
            </a:pPr>
            <a:r>
              <a:rPr lang="en-IN" dirty="0" smtClean="0"/>
              <a:t>As a teacher you should facilitate this process</a:t>
            </a:r>
          </a:p>
          <a:p>
            <a:pPr marL="0" indent="0">
              <a:buNone/>
            </a:pPr>
            <a:r>
              <a:rPr lang="en-IN" dirty="0" smtClean="0"/>
              <a:t>by encouraging them to discuss their views, share ideas, and solve problems on</a:t>
            </a:r>
          </a:p>
          <a:p>
            <a:pPr marL="0" indent="0">
              <a:buNone/>
            </a:pPr>
            <a:r>
              <a:rPr lang="en-IN" dirty="0" smtClean="0"/>
              <a:t>a particular theme or environmental issue.</a:t>
            </a:r>
          </a:p>
          <a:p>
            <a:pPr marL="0" indent="0">
              <a:buNone/>
            </a:pPr>
            <a:endParaRPr lang="en-IN" dirty="0" smtClean="0"/>
          </a:p>
          <a:p>
            <a:endParaRPr lang="en-IN" dirty="0"/>
          </a:p>
        </p:txBody>
      </p:sp>
    </p:spTree>
    <p:extLst>
      <p:ext uri="{BB962C8B-B14F-4D97-AF65-F5344CB8AC3E}">
        <p14:creationId xmlns:p14="http://schemas.microsoft.com/office/powerpoint/2010/main" val="1181839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smtClean="0"/>
              <a:t>Small group discussions are also enjoyed by most children because it is peer based communication; is interactive; and it encourages active participation of learners. The discussion format encourages learners to analyse alternative ways of thinking. </a:t>
            </a:r>
          </a:p>
          <a:p>
            <a:r>
              <a:rPr lang="en-IN" dirty="0" smtClean="0"/>
              <a:t>It also enables learners to explore their own experiences, review these and think critically.</a:t>
            </a:r>
          </a:p>
          <a:p>
            <a:endParaRPr lang="en-IN" dirty="0"/>
          </a:p>
        </p:txBody>
      </p:sp>
    </p:spTree>
    <p:extLst>
      <p:ext uri="{BB962C8B-B14F-4D97-AF65-F5344CB8AC3E}">
        <p14:creationId xmlns:p14="http://schemas.microsoft.com/office/powerpoint/2010/main" val="4133491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PROJECTS FOR EVS</a:t>
            </a:r>
            <a:endParaRPr lang="en-IN" dirty="0"/>
          </a:p>
        </p:txBody>
      </p:sp>
      <p:sp>
        <p:nvSpPr>
          <p:cNvPr id="3" name="Content Placeholder 2"/>
          <p:cNvSpPr>
            <a:spLocks noGrp="1"/>
          </p:cNvSpPr>
          <p:nvPr>
            <p:ph idx="1"/>
          </p:nvPr>
        </p:nvSpPr>
        <p:spPr/>
        <p:txBody>
          <a:bodyPr>
            <a:normAutofit/>
          </a:bodyPr>
          <a:lstStyle/>
          <a:p>
            <a:r>
              <a:rPr lang="en-IN" dirty="0" smtClean="0"/>
              <a:t>According to Kilpatrick, “A project is a whole-hearted purposeful activity proceeding in a social environment.” </a:t>
            </a:r>
          </a:p>
          <a:p>
            <a:endParaRPr lang="en-IN" dirty="0" smtClean="0"/>
          </a:p>
          <a:p>
            <a:r>
              <a:rPr lang="en-IN" dirty="0" smtClean="0"/>
              <a:t>Project is also a team work and an act related to real-life activities undertaken to solve an emerging or felt problem or to realize some useful and purposeful objectives.</a:t>
            </a:r>
          </a:p>
          <a:p>
            <a:endParaRPr lang="en-IN" dirty="0"/>
          </a:p>
        </p:txBody>
      </p:sp>
    </p:spTree>
    <p:extLst>
      <p:ext uri="{BB962C8B-B14F-4D97-AF65-F5344CB8AC3E}">
        <p14:creationId xmlns:p14="http://schemas.microsoft.com/office/powerpoint/2010/main" val="3754323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endParaRPr lang="en-IN" dirty="0"/>
          </a:p>
        </p:txBody>
      </p:sp>
      <p:sp>
        <p:nvSpPr>
          <p:cNvPr id="3" name="Content Placeholder 2"/>
          <p:cNvSpPr>
            <a:spLocks noGrp="1"/>
          </p:cNvSpPr>
          <p:nvPr>
            <p:ph idx="1"/>
          </p:nvPr>
        </p:nvSpPr>
        <p:spPr>
          <a:xfrm>
            <a:off x="457200" y="1600201"/>
            <a:ext cx="8229600" cy="4493096"/>
          </a:xfrm>
        </p:spPr>
        <p:txBody>
          <a:bodyPr>
            <a:normAutofit/>
          </a:bodyPr>
          <a:lstStyle/>
          <a:p>
            <a:r>
              <a:rPr lang="en-IN" sz="2400" dirty="0" smtClean="0"/>
              <a:t> </a:t>
            </a:r>
            <a:r>
              <a:rPr lang="en-IN" sz="2400" dirty="0"/>
              <a:t>Project is also a team work </a:t>
            </a:r>
            <a:r>
              <a:rPr lang="en-IN" sz="2400" dirty="0" smtClean="0"/>
              <a:t>and an </a:t>
            </a:r>
            <a:r>
              <a:rPr lang="en-IN" sz="2400" dirty="0"/>
              <a:t>act related to real-life activities undertaken to solve an emerging or felt problem</a:t>
            </a:r>
          </a:p>
          <a:p>
            <a:pPr marL="0" indent="0">
              <a:buNone/>
            </a:pPr>
            <a:r>
              <a:rPr lang="en-IN" sz="2400" dirty="0" smtClean="0"/>
              <a:t>     or </a:t>
            </a:r>
            <a:r>
              <a:rPr lang="en-IN" sz="2400" dirty="0"/>
              <a:t>to realize some useful and purposeful objectives</a:t>
            </a:r>
            <a:r>
              <a:rPr lang="en-IN" sz="2400" dirty="0" smtClean="0"/>
              <a:t>.</a:t>
            </a:r>
          </a:p>
          <a:p>
            <a:pPr marL="0" indent="0">
              <a:buNone/>
            </a:pPr>
            <a:endParaRPr lang="en-IN" sz="2400" dirty="0"/>
          </a:p>
          <a:p>
            <a:pPr marL="0" indent="0">
              <a:buNone/>
            </a:pPr>
            <a:r>
              <a:rPr lang="en-IN" sz="2400" dirty="0"/>
              <a:t>• </a:t>
            </a:r>
            <a:r>
              <a:rPr lang="en-IN" sz="2400" dirty="0" smtClean="0"/>
              <a:t>  Projects </a:t>
            </a:r>
            <a:r>
              <a:rPr lang="en-IN" sz="2400" dirty="0"/>
              <a:t>are very good for getting children work closely </a:t>
            </a:r>
            <a:r>
              <a:rPr lang="en-IN" sz="2400" dirty="0" smtClean="0"/>
              <a:t>    together </a:t>
            </a:r>
            <a:r>
              <a:rPr lang="en-IN" sz="2400" dirty="0"/>
              <a:t>in </a:t>
            </a:r>
            <a:r>
              <a:rPr lang="en-IN" sz="2400" dirty="0" smtClean="0"/>
              <a:t>their common </a:t>
            </a:r>
            <a:r>
              <a:rPr lang="en-IN" sz="2400" dirty="0"/>
              <a:t>real-life </a:t>
            </a:r>
            <a:r>
              <a:rPr lang="en-IN" sz="2400" dirty="0" smtClean="0"/>
              <a:t>setting.</a:t>
            </a:r>
          </a:p>
          <a:p>
            <a:endParaRPr lang="en-IN" sz="2400" dirty="0" smtClean="0"/>
          </a:p>
          <a:p>
            <a:endParaRPr lang="en-IN" sz="2400" dirty="0"/>
          </a:p>
          <a:p>
            <a:r>
              <a:rPr lang="en-IN" sz="2400" dirty="0" smtClean="0"/>
              <a:t>It provides </a:t>
            </a:r>
            <a:r>
              <a:rPr lang="en-IN" sz="2400" dirty="0"/>
              <a:t>an opportunity to the children to apply and </a:t>
            </a:r>
            <a:r>
              <a:rPr lang="en-IN" sz="2400" dirty="0" smtClean="0"/>
              <a:t>practice what </a:t>
            </a:r>
            <a:r>
              <a:rPr lang="en-IN" sz="2400" dirty="0"/>
              <a:t>they have </a:t>
            </a:r>
            <a:r>
              <a:rPr lang="en-IN" sz="2400" dirty="0" smtClean="0"/>
              <a:t>learnt. </a:t>
            </a:r>
            <a:endParaRPr lang="en-IN" sz="2400" dirty="0"/>
          </a:p>
          <a:p>
            <a:endParaRPr lang="en-IN" sz="2400" dirty="0"/>
          </a:p>
        </p:txBody>
      </p:sp>
    </p:spTree>
    <p:extLst>
      <p:ext uri="{BB962C8B-B14F-4D97-AF65-F5344CB8AC3E}">
        <p14:creationId xmlns:p14="http://schemas.microsoft.com/office/powerpoint/2010/main" val="2729763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Steps of Project Method</a:t>
            </a:r>
          </a:p>
        </p:txBody>
      </p:sp>
      <p:sp>
        <p:nvSpPr>
          <p:cNvPr id="3" name="Content Placeholder 2"/>
          <p:cNvSpPr>
            <a:spLocks noGrp="1"/>
          </p:cNvSpPr>
          <p:nvPr>
            <p:ph idx="1"/>
          </p:nvPr>
        </p:nvSpPr>
        <p:spPr/>
        <p:txBody>
          <a:bodyPr>
            <a:normAutofit fontScale="62500" lnSpcReduction="20000"/>
          </a:bodyPr>
          <a:lstStyle/>
          <a:p>
            <a:pPr marL="0" indent="0">
              <a:buNone/>
            </a:pPr>
            <a:r>
              <a:rPr lang="en-IN" b="1" dirty="0"/>
              <a:t>Pre-activity stage</a:t>
            </a:r>
          </a:p>
          <a:p>
            <a:pPr marL="0" indent="0">
              <a:buNone/>
            </a:pPr>
            <a:r>
              <a:rPr lang="en-IN" dirty="0"/>
              <a:t>• Stating the problem and objectives of the project work</a:t>
            </a:r>
          </a:p>
          <a:p>
            <a:pPr marL="0" indent="0">
              <a:buNone/>
            </a:pPr>
            <a:r>
              <a:rPr lang="en-IN" dirty="0"/>
              <a:t>• Determining and planning for the various aspects of the identified </a:t>
            </a:r>
            <a:r>
              <a:rPr lang="en-IN" dirty="0" smtClean="0"/>
              <a:t>project </a:t>
            </a:r>
          </a:p>
          <a:p>
            <a:pPr marL="0" indent="0">
              <a:buNone/>
            </a:pPr>
            <a:r>
              <a:rPr lang="en-IN" dirty="0" smtClean="0"/>
              <a:t>• </a:t>
            </a:r>
            <a:r>
              <a:rPr lang="en-IN" dirty="0"/>
              <a:t>Initiating the ‘project team’—rapport, roles and tasks</a:t>
            </a:r>
          </a:p>
          <a:p>
            <a:pPr marL="0" indent="0">
              <a:buNone/>
            </a:pPr>
            <a:r>
              <a:rPr lang="en-IN" b="1" dirty="0"/>
              <a:t>Activity stage</a:t>
            </a:r>
          </a:p>
          <a:p>
            <a:pPr marL="0" indent="0">
              <a:buNone/>
            </a:pPr>
            <a:r>
              <a:rPr lang="en-IN" dirty="0"/>
              <a:t>• Identification of sources and tools for the project.</a:t>
            </a:r>
          </a:p>
          <a:p>
            <a:pPr marL="0" indent="0">
              <a:buNone/>
            </a:pPr>
            <a:r>
              <a:rPr lang="en-IN" dirty="0"/>
              <a:t>• Planning and working out the organisational details of the project</a:t>
            </a:r>
          </a:p>
          <a:p>
            <a:pPr marL="0" indent="0">
              <a:buNone/>
            </a:pPr>
            <a:r>
              <a:rPr lang="en-IN" dirty="0"/>
              <a:t>development and preparation of tools for data collection, questionnaire,</a:t>
            </a:r>
          </a:p>
          <a:p>
            <a:pPr marL="0" indent="0">
              <a:buNone/>
            </a:pPr>
            <a:r>
              <a:rPr lang="en-IN" dirty="0"/>
              <a:t>interview schedules, check-lists, etc.,</a:t>
            </a:r>
          </a:p>
          <a:p>
            <a:pPr marL="0" indent="0">
              <a:buNone/>
            </a:pPr>
            <a:r>
              <a:rPr lang="en-IN" dirty="0"/>
              <a:t>• Various activities and tasks executed in the right sequence</a:t>
            </a:r>
          </a:p>
          <a:p>
            <a:pPr marL="0" indent="0">
              <a:buNone/>
            </a:pPr>
            <a:r>
              <a:rPr lang="en-IN" dirty="0"/>
              <a:t>• Identification of the area of action/localities, target groups, administering</a:t>
            </a:r>
          </a:p>
          <a:p>
            <a:pPr marL="0" indent="0">
              <a:buNone/>
            </a:pPr>
            <a:r>
              <a:rPr lang="en-IN" dirty="0"/>
              <a:t>the tools, instruction for data collection.</a:t>
            </a:r>
          </a:p>
          <a:p>
            <a:endParaRPr lang="en-IN" dirty="0"/>
          </a:p>
        </p:txBody>
      </p:sp>
    </p:spTree>
    <p:extLst>
      <p:ext uri="{BB962C8B-B14F-4D97-AF65-F5344CB8AC3E}">
        <p14:creationId xmlns:p14="http://schemas.microsoft.com/office/powerpoint/2010/main" val="1803813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b="1" dirty="0"/>
              <a:t>Post-activity stage</a:t>
            </a:r>
          </a:p>
          <a:p>
            <a:pPr marL="0" indent="0">
              <a:buNone/>
            </a:pPr>
            <a:r>
              <a:rPr lang="en-IN" dirty="0"/>
              <a:t>• Compilation, analysis and interpretation of the data and dissemination </a:t>
            </a:r>
            <a:r>
              <a:rPr lang="en-IN" dirty="0" smtClean="0"/>
              <a:t>of the </a:t>
            </a:r>
            <a:r>
              <a:rPr lang="en-IN" dirty="0"/>
              <a:t>results or findings.</a:t>
            </a:r>
          </a:p>
          <a:p>
            <a:pPr marL="0" indent="0">
              <a:buNone/>
            </a:pPr>
            <a:r>
              <a:rPr lang="en-IN" dirty="0"/>
              <a:t>• Formulation and implementation of the action plan—leading to </a:t>
            </a:r>
            <a:r>
              <a:rPr lang="en-IN" dirty="0" smtClean="0"/>
              <a:t>resolving of </a:t>
            </a:r>
            <a:r>
              <a:rPr lang="en-IN" dirty="0"/>
              <a:t>the problem</a:t>
            </a:r>
          </a:p>
          <a:p>
            <a:pPr marL="0" indent="0">
              <a:buNone/>
            </a:pPr>
            <a:r>
              <a:rPr lang="en-IN" dirty="0"/>
              <a:t>• Reflecting on the experience—documenting </a:t>
            </a:r>
            <a:r>
              <a:rPr lang="en-IN" dirty="0" smtClean="0"/>
              <a:t>learning</a:t>
            </a:r>
            <a:endParaRPr lang="en-IN" dirty="0"/>
          </a:p>
          <a:p>
            <a:endParaRPr lang="en-IN" dirty="0"/>
          </a:p>
        </p:txBody>
      </p:sp>
    </p:spTree>
    <p:extLst>
      <p:ext uri="{BB962C8B-B14F-4D97-AF65-F5344CB8AC3E}">
        <p14:creationId xmlns:p14="http://schemas.microsoft.com/office/powerpoint/2010/main" val="1256592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Merits of Project Method</a:t>
            </a:r>
            <a:endParaRPr lang="en-IN" dirty="0"/>
          </a:p>
        </p:txBody>
      </p:sp>
      <p:sp>
        <p:nvSpPr>
          <p:cNvPr id="3" name="Content Placeholder 2"/>
          <p:cNvSpPr>
            <a:spLocks noGrp="1"/>
          </p:cNvSpPr>
          <p:nvPr>
            <p:ph idx="1"/>
          </p:nvPr>
        </p:nvSpPr>
        <p:spPr/>
        <p:txBody>
          <a:bodyPr/>
          <a:lstStyle/>
          <a:p>
            <a:r>
              <a:rPr lang="en-IN" dirty="0" smtClean="0"/>
              <a:t>The principles of learning as regards </a:t>
            </a:r>
            <a:r>
              <a:rPr lang="en-IN" b="1" dirty="0" smtClean="0"/>
              <a:t>learning readiness</a:t>
            </a:r>
          </a:p>
          <a:p>
            <a:r>
              <a:rPr lang="en-IN" dirty="0" smtClean="0"/>
              <a:t>The experience is real-life based and hence </a:t>
            </a:r>
            <a:r>
              <a:rPr lang="en-IN" b="1" dirty="0" smtClean="0"/>
              <a:t>lasts longer with the learners</a:t>
            </a:r>
          </a:p>
          <a:p>
            <a:r>
              <a:rPr lang="en-IN" dirty="0" smtClean="0"/>
              <a:t>It is effective in developing </a:t>
            </a:r>
            <a:r>
              <a:rPr lang="en-IN" b="1" dirty="0" smtClean="0"/>
              <a:t>insight towards real-life problems</a:t>
            </a:r>
          </a:p>
          <a:p>
            <a:pPr marL="0" indent="0">
              <a:buNone/>
            </a:pPr>
            <a:r>
              <a:rPr lang="en-IN" dirty="0" smtClean="0"/>
              <a:t>• </a:t>
            </a:r>
            <a:r>
              <a:rPr lang="en-IN" b="1" dirty="0" smtClean="0"/>
              <a:t>Children enjoy freedom to work </a:t>
            </a:r>
            <a:r>
              <a:rPr lang="en-IN" dirty="0" smtClean="0"/>
              <a:t>in a social environment</a:t>
            </a:r>
            <a:endParaRPr lang="en-IN" dirty="0"/>
          </a:p>
        </p:txBody>
      </p:sp>
    </p:spTree>
    <p:extLst>
      <p:ext uri="{BB962C8B-B14F-4D97-AF65-F5344CB8AC3E}">
        <p14:creationId xmlns:p14="http://schemas.microsoft.com/office/powerpoint/2010/main" val="1226809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This method </a:t>
            </a:r>
            <a:r>
              <a:rPr lang="en-IN" b="1" dirty="0" smtClean="0"/>
              <a:t>provides challenging </a:t>
            </a:r>
            <a:r>
              <a:rPr lang="en-IN" dirty="0" smtClean="0"/>
              <a:t>yet encouraging learning environment</a:t>
            </a:r>
          </a:p>
          <a:p>
            <a:pPr marL="0" indent="0">
              <a:buNone/>
            </a:pPr>
            <a:r>
              <a:rPr lang="en-IN" dirty="0" smtClean="0"/>
              <a:t>• Provides an opportunity for </a:t>
            </a:r>
            <a:r>
              <a:rPr lang="en-IN" b="1" dirty="0" smtClean="0"/>
              <a:t>work experience, divergent thinking, self confidence and self discipline</a:t>
            </a:r>
          </a:p>
          <a:p>
            <a:pPr marL="0" indent="0">
              <a:buNone/>
            </a:pPr>
            <a:r>
              <a:rPr lang="en-IN" dirty="0" smtClean="0"/>
              <a:t>• It is democratic and scientific in nature. Helps to </a:t>
            </a:r>
            <a:r>
              <a:rPr lang="en-IN" b="1" dirty="0" smtClean="0"/>
              <a:t>develop ‘discovery attitude’</a:t>
            </a:r>
          </a:p>
          <a:p>
            <a:endParaRPr lang="en-IN" b="1" dirty="0"/>
          </a:p>
        </p:txBody>
      </p:sp>
    </p:spTree>
    <p:extLst>
      <p:ext uri="{BB962C8B-B14F-4D97-AF65-F5344CB8AC3E}">
        <p14:creationId xmlns:p14="http://schemas.microsoft.com/office/powerpoint/2010/main" val="156987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Limitations of Project Method</a:t>
            </a:r>
            <a:endParaRPr lang="en-IN" dirty="0"/>
          </a:p>
        </p:txBody>
      </p:sp>
      <p:sp>
        <p:nvSpPr>
          <p:cNvPr id="3" name="Content Placeholder 2"/>
          <p:cNvSpPr>
            <a:spLocks noGrp="1"/>
          </p:cNvSpPr>
          <p:nvPr>
            <p:ph idx="1"/>
          </p:nvPr>
        </p:nvSpPr>
        <p:spPr/>
        <p:txBody>
          <a:bodyPr/>
          <a:lstStyle/>
          <a:p>
            <a:r>
              <a:rPr lang="en-IN" dirty="0" smtClean="0"/>
              <a:t>Teachers need high order of preparation. </a:t>
            </a:r>
          </a:p>
          <a:p>
            <a:r>
              <a:rPr lang="en-IN" dirty="0" smtClean="0"/>
              <a:t>They are required to work as guide and facilitator during planning, executing, evaluating and recording the project.</a:t>
            </a:r>
          </a:p>
          <a:p>
            <a:pPr marL="0" indent="0">
              <a:buNone/>
            </a:pPr>
            <a:r>
              <a:rPr lang="en-IN" dirty="0" smtClean="0"/>
              <a:t>• It is time consuming and may need some resources as well.</a:t>
            </a:r>
          </a:p>
          <a:p>
            <a:endParaRPr lang="en-IN" dirty="0"/>
          </a:p>
        </p:txBody>
      </p:sp>
    </p:spTree>
    <p:extLst>
      <p:ext uri="{BB962C8B-B14F-4D97-AF65-F5344CB8AC3E}">
        <p14:creationId xmlns:p14="http://schemas.microsoft.com/office/powerpoint/2010/main" val="2751759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Teaching-learning methods in EE </a:t>
            </a:r>
            <a:endParaRPr lang="en-IN" dirty="0"/>
          </a:p>
        </p:txBody>
      </p:sp>
      <p:sp>
        <p:nvSpPr>
          <p:cNvPr id="3" name="Content Placeholder 2"/>
          <p:cNvSpPr>
            <a:spLocks noGrp="1"/>
          </p:cNvSpPr>
          <p:nvPr>
            <p:ph idx="1"/>
          </p:nvPr>
        </p:nvSpPr>
        <p:spPr/>
        <p:txBody>
          <a:bodyPr>
            <a:normAutofit lnSpcReduction="10000"/>
          </a:bodyPr>
          <a:lstStyle/>
          <a:p>
            <a:r>
              <a:rPr lang="en-IN" dirty="0" smtClean="0"/>
              <a:t>Out door experiential and inquiry  methods:</a:t>
            </a:r>
          </a:p>
          <a:p>
            <a:r>
              <a:rPr lang="en-IN" dirty="0" smtClean="0"/>
              <a:t>a</a:t>
            </a:r>
            <a:r>
              <a:rPr lang="en-IN" dirty="0" smtClean="0"/>
              <a:t>) Observation</a:t>
            </a:r>
          </a:p>
          <a:p>
            <a:r>
              <a:rPr lang="en-IN" dirty="0" smtClean="0"/>
              <a:t>b) Creative Expression</a:t>
            </a:r>
          </a:p>
          <a:p>
            <a:r>
              <a:rPr lang="en-IN" dirty="0" smtClean="0"/>
              <a:t>c) Field visit</a:t>
            </a:r>
          </a:p>
          <a:p>
            <a:r>
              <a:rPr lang="en-IN" dirty="0" smtClean="0"/>
              <a:t>d) Project</a:t>
            </a:r>
          </a:p>
          <a:p>
            <a:r>
              <a:rPr lang="en-IN" dirty="0" smtClean="0"/>
              <a:t>e) Small group discussion</a:t>
            </a:r>
          </a:p>
          <a:p>
            <a:r>
              <a:rPr lang="en-IN" dirty="0" smtClean="0"/>
              <a:t>f) Experiments and</a:t>
            </a:r>
          </a:p>
          <a:p>
            <a:r>
              <a:rPr lang="en-IN" dirty="0" smtClean="0"/>
              <a:t>g) Problem-Solving</a:t>
            </a:r>
          </a:p>
          <a:p>
            <a:endParaRPr lang="en-IN" dirty="0"/>
          </a:p>
        </p:txBody>
      </p:sp>
    </p:spTree>
    <p:extLst>
      <p:ext uri="{BB962C8B-B14F-4D97-AF65-F5344CB8AC3E}">
        <p14:creationId xmlns:p14="http://schemas.microsoft.com/office/powerpoint/2010/main" val="2613300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 VISITS FOR LEARNING</a:t>
            </a:r>
            <a:endParaRPr lang="en-IN"/>
          </a:p>
        </p:txBody>
      </p:sp>
      <p:sp>
        <p:nvSpPr>
          <p:cNvPr id="3" name="Content Placeholder 2"/>
          <p:cNvSpPr>
            <a:spLocks noGrp="1"/>
          </p:cNvSpPr>
          <p:nvPr>
            <p:ph idx="1"/>
          </p:nvPr>
        </p:nvSpPr>
        <p:spPr/>
        <p:txBody>
          <a:bodyPr/>
          <a:lstStyle/>
          <a:p>
            <a:r>
              <a:rPr lang="en-IN" dirty="0"/>
              <a:t>A field trip or excursion is a journey by a group of people to a place away </a:t>
            </a:r>
            <a:r>
              <a:rPr lang="en-IN" dirty="0" smtClean="0"/>
              <a:t>from their </a:t>
            </a:r>
            <a:r>
              <a:rPr lang="en-IN" dirty="0"/>
              <a:t>normal environment. </a:t>
            </a:r>
            <a:endParaRPr lang="en-IN" dirty="0" smtClean="0"/>
          </a:p>
          <a:p>
            <a:r>
              <a:rPr lang="en-IN" dirty="0" smtClean="0"/>
              <a:t>Visits </a:t>
            </a:r>
            <a:r>
              <a:rPr lang="en-IN" dirty="0"/>
              <a:t>to zoos, gardens, parks and museums are </a:t>
            </a:r>
            <a:r>
              <a:rPr lang="en-IN" dirty="0" smtClean="0"/>
              <a:t>part of </a:t>
            </a:r>
            <a:r>
              <a:rPr lang="en-IN" dirty="0"/>
              <a:t>school life. Yet often such visits are just </a:t>
            </a:r>
            <a:r>
              <a:rPr lang="en-IN" dirty="0" smtClean="0"/>
              <a:t>picnics.</a:t>
            </a:r>
            <a:endParaRPr lang="en-IN" dirty="0"/>
          </a:p>
          <a:p>
            <a:endParaRPr lang="en-IN" dirty="0"/>
          </a:p>
        </p:txBody>
      </p:sp>
    </p:spTree>
    <p:extLst>
      <p:ext uri="{BB962C8B-B14F-4D97-AF65-F5344CB8AC3E}">
        <p14:creationId xmlns:p14="http://schemas.microsoft.com/office/powerpoint/2010/main" val="3361199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dirty="0"/>
              <a:t>A wealth of learning objects and settings are available everywhere</a:t>
            </a:r>
            <a:r>
              <a:rPr lang="en-IN" dirty="0" smtClean="0"/>
              <a:t>—</a:t>
            </a:r>
          </a:p>
          <a:p>
            <a:r>
              <a:rPr lang="en-IN" dirty="0" smtClean="0"/>
              <a:t>A walk around </a:t>
            </a:r>
            <a:r>
              <a:rPr lang="en-IN" dirty="0"/>
              <a:t>the school ground </a:t>
            </a:r>
            <a:r>
              <a:rPr lang="en-IN" dirty="0" smtClean="0"/>
              <a:t>or neighbourhood</a:t>
            </a:r>
            <a:r>
              <a:rPr lang="en-IN" dirty="0"/>
              <a:t>; a few hours in a city park; </a:t>
            </a:r>
            <a:endParaRPr lang="en-IN" dirty="0" smtClean="0"/>
          </a:p>
          <a:p>
            <a:r>
              <a:rPr lang="en-IN" dirty="0" smtClean="0"/>
              <a:t>a </a:t>
            </a:r>
            <a:r>
              <a:rPr lang="en-IN" dirty="0"/>
              <a:t>visit </a:t>
            </a:r>
            <a:r>
              <a:rPr lang="en-IN" dirty="0" smtClean="0"/>
              <a:t>to a </a:t>
            </a:r>
            <a:r>
              <a:rPr lang="en-IN" dirty="0"/>
              <a:t>local historical monument; a trip to a museum, a factory, a public office and </a:t>
            </a:r>
            <a:r>
              <a:rPr lang="en-IN" dirty="0" smtClean="0"/>
              <a:t>so on</a:t>
            </a:r>
            <a:r>
              <a:rPr lang="en-IN" dirty="0"/>
              <a:t>. </a:t>
            </a:r>
            <a:endParaRPr lang="en-IN" dirty="0" smtClean="0"/>
          </a:p>
          <a:p>
            <a:r>
              <a:rPr lang="en-IN" dirty="0" smtClean="0"/>
              <a:t>Any </a:t>
            </a:r>
            <a:r>
              <a:rPr lang="en-IN" dirty="0"/>
              <a:t>of these can provide rich opportunities for first-hand exposure </a:t>
            </a:r>
            <a:r>
              <a:rPr lang="en-IN" dirty="0" smtClean="0"/>
              <a:t>and experiences</a:t>
            </a:r>
            <a:endParaRPr lang="en-IN" dirty="0"/>
          </a:p>
          <a:p>
            <a:endParaRPr lang="en-IN" dirty="0"/>
          </a:p>
        </p:txBody>
      </p:sp>
    </p:spTree>
    <p:extLst>
      <p:ext uri="{BB962C8B-B14F-4D97-AF65-F5344CB8AC3E}">
        <p14:creationId xmlns:p14="http://schemas.microsoft.com/office/powerpoint/2010/main" val="1996606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They can </a:t>
            </a:r>
            <a:r>
              <a:rPr lang="en-IN" dirty="0"/>
              <a:t>provide the space for the development of several skills including </a:t>
            </a:r>
            <a:r>
              <a:rPr lang="en-IN" dirty="0" smtClean="0"/>
              <a:t>-observation</a:t>
            </a:r>
            <a:r>
              <a:rPr lang="en-IN" dirty="0"/>
              <a:t>,</a:t>
            </a:r>
          </a:p>
          <a:p>
            <a:pPr marL="0" indent="0">
              <a:buNone/>
            </a:pPr>
            <a:r>
              <a:rPr lang="en-IN" dirty="0" smtClean="0"/>
              <a:t>     investigation</a:t>
            </a:r>
            <a:r>
              <a:rPr lang="en-IN" dirty="0"/>
              <a:t>, </a:t>
            </a:r>
            <a:endParaRPr lang="en-IN" dirty="0" smtClean="0"/>
          </a:p>
          <a:p>
            <a:pPr marL="0" indent="0">
              <a:buNone/>
            </a:pPr>
            <a:r>
              <a:rPr lang="en-IN" dirty="0" smtClean="0"/>
              <a:t>     monitoring</a:t>
            </a:r>
            <a:r>
              <a:rPr lang="en-IN" dirty="0"/>
              <a:t>, </a:t>
            </a:r>
            <a:endParaRPr lang="en-IN" dirty="0" smtClean="0"/>
          </a:p>
          <a:p>
            <a:pPr marL="0" indent="0">
              <a:buNone/>
            </a:pPr>
            <a:r>
              <a:rPr lang="en-IN" dirty="0" smtClean="0"/>
              <a:t>  collecting </a:t>
            </a:r>
            <a:r>
              <a:rPr lang="en-IN" dirty="0"/>
              <a:t>data and analysing it, </a:t>
            </a:r>
            <a:endParaRPr lang="en-IN" dirty="0" smtClean="0"/>
          </a:p>
          <a:p>
            <a:pPr marL="0" indent="0">
              <a:buNone/>
            </a:pPr>
            <a:r>
              <a:rPr lang="en-IN" dirty="0" smtClean="0"/>
              <a:t>  critical thinking </a:t>
            </a:r>
            <a:r>
              <a:rPr lang="en-IN" dirty="0"/>
              <a:t>and problem solving.</a:t>
            </a:r>
          </a:p>
          <a:p>
            <a:endParaRPr lang="en-IN" dirty="0"/>
          </a:p>
        </p:txBody>
      </p:sp>
    </p:spTree>
    <p:extLst>
      <p:ext uri="{BB962C8B-B14F-4D97-AF65-F5344CB8AC3E}">
        <p14:creationId xmlns:p14="http://schemas.microsoft.com/office/powerpoint/2010/main" val="23722096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t>
            </a:r>
            <a:r>
              <a:rPr lang="en-IN" dirty="0"/>
              <a:t>Organising a Field Trip for Plant Study</a:t>
            </a:r>
          </a:p>
        </p:txBody>
      </p:sp>
      <p:sp>
        <p:nvSpPr>
          <p:cNvPr id="3" name="Content Placeholder 2"/>
          <p:cNvSpPr>
            <a:spLocks noGrp="1"/>
          </p:cNvSpPr>
          <p:nvPr>
            <p:ph idx="1"/>
          </p:nvPr>
        </p:nvSpPr>
        <p:spPr/>
        <p:txBody>
          <a:bodyPr>
            <a:normAutofit lnSpcReduction="10000"/>
          </a:bodyPr>
          <a:lstStyle/>
          <a:p>
            <a:r>
              <a:rPr lang="en-IN" dirty="0"/>
              <a:t>Objectives of the field </a:t>
            </a:r>
            <a:r>
              <a:rPr lang="en-IN" dirty="0" smtClean="0"/>
              <a:t>trip:</a:t>
            </a:r>
          </a:p>
          <a:p>
            <a:pPr marL="0" indent="0">
              <a:buNone/>
            </a:pPr>
            <a:r>
              <a:rPr lang="en-IN" dirty="0"/>
              <a:t>• identify a few of the familiar plants by their names.</a:t>
            </a:r>
          </a:p>
          <a:p>
            <a:pPr marL="0" indent="0">
              <a:buNone/>
            </a:pPr>
            <a:r>
              <a:rPr lang="en-IN" dirty="0"/>
              <a:t>• observe and record the differences in their external features.</a:t>
            </a:r>
          </a:p>
          <a:p>
            <a:pPr marL="0" indent="0">
              <a:buNone/>
            </a:pPr>
            <a:r>
              <a:rPr lang="en-IN" dirty="0"/>
              <a:t>• Broadly classify them on the basis of size and appreciate the diversity seen.</a:t>
            </a:r>
          </a:p>
          <a:p>
            <a:pPr marL="0" indent="0">
              <a:buNone/>
            </a:pPr>
            <a:r>
              <a:rPr lang="en-IN" dirty="0"/>
              <a:t>• observe the differences in shape, size and patterns of leaves</a:t>
            </a:r>
          </a:p>
          <a:p>
            <a:endParaRPr lang="en-IN" dirty="0"/>
          </a:p>
        </p:txBody>
      </p:sp>
    </p:spTree>
    <p:extLst>
      <p:ext uri="{BB962C8B-B14F-4D97-AF65-F5344CB8AC3E}">
        <p14:creationId xmlns:p14="http://schemas.microsoft.com/office/powerpoint/2010/main" val="2121270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Plants are classified into three</a:t>
            </a:r>
            <a:br>
              <a:rPr lang="en-IN" dirty="0"/>
            </a:br>
            <a:endParaRPr lang="en-IN" dirty="0"/>
          </a:p>
        </p:txBody>
      </p:sp>
      <p:sp>
        <p:nvSpPr>
          <p:cNvPr id="3" name="Content Placeholder 2"/>
          <p:cNvSpPr>
            <a:spLocks noGrp="1"/>
          </p:cNvSpPr>
          <p:nvPr>
            <p:ph idx="1"/>
          </p:nvPr>
        </p:nvSpPr>
        <p:spPr/>
        <p:txBody>
          <a:bodyPr>
            <a:normAutofit/>
          </a:bodyPr>
          <a:lstStyle/>
          <a:p>
            <a:r>
              <a:rPr lang="en-IN" dirty="0"/>
              <a:t>M</a:t>
            </a:r>
            <a:r>
              <a:rPr lang="en-IN" dirty="0" smtClean="0"/>
              <a:t>ajor </a:t>
            </a:r>
            <a:r>
              <a:rPr lang="en-IN" dirty="0"/>
              <a:t>categories considering the structure of the stems. They are the herbs, </a:t>
            </a:r>
            <a:r>
              <a:rPr lang="en-IN" dirty="0" smtClean="0"/>
              <a:t>shrubs and </a:t>
            </a:r>
            <a:r>
              <a:rPr lang="en-IN" dirty="0"/>
              <a:t>trees. </a:t>
            </a:r>
            <a:endParaRPr lang="en-IN" dirty="0" smtClean="0"/>
          </a:p>
          <a:p>
            <a:r>
              <a:rPr lang="en-IN" dirty="0" smtClean="0"/>
              <a:t>Keeping </a:t>
            </a:r>
            <a:r>
              <a:rPr lang="en-IN" dirty="0"/>
              <a:t>in view the objectives of the field trip, various aspects to </a:t>
            </a:r>
            <a:r>
              <a:rPr lang="en-IN" dirty="0" smtClean="0"/>
              <a:t>be observed </a:t>
            </a:r>
            <a:r>
              <a:rPr lang="en-IN" dirty="0"/>
              <a:t>are</a:t>
            </a:r>
            <a:r>
              <a:rPr lang="en-IN" dirty="0" smtClean="0"/>
              <a:t>:</a:t>
            </a:r>
          </a:p>
          <a:p>
            <a:endParaRPr lang="en-IN" dirty="0"/>
          </a:p>
          <a:p>
            <a:pPr marL="0" indent="0">
              <a:buNone/>
            </a:pPr>
            <a:r>
              <a:rPr lang="en-IN" dirty="0"/>
              <a:t>• Dew seen on the grass and plants in the park.</a:t>
            </a:r>
          </a:p>
          <a:p>
            <a:pPr marL="0" indent="0">
              <a:buNone/>
            </a:pPr>
            <a:r>
              <a:rPr lang="en-IN" dirty="0"/>
              <a:t>• Different plants</a:t>
            </a:r>
          </a:p>
          <a:p>
            <a:endParaRPr lang="en-IN" dirty="0"/>
          </a:p>
        </p:txBody>
      </p:sp>
    </p:spTree>
    <p:extLst>
      <p:ext uri="{BB962C8B-B14F-4D97-AF65-F5344CB8AC3E}">
        <p14:creationId xmlns:p14="http://schemas.microsoft.com/office/powerpoint/2010/main" val="3679414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dirty="0"/>
              <a:t>• Barks of the trees</a:t>
            </a:r>
          </a:p>
          <a:p>
            <a:pPr marL="0" indent="0">
              <a:buNone/>
            </a:pPr>
            <a:r>
              <a:rPr lang="en-IN" dirty="0"/>
              <a:t>• Size of the plant and tree</a:t>
            </a:r>
          </a:p>
          <a:p>
            <a:pPr marL="0" indent="0">
              <a:buNone/>
            </a:pPr>
            <a:r>
              <a:rPr lang="en-IN" dirty="0"/>
              <a:t>• Variety in shapes, sizes, number. and texture of leaves</a:t>
            </a:r>
          </a:p>
          <a:p>
            <a:pPr marL="0" indent="0">
              <a:buNone/>
            </a:pPr>
            <a:r>
              <a:rPr lang="en-IN" dirty="0"/>
              <a:t>• Differences seen in the size and shapes of seeds and fruits</a:t>
            </a:r>
          </a:p>
          <a:p>
            <a:pPr marL="0" indent="0">
              <a:buNone/>
            </a:pPr>
            <a:r>
              <a:rPr lang="en-IN" dirty="0"/>
              <a:t>• Differences seen in the flowers of plants</a:t>
            </a:r>
          </a:p>
          <a:p>
            <a:endParaRPr lang="en-IN" dirty="0"/>
          </a:p>
        </p:txBody>
      </p:sp>
    </p:spTree>
    <p:extLst>
      <p:ext uri="{BB962C8B-B14F-4D97-AF65-F5344CB8AC3E}">
        <p14:creationId xmlns:p14="http://schemas.microsoft.com/office/powerpoint/2010/main" val="2762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After the visit, next day in the class, discuss about the diversity in the plant</a:t>
            </a:r>
          </a:p>
          <a:p>
            <a:r>
              <a:rPr lang="en-IN" dirty="0"/>
              <a:t>world, its significance and future concerns. Emphasise on the types of </a:t>
            </a:r>
            <a:r>
              <a:rPr lang="en-IN" dirty="0" smtClean="0"/>
              <a:t>plants, differences </a:t>
            </a:r>
            <a:r>
              <a:rPr lang="en-IN" dirty="0"/>
              <a:t>in leaves, fruits, seeds and their habitat. </a:t>
            </a:r>
            <a:endParaRPr lang="en-IN" dirty="0" smtClean="0"/>
          </a:p>
          <a:p>
            <a:r>
              <a:rPr lang="en-IN" dirty="0" smtClean="0"/>
              <a:t>The </a:t>
            </a:r>
            <a:r>
              <a:rPr lang="en-IN" dirty="0"/>
              <a:t>following </a:t>
            </a:r>
            <a:r>
              <a:rPr lang="en-IN" dirty="0" smtClean="0"/>
              <a:t>questions may </a:t>
            </a:r>
            <a:r>
              <a:rPr lang="en-IN" dirty="0"/>
              <a:t>also be discussed:</a:t>
            </a:r>
          </a:p>
          <a:p>
            <a:endParaRPr lang="en-IN" dirty="0"/>
          </a:p>
        </p:txBody>
      </p:sp>
    </p:spTree>
    <p:extLst>
      <p:ext uri="{BB962C8B-B14F-4D97-AF65-F5344CB8AC3E}">
        <p14:creationId xmlns:p14="http://schemas.microsoft.com/office/powerpoint/2010/main" val="1755345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IN" dirty="0"/>
              <a:t>• How are two plants different from one another?</a:t>
            </a:r>
          </a:p>
          <a:p>
            <a:pPr marL="0" indent="0">
              <a:buNone/>
            </a:pPr>
            <a:r>
              <a:rPr lang="en-IN" dirty="0"/>
              <a:t>• In what ways do these two plants relate to one another?</a:t>
            </a:r>
          </a:p>
          <a:p>
            <a:pPr marL="0" indent="0">
              <a:buNone/>
            </a:pPr>
            <a:r>
              <a:rPr lang="en-IN" dirty="0"/>
              <a:t>• Expand the title or name of this plant into a detailed caption </a:t>
            </a:r>
            <a:r>
              <a:rPr lang="en-IN" dirty="0" smtClean="0"/>
              <a:t>in </a:t>
            </a:r>
            <a:r>
              <a:rPr lang="en-IN" dirty="0"/>
              <a:t>your Field book.</a:t>
            </a:r>
          </a:p>
          <a:p>
            <a:pPr marL="0" indent="0">
              <a:buNone/>
            </a:pPr>
            <a:r>
              <a:rPr lang="en-IN" dirty="0"/>
              <a:t>• Describe the setting in which you might have found this plant etc.</a:t>
            </a:r>
          </a:p>
          <a:p>
            <a:endParaRPr lang="en-IN" dirty="0"/>
          </a:p>
        </p:txBody>
      </p:sp>
    </p:spTree>
    <p:extLst>
      <p:ext uri="{BB962C8B-B14F-4D97-AF65-F5344CB8AC3E}">
        <p14:creationId xmlns:p14="http://schemas.microsoft.com/office/powerpoint/2010/main" val="1600812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988840"/>
          </a:xfrm>
        </p:spPr>
        <p:txBody>
          <a:bodyPr>
            <a:normAutofit fontScale="90000"/>
          </a:bodyPr>
          <a:lstStyle/>
          <a:p>
            <a:r>
              <a:rPr lang="en-IN" dirty="0" smtClean="0"/>
              <a:t> </a:t>
            </a:r>
            <a:r>
              <a:rPr lang="en-IN" dirty="0"/>
              <a:t>EXPERIMENTS FOR </a:t>
            </a:r>
            <a:r>
              <a:rPr lang="en-IN" dirty="0" smtClean="0"/>
              <a:t>TEACHING LEARNING OF </a:t>
            </a:r>
            <a:r>
              <a:rPr lang="en-IN" dirty="0"/>
              <a:t>EVS</a:t>
            </a:r>
            <a:br>
              <a:rPr lang="en-IN" dirty="0"/>
            </a:br>
            <a:endParaRPr lang="en-IN" dirty="0"/>
          </a:p>
        </p:txBody>
      </p:sp>
      <p:sp>
        <p:nvSpPr>
          <p:cNvPr id="3" name="Content Placeholder 2"/>
          <p:cNvSpPr>
            <a:spLocks noGrp="1"/>
          </p:cNvSpPr>
          <p:nvPr>
            <p:ph idx="1"/>
          </p:nvPr>
        </p:nvSpPr>
        <p:spPr>
          <a:xfrm>
            <a:off x="457200" y="1628800"/>
            <a:ext cx="8229600" cy="4497363"/>
          </a:xfrm>
        </p:spPr>
        <p:txBody>
          <a:bodyPr/>
          <a:lstStyle/>
          <a:p>
            <a:pPr marL="0" indent="0">
              <a:buNone/>
            </a:pPr>
            <a:r>
              <a:rPr lang="en-IN" dirty="0" smtClean="0"/>
              <a:t>An </a:t>
            </a:r>
            <a:r>
              <a:rPr lang="en-IN" dirty="0"/>
              <a:t>experiment usually helps to establish a cause-effect relationship. </a:t>
            </a:r>
            <a:r>
              <a:rPr lang="en-IN" dirty="0" smtClean="0"/>
              <a:t>It includes </a:t>
            </a:r>
            <a:r>
              <a:rPr lang="en-IN" dirty="0"/>
              <a:t>enquiry, observation, inferring and testing of a hypothesis</a:t>
            </a:r>
            <a:r>
              <a:rPr lang="en-IN" dirty="0" smtClean="0"/>
              <a:t>.</a:t>
            </a:r>
          </a:p>
          <a:p>
            <a:pPr marL="0" indent="0">
              <a:buNone/>
            </a:pPr>
            <a:r>
              <a:rPr lang="en-IN" dirty="0" smtClean="0"/>
              <a:t> </a:t>
            </a:r>
            <a:r>
              <a:rPr lang="en-IN" dirty="0"/>
              <a:t>It is </a:t>
            </a:r>
            <a:r>
              <a:rPr lang="en-IN" dirty="0" smtClean="0"/>
              <a:t>not difficult </a:t>
            </a:r>
            <a:r>
              <a:rPr lang="en-IN" dirty="0"/>
              <a:t>to device experiments that can generally be fitted within the time </a:t>
            </a:r>
            <a:r>
              <a:rPr lang="en-IN" dirty="0" smtClean="0"/>
              <a:t>allocated to </a:t>
            </a:r>
            <a:r>
              <a:rPr lang="en-IN" dirty="0"/>
              <a:t>teach a particular topic.</a:t>
            </a:r>
          </a:p>
          <a:p>
            <a:pPr marL="0" indent="0">
              <a:buNone/>
            </a:pPr>
            <a:endParaRPr lang="en-IN" dirty="0"/>
          </a:p>
        </p:txBody>
      </p:sp>
    </p:spTree>
    <p:extLst>
      <p:ext uri="{BB962C8B-B14F-4D97-AF65-F5344CB8AC3E}">
        <p14:creationId xmlns:p14="http://schemas.microsoft.com/office/powerpoint/2010/main" val="8828089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Experiments can be helpful:</a:t>
            </a:r>
          </a:p>
        </p:txBody>
      </p:sp>
      <p:sp>
        <p:nvSpPr>
          <p:cNvPr id="3" name="Content Placeholder 2"/>
          <p:cNvSpPr>
            <a:spLocks noGrp="1"/>
          </p:cNvSpPr>
          <p:nvPr>
            <p:ph idx="1"/>
          </p:nvPr>
        </p:nvSpPr>
        <p:spPr/>
        <p:txBody>
          <a:bodyPr>
            <a:normAutofit lnSpcReduction="10000"/>
          </a:bodyPr>
          <a:lstStyle/>
          <a:p>
            <a:pPr marL="0" indent="0">
              <a:buNone/>
            </a:pPr>
            <a:r>
              <a:rPr lang="en-IN" dirty="0"/>
              <a:t>• In enabling children understand abstract concepts</a:t>
            </a:r>
          </a:p>
          <a:p>
            <a:pPr marL="0" indent="0">
              <a:buNone/>
            </a:pPr>
            <a:r>
              <a:rPr lang="en-IN" dirty="0"/>
              <a:t>• In helping develop scientific temper, being able to hypothesise and </a:t>
            </a:r>
            <a:r>
              <a:rPr lang="en-IN" dirty="0" smtClean="0"/>
              <a:t>discover and </a:t>
            </a:r>
            <a:r>
              <a:rPr lang="en-IN" dirty="0"/>
              <a:t>explore</a:t>
            </a:r>
          </a:p>
          <a:p>
            <a:pPr marL="0" indent="0">
              <a:buNone/>
            </a:pPr>
            <a:r>
              <a:rPr lang="en-IN" dirty="0"/>
              <a:t>• In enhancing the skills of observation and analytical thinking</a:t>
            </a:r>
          </a:p>
          <a:p>
            <a:pPr marL="0" indent="0">
              <a:buNone/>
            </a:pPr>
            <a:r>
              <a:rPr lang="en-IN" dirty="0"/>
              <a:t>• In providing practical </a:t>
            </a:r>
            <a:r>
              <a:rPr lang="en-IN" dirty="0" smtClean="0"/>
              <a:t>knowledge</a:t>
            </a:r>
          </a:p>
          <a:p>
            <a:pPr marL="0" indent="0">
              <a:buNone/>
            </a:pPr>
            <a:r>
              <a:rPr lang="en-IN" dirty="0"/>
              <a:t>• In enabling children apply the theoretical knowledge gained</a:t>
            </a:r>
          </a:p>
          <a:p>
            <a:endParaRPr lang="en-IN" dirty="0"/>
          </a:p>
        </p:txBody>
      </p:sp>
    </p:spTree>
    <p:extLst>
      <p:ext uri="{BB962C8B-B14F-4D97-AF65-F5344CB8AC3E}">
        <p14:creationId xmlns:p14="http://schemas.microsoft.com/office/powerpoint/2010/main" val="4061984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THE OBSERVATION METHOD</a:t>
            </a:r>
            <a:endParaRPr lang="en-IN" dirty="0"/>
          </a:p>
        </p:txBody>
      </p:sp>
      <p:sp>
        <p:nvSpPr>
          <p:cNvPr id="3" name="Content Placeholder 2"/>
          <p:cNvSpPr>
            <a:spLocks noGrp="1"/>
          </p:cNvSpPr>
          <p:nvPr>
            <p:ph idx="1"/>
          </p:nvPr>
        </p:nvSpPr>
        <p:spPr/>
        <p:txBody>
          <a:bodyPr>
            <a:normAutofit fontScale="92500"/>
          </a:bodyPr>
          <a:lstStyle/>
          <a:p>
            <a:r>
              <a:rPr lang="en-IN" dirty="0" smtClean="0"/>
              <a:t>Human beings constantly observe physical or social events occurring around them. It was the process of observation which gave some of the great scientists to the world. Einstein propounded the theory of relativity by observing the clocks of a church and sitting in tram at his work place.</a:t>
            </a:r>
          </a:p>
          <a:p>
            <a:r>
              <a:rPr lang="en-IN" dirty="0" smtClean="0"/>
              <a:t> Observation made James watt realise the strength of steam encouraging him to invent the steam engine. </a:t>
            </a:r>
          </a:p>
          <a:p>
            <a:endParaRPr lang="en-IN" dirty="0"/>
          </a:p>
        </p:txBody>
      </p:sp>
    </p:spTree>
    <p:extLst>
      <p:ext uri="{BB962C8B-B14F-4D97-AF65-F5344CB8AC3E}">
        <p14:creationId xmlns:p14="http://schemas.microsoft.com/office/powerpoint/2010/main" val="1217196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An Example of Experiments</a:t>
            </a:r>
          </a:p>
        </p:txBody>
      </p:sp>
      <p:sp>
        <p:nvSpPr>
          <p:cNvPr id="3" name="Content Placeholder 2"/>
          <p:cNvSpPr>
            <a:spLocks noGrp="1"/>
          </p:cNvSpPr>
          <p:nvPr>
            <p:ph idx="1"/>
          </p:nvPr>
        </p:nvSpPr>
        <p:spPr/>
        <p:txBody>
          <a:bodyPr/>
          <a:lstStyle/>
          <a:p>
            <a:r>
              <a:rPr lang="en-IN" dirty="0"/>
              <a:t>Soil </a:t>
            </a:r>
            <a:r>
              <a:rPr lang="en-IN" dirty="0" smtClean="0"/>
              <a:t>Conservation</a:t>
            </a:r>
          </a:p>
          <a:p>
            <a:r>
              <a:rPr lang="en-IN" dirty="0"/>
              <a:t>conduct the following experiment to help children </a:t>
            </a:r>
            <a:r>
              <a:rPr lang="en-IN" dirty="0" smtClean="0"/>
              <a:t>to understand </a:t>
            </a:r>
            <a:r>
              <a:rPr lang="en-IN" dirty="0"/>
              <a:t>how roots of plants protect the Top soil</a:t>
            </a:r>
            <a:r>
              <a:rPr lang="en-IN" dirty="0" smtClean="0"/>
              <a:t>.</a:t>
            </a:r>
          </a:p>
          <a:p>
            <a:r>
              <a:rPr lang="en-IN" dirty="0"/>
              <a:t>Take two cardboard or wooden boxes or trays </a:t>
            </a:r>
            <a:endParaRPr lang="en-IN" dirty="0" smtClean="0"/>
          </a:p>
          <a:p>
            <a:endParaRPr lang="en-IN" dirty="0"/>
          </a:p>
          <a:p>
            <a:r>
              <a:rPr lang="en-IN" dirty="0" smtClean="0"/>
              <a:t>Line </a:t>
            </a:r>
            <a:r>
              <a:rPr lang="en-IN" dirty="0"/>
              <a:t>them with a plastic sheet to make them leak proof. </a:t>
            </a:r>
          </a:p>
        </p:txBody>
      </p:sp>
    </p:spTree>
    <p:extLst>
      <p:ext uri="{BB962C8B-B14F-4D97-AF65-F5344CB8AC3E}">
        <p14:creationId xmlns:p14="http://schemas.microsoft.com/office/powerpoint/2010/main" val="23547583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sheets </a:t>
            </a:r>
            <a:r>
              <a:rPr lang="en-IN" dirty="0" smtClean="0"/>
              <a:t>can be </a:t>
            </a:r>
            <a:r>
              <a:rPr lang="en-IN" dirty="0"/>
              <a:t>made by cutting open old plastic bags and fusing the edges together with </a:t>
            </a:r>
            <a:r>
              <a:rPr lang="en-IN" dirty="0" smtClean="0"/>
              <a:t>the help </a:t>
            </a:r>
            <a:r>
              <a:rPr lang="en-IN" dirty="0"/>
              <a:t>of a candle</a:t>
            </a:r>
            <a:r>
              <a:rPr lang="en-IN" dirty="0" smtClean="0"/>
              <a:t>.</a:t>
            </a:r>
          </a:p>
          <a:p>
            <a:r>
              <a:rPr lang="en-IN" dirty="0" smtClean="0"/>
              <a:t>.At </a:t>
            </a:r>
            <a:r>
              <a:rPr lang="en-IN" dirty="0"/>
              <a:t>one end of each box cut a ’V’ notch 10 cm deep to draw </a:t>
            </a:r>
            <a:r>
              <a:rPr lang="en-IN" dirty="0" smtClean="0"/>
              <a:t>the runoff </a:t>
            </a:r>
            <a:r>
              <a:rPr lang="en-IN" dirty="0"/>
              <a:t>water into a glass jar.</a:t>
            </a:r>
          </a:p>
          <a:p>
            <a:endParaRPr lang="en-IN" dirty="0"/>
          </a:p>
        </p:txBody>
      </p:sp>
    </p:spTree>
    <p:extLst>
      <p:ext uri="{BB962C8B-B14F-4D97-AF65-F5344CB8AC3E}">
        <p14:creationId xmlns:p14="http://schemas.microsoft.com/office/powerpoint/2010/main" val="33275189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dirty="0"/>
              <a:t>Fill each box with 3-4 cm layer of brick pieces and pebbles, followed by 3-4 </a:t>
            </a:r>
            <a:r>
              <a:rPr lang="en-IN" dirty="0" smtClean="0"/>
              <a:t>cm layer </a:t>
            </a:r>
            <a:r>
              <a:rPr lang="en-IN" dirty="0"/>
              <a:t>of </a:t>
            </a:r>
            <a:r>
              <a:rPr lang="en-IN" dirty="0" smtClean="0"/>
              <a:t>manure  oil.</a:t>
            </a:r>
          </a:p>
          <a:p>
            <a:endParaRPr lang="en-IN" dirty="0" smtClean="0"/>
          </a:p>
          <a:p>
            <a:r>
              <a:rPr lang="en-IN" dirty="0"/>
              <a:t>Fill each box with 3-4 cm layer of brick pieces and pebbles, followed by 3-4 </a:t>
            </a:r>
            <a:r>
              <a:rPr lang="en-IN" dirty="0" smtClean="0"/>
              <a:t>cm layer </a:t>
            </a:r>
            <a:r>
              <a:rPr lang="en-IN" dirty="0"/>
              <a:t>of </a:t>
            </a:r>
            <a:r>
              <a:rPr lang="en-IN" dirty="0" smtClean="0"/>
              <a:t>manure </a:t>
            </a:r>
            <a:r>
              <a:rPr lang="en-IN" dirty="0"/>
              <a:t>soil.</a:t>
            </a:r>
          </a:p>
          <a:p>
            <a:r>
              <a:rPr lang="en-IN" dirty="0"/>
              <a:t>Sow mustard seeds or any other quick growing plant seeds in one box. </a:t>
            </a:r>
            <a:endParaRPr lang="en-IN" dirty="0" smtClean="0"/>
          </a:p>
          <a:p>
            <a:r>
              <a:rPr lang="en-IN" dirty="0" smtClean="0"/>
              <a:t>Leave the other </a:t>
            </a:r>
            <a:r>
              <a:rPr lang="en-IN" dirty="0"/>
              <a:t>box bare. Sprinkle water on Box 1 regularly till the plants are 8-10 </a:t>
            </a:r>
            <a:r>
              <a:rPr lang="en-IN" dirty="0" smtClean="0"/>
              <a:t>cm high</a:t>
            </a:r>
            <a:r>
              <a:rPr lang="en-IN" dirty="0"/>
              <a:t>.</a:t>
            </a:r>
          </a:p>
          <a:p>
            <a:endParaRPr lang="en-IN" dirty="0"/>
          </a:p>
          <a:p>
            <a:endParaRPr lang="en-IN" dirty="0"/>
          </a:p>
        </p:txBody>
      </p:sp>
    </p:spTree>
    <p:extLst>
      <p:ext uri="{BB962C8B-B14F-4D97-AF65-F5344CB8AC3E}">
        <p14:creationId xmlns:p14="http://schemas.microsoft.com/office/powerpoint/2010/main" val="41178354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a:t>Now set the boxes on a table towards the edge. Place a brick or a stick under </a:t>
            </a:r>
            <a:r>
              <a:rPr lang="en-IN" dirty="0" smtClean="0"/>
              <a:t>the other </a:t>
            </a:r>
            <a:r>
              <a:rPr lang="en-IN" dirty="0"/>
              <a:t>end to give them slope. Place empty glass jars on stools beneath the notch</a:t>
            </a:r>
            <a:r>
              <a:rPr lang="en-IN" dirty="0" smtClean="0"/>
              <a:t>. Now</a:t>
            </a:r>
            <a:r>
              <a:rPr lang="en-IN" dirty="0"/>
              <a:t>, gently pour equal amounts of water over the boxes</a:t>
            </a:r>
          </a:p>
          <a:p>
            <a:r>
              <a:rPr lang="en-IN" dirty="0"/>
              <a:t>Check the rate of flow and collect the water that flows out from the two boxes </a:t>
            </a:r>
            <a:r>
              <a:rPr lang="en-IN" dirty="0" smtClean="0"/>
              <a:t>in the </a:t>
            </a:r>
            <a:r>
              <a:rPr lang="en-IN" dirty="0"/>
              <a:t>glass jars. Note the difference in the quantity and quality of water </a:t>
            </a:r>
            <a:r>
              <a:rPr lang="en-IN"/>
              <a:t>collected </a:t>
            </a:r>
            <a:r>
              <a:rPr lang="en-IN" smtClean="0"/>
              <a:t>in the </a:t>
            </a:r>
            <a:r>
              <a:rPr lang="en-IN" dirty="0"/>
              <a:t>two jars.</a:t>
            </a:r>
          </a:p>
          <a:p>
            <a:endParaRPr lang="en-IN" dirty="0"/>
          </a:p>
        </p:txBody>
      </p:sp>
    </p:spTree>
    <p:extLst>
      <p:ext uri="{BB962C8B-B14F-4D97-AF65-F5344CB8AC3E}">
        <p14:creationId xmlns:p14="http://schemas.microsoft.com/office/powerpoint/2010/main" val="2902437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PROBLEM SOLVING</a:t>
            </a:r>
          </a:p>
        </p:txBody>
      </p:sp>
      <p:sp>
        <p:nvSpPr>
          <p:cNvPr id="3" name="Content Placeholder 2"/>
          <p:cNvSpPr>
            <a:spLocks noGrp="1"/>
          </p:cNvSpPr>
          <p:nvPr>
            <p:ph idx="1"/>
          </p:nvPr>
        </p:nvSpPr>
        <p:spPr/>
        <p:txBody>
          <a:bodyPr>
            <a:normAutofit fontScale="92500"/>
          </a:bodyPr>
          <a:lstStyle/>
          <a:p>
            <a:pPr marL="0" indent="0">
              <a:buNone/>
            </a:pPr>
            <a:r>
              <a:rPr lang="en-IN" dirty="0"/>
              <a:t>• Problem solving or problem based learning is a method aimed to help </a:t>
            </a:r>
            <a:r>
              <a:rPr lang="en-IN" dirty="0" smtClean="0"/>
              <a:t>the students </a:t>
            </a:r>
            <a:r>
              <a:rPr lang="en-IN" dirty="0"/>
              <a:t>in arriving at a solution or alternative solutions for a given problem.</a:t>
            </a:r>
          </a:p>
          <a:p>
            <a:r>
              <a:rPr lang="en-IN" dirty="0"/>
              <a:t>Problem solving as an approach is most effective in adult groups, however, </a:t>
            </a:r>
            <a:r>
              <a:rPr lang="en-IN" dirty="0" smtClean="0"/>
              <a:t>if children </a:t>
            </a:r>
            <a:r>
              <a:rPr lang="en-IN" dirty="0"/>
              <a:t>are given these experiences as well, it prepares them better to </a:t>
            </a:r>
            <a:r>
              <a:rPr lang="en-IN" dirty="0" smtClean="0"/>
              <a:t>participate in </a:t>
            </a:r>
            <a:r>
              <a:rPr lang="en-IN" dirty="0"/>
              <a:t>democratic, group process to solving open-ended problems.</a:t>
            </a:r>
          </a:p>
          <a:p>
            <a:endParaRPr lang="en-IN" dirty="0"/>
          </a:p>
        </p:txBody>
      </p:sp>
    </p:spTree>
    <p:extLst>
      <p:ext uri="{BB962C8B-B14F-4D97-AF65-F5344CB8AC3E}">
        <p14:creationId xmlns:p14="http://schemas.microsoft.com/office/powerpoint/2010/main" val="39377988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1 Steps to Problem Solving</a:t>
            </a:r>
          </a:p>
        </p:txBody>
      </p:sp>
      <p:sp>
        <p:nvSpPr>
          <p:cNvPr id="3" name="Content Placeholder 2"/>
          <p:cNvSpPr>
            <a:spLocks noGrp="1"/>
          </p:cNvSpPr>
          <p:nvPr>
            <p:ph idx="1"/>
          </p:nvPr>
        </p:nvSpPr>
        <p:spPr/>
        <p:txBody>
          <a:bodyPr>
            <a:normAutofit fontScale="92500" lnSpcReduction="20000"/>
          </a:bodyPr>
          <a:lstStyle/>
          <a:p>
            <a:pPr marL="0" indent="0">
              <a:buNone/>
            </a:pPr>
            <a:r>
              <a:rPr lang="en-IN" dirty="0"/>
              <a:t>• Identify, understand and describe the problem</a:t>
            </a:r>
          </a:p>
          <a:p>
            <a:pPr marL="0" indent="0">
              <a:buNone/>
            </a:pPr>
            <a:r>
              <a:rPr lang="en-IN" dirty="0"/>
              <a:t>• Define the problem: For this the children may need to </a:t>
            </a:r>
            <a:r>
              <a:rPr lang="en-IN" dirty="0" smtClean="0"/>
              <a:t>research/gather information </a:t>
            </a:r>
            <a:r>
              <a:rPr lang="en-IN" dirty="0"/>
              <a:t>which is related to the identified problem</a:t>
            </a:r>
          </a:p>
          <a:p>
            <a:pPr marL="0" indent="0">
              <a:buNone/>
            </a:pPr>
            <a:r>
              <a:rPr lang="en-IN" dirty="0"/>
              <a:t>• Fact finding: If required, undertake the necessary field work, </a:t>
            </a:r>
            <a:r>
              <a:rPr lang="en-IN" dirty="0" smtClean="0"/>
              <a:t>survey, experiment</a:t>
            </a:r>
            <a:r>
              <a:rPr lang="en-IN" dirty="0"/>
              <a:t>, discussion or even a project</a:t>
            </a:r>
          </a:p>
          <a:p>
            <a:pPr marL="0" indent="0">
              <a:buNone/>
            </a:pPr>
            <a:r>
              <a:rPr lang="en-IN" dirty="0"/>
              <a:t>• Analyse the Problem: Gather data, interpret it and discuss to arrive at </a:t>
            </a:r>
            <a:r>
              <a:rPr lang="en-IN" dirty="0" smtClean="0"/>
              <a:t>a solution/alternative </a:t>
            </a:r>
            <a:r>
              <a:rPr lang="en-IN" dirty="0"/>
              <a:t>solution/s. Through a group consensus mode, arrive </a:t>
            </a:r>
            <a:r>
              <a:rPr lang="en-IN" dirty="0" smtClean="0"/>
              <a:t>at the </a:t>
            </a:r>
            <a:r>
              <a:rPr lang="en-IN" dirty="0"/>
              <a:t>most plausible </a:t>
            </a:r>
            <a:r>
              <a:rPr lang="en-IN" dirty="0" smtClean="0"/>
              <a:t>solution.</a:t>
            </a:r>
            <a:endParaRPr lang="en-IN" dirty="0"/>
          </a:p>
          <a:p>
            <a:endParaRPr lang="en-IN" dirty="0"/>
          </a:p>
        </p:txBody>
      </p:sp>
    </p:spTree>
    <p:extLst>
      <p:ext uri="{BB962C8B-B14F-4D97-AF65-F5344CB8AC3E}">
        <p14:creationId xmlns:p14="http://schemas.microsoft.com/office/powerpoint/2010/main" val="40604251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marL="0" indent="0">
              <a:buNone/>
            </a:pPr>
            <a:r>
              <a:rPr lang="en-IN" dirty="0" smtClean="0"/>
              <a:t>• </a:t>
            </a:r>
            <a:r>
              <a:rPr lang="en-IN" dirty="0"/>
              <a:t>Discuss possible strategy for action: The next step is to develop an </a:t>
            </a:r>
            <a:r>
              <a:rPr lang="en-IN" dirty="0" smtClean="0"/>
              <a:t>action plan </a:t>
            </a:r>
            <a:r>
              <a:rPr lang="en-IN" dirty="0"/>
              <a:t>to solve the problem. </a:t>
            </a:r>
            <a:endParaRPr lang="en-IN" dirty="0" smtClean="0"/>
          </a:p>
          <a:p>
            <a:pPr marL="0" indent="0">
              <a:buNone/>
            </a:pPr>
            <a:r>
              <a:rPr lang="en-IN" dirty="0" smtClean="0"/>
              <a:t>The </a:t>
            </a:r>
            <a:r>
              <a:rPr lang="en-IN" dirty="0"/>
              <a:t>approach used may vary depending upon </a:t>
            </a:r>
            <a:r>
              <a:rPr lang="en-IN" dirty="0" smtClean="0"/>
              <a:t>the situation </a:t>
            </a:r>
            <a:r>
              <a:rPr lang="en-IN" dirty="0"/>
              <a:t>and the groups/teams.</a:t>
            </a:r>
          </a:p>
          <a:p>
            <a:pPr marL="0" indent="0">
              <a:buNone/>
            </a:pPr>
            <a:r>
              <a:rPr lang="en-IN" dirty="0"/>
              <a:t>• Evaluate the Results: After a solution has been reached, it is important </a:t>
            </a:r>
            <a:r>
              <a:rPr lang="en-IN" dirty="0" smtClean="0"/>
              <a:t>to evaluate </a:t>
            </a:r>
            <a:r>
              <a:rPr lang="en-IN" dirty="0"/>
              <a:t>the results to determine if it is effective in solving the given problem.</a:t>
            </a:r>
          </a:p>
          <a:p>
            <a:endParaRPr lang="en-IN" dirty="0"/>
          </a:p>
        </p:txBody>
      </p:sp>
    </p:spTree>
    <p:extLst>
      <p:ext uri="{BB962C8B-B14F-4D97-AF65-F5344CB8AC3E}">
        <p14:creationId xmlns:p14="http://schemas.microsoft.com/office/powerpoint/2010/main" val="35534352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Problem solving techniques are effective in:</a:t>
            </a:r>
          </a:p>
        </p:txBody>
      </p:sp>
      <p:sp>
        <p:nvSpPr>
          <p:cNvPr id="3" name="Content Placeholder 2"/>
          <p:cNvSpPr>
            <a:spLocks noGrp="1"/>
          </p:cNvSpPr>
          <p:nvPr>
            <p:ph idx="1"/>
          </p:nvPr>
        </p:nvSpPr>
        <p:spPr/>
        <p:txBody>
          <a:bodyPr>
            <a:normAutofit fontScale="92500" lnSpcReduction="10000"/>
          </a:bodyPr>
          <a:lstStyle/>
          <a:p>
            <a:pPr marL="0" indent="0">
              <a:buNone/>
            </a:pPr>
            <a:r>
              <a:rPr lang="en-IN" dirty="0"/>
              <a:t>• Developing an insight into environmental problems</a:t>
            </a:r>
          </a:p>
          <a:p>
            <a:pPr marL="0" indent="0">
              <a:buNone/>
            </a:pPr>
            <a:r>
              <a:rPr lang="en-IN" dirty="0"/>
              <a:t>• Facilitating divergent thinking among children</a:t>
            </a:r>
          </a:p>
          <a:p>
            <a:pPr marL="0" indent="0">
              <a:buNone/>
            </a:pPr>
            <a:r>
              <a:rPr lang="en-IN" dirty="0"/>
              <a:t>• Helping children appreciate multiple views on the same issue</a:t>
            </a:r>
          </a:p>
          <a:p>
            <a:pPr marL="0" indent="0">
              <a:buNone/>
            </a:pPr>
            <a:r>
              <a:rPr lang="en-IN" dirty="0"/>
              <a:t>• Enabling children participate in group processes</a:t>
            </a:r>
          </a:p>
          <a:p>
            <a:pPr marL="0" indent="0">
              <a:buNone/>
            </a:pPr>
            <a:r>
              <a:rPr lang="en-IN" dirty="0"/>
              <a:t>• Bringing real-life issues in the classroom</a:t>
            </a:r>
          </a:p>
          <a:p>
            <a:pPr marL="0" indent="0">
              <a:buNone/>
            </a:pPr>
            <a:r>
              <a:rPr lang="en-IN" dirty="0"/>
              <a:t>• Making children deal with open-ended, complex </a:t>
            </a:r>
            <a:r>
              <a:rPr lang="en-IN" dirty="0" smtClean="0"/>
              <a:t>environment-development scenarios</a:t>
            </a:r>
            <a:endParaRPr lang="en-IN" dirty="0"/>
          </a:p>
          <a:p>
            <a:endParaRPr lang="en-IN" dirty="0"/>
          </a:p>
        </p:txBody>
      </p:sp>
    </p:spTree>
    <p:extLst>
      <p:ext uri="{BB962C8B-B14F-4D97-AF65-F5344CB8AC3E}">
        <p14:creationId xmlns:p14="http://schemas.microsoft.com/office/powerpoint/2010/main" val="26534923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p14="http://schemas.microsoft.com/office/powerpoint/2010/main" val="34676189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 Challenges</a:t>
            </a:r>
          </a:p>
        </p:txBody>
      </p:sp>
      <p:sp>
        <p:nvSpPr>
          <p:cNvPr id="3" name="Content Placeholder 2"/>
          <p:cNvSpPr>
            <a:spLocks noGrp="1"/>
          </p:cNvSpPr>
          <p:nvPr>
            <p:ph idx="1"/>
          </p:nvPr>
        </p:nvSpPr>
        <p:spPr/>
        <p:txBody>
          <a:bodyPr>
            <a:normAutofit lnSpcReduction="10000"/>
          </a:bodyPr>
          <a:lstStyle/>
          <a:p>
            <a:pPr marL="0" indent="0">
              <a:buNone/>
            </a:pPr>
            <a:r>
              <a:rPr lang="en-IN" dirty="0"/>
              <a:t>• The teacher may need to do preparations in advance</a:t>
            </a:r>
          </a:p>
          <a:p>
            <a:pPr marL="0" indent="0">
              <a:buNone/>
            </a:pPr>
            <a:r>
              <a:rPr lang="en-IN" dirty="0"/>
              <a:t>• You may not be able to have every child do the experiment, you may need </a:t>
            </a:r>
            <a:r>
              <a:rPr lang="en-IN" dirty="0" smtClean="0"/>
              <a:t>to involve </a:t>
            </a:r>
            <a:r>
              <a:rPr lang="en-IN" dirty="0"/>
              <a:t>many children as observers</a:t>
            </a:r>
          </a:p>
          <a:p>
            <a:pPr marL="0" indent="0">
              <a:buNone/>
            </a:pPr>
            <a:r>
              <a:rPr lang="en-IN" dirty="0"/>
              <a:t>• While several experiments can be done by children in the classroom/at home,</a:t>
            </a:r>
          </a:p>
          <a:p>
            <a:r>
              <a:rPr lang="en-IN" dirty="0"/>
              <a:t>some experiments may require </a:t>
            </a:r>
            <a:r>
              <a:rPr lang="en-IN" dirty="0" err="1"/>
              <a:t>equipments</a:t>
            </a:r>
            <a:r>
              <a:rPr lang="en-IN" dirty="0"/>
              <a:t> and/or laboratory facilities</a:t>
            </a:r>
          </a:p>
          <a:p>
            <a:endParaRPr lang="en-IN" dirty="0"/>
          </a:p>
        </p:txBody>
      </p:sp>
    </p:spTree>
    <p:extLst>
      <p:ext uri="{BB962C8B-B14F-4D97-AF65-F5344CB8AC3E}">
        <p14:creationId xmlns:p14="http://schemas.microsoft.com/office/powerpoint/2010/main" val="2509743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a:t>T</a:t>
            </a:r>
            <a:r>
              <a:rPr lang="en-IN" dirty="0" smtClean="0"/>
              <a:t>he series of NCERT published EVS text books is titled as ‘Looking Around’. This indicates that EVS is about observing, exploring and discovering the world around.</a:t>
            </a:r>
          </a:p>
          <a:p>
            <a:endParaRPr lang="en-IN" dirty="0" smtClean="0"/>
          </a:p>
          <a:p>
            <a:r>
              <a:rPr lang="en-IN" dirty="0" smtClean="0"/>
              <a:t>Observing things around, analysing them and drawing  learning from such observations is at the core of ‘constructing and re-constructing knowledge’ based on ones experiences.</a:t>
            </a:r>
          </a:p>
          <a:p>
            <a:endParaRPr lang="en-IN" dirty="0"/>
          </a:p>
        </p:txBody>
      </p:sp>
    </p:spTree>
    <p:extLst>
      <p:ext uri="{BB962C8B-B14F-4D97-AF65-F5344CB8AC3E}">
        <p14:creationId xmlns:p14="http://schemas.microsoft.com/office/powerpoint/2010/main" val="300974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some examples of using Observation Methods of EVS:</a:t>
            </a:r>
            <a:endParaRPr lang="en-IN" dirty="0"/>
          </a:p>
        </p:txBody>
      </p:sp>
      <p:sp>
        <p:nvSpPr>
          <p:cNvPr id="3" name="Content Placeholder 2"/>
          <p:cNvSpPr>
            <a:spLocks noGrp="1"/>
          </p:cNvSpPr>
          <p:nvPr>
            <p:ph idx="1"/>
          </p:nvPr>
        </p:nvSpPr>
        <p:spPr/>
        <p:txBody>
          <a:bodyPr>
            <a:normAutofit fontScale="55000" lnSpcReduction="20000"/>
          </a:bodyPr>
          <a:lstStyle/>
          <a:p>
            <a:r>
              <a:rPr lang="en-IN" dirty="0" smtClean="0"/>
              <a:t>My Bird Book</a:t>
            </a:r>
          </a:p>
          <a:p>
            <a:r>
              <a:rPr lang="en-IN" dirty="0" smtClean="0"/>
              <a:t>i) Let the students go out and observe different birds and note the variations in</a:t>
            </a:r>
          </a:p>
          <a:p>
            <a:r>
              <a:rPr lang="en-IN" dirty="0" smtClean="0"/>
              <a:t>Colour, size and other external features and record them.</a:t>
            </a:r>
          </a:p>
          <a:p>
            <a:r>
              <a:rPr lang="en-IN" dirty="0" smtClean="0"/>
              <a:t>ii) Let them identify the different basic features of a bird, such as,</a:t>
            </a:r>
          </a:p>
          <a:p>
            <a:r>
              <a:rPr lang="en-IN" dirty="0" smtClean="0"/>
              <a:t>– Size</a:t>
            </a:r>
          </a:p>
          <a:p>
            <a:r>
              <a:rPr lang="en-IN" dirty="0" smtClean="0"/>
              <a:t>– Colour</a:t>
            </a:r>
          </a:p>
          <a:p>
            <a:r>
              <a:rPr lang="en-IN" dirty="0" smtClean="0"/>
              <a:t>– Beak</a:t>
            </a:r>
          </a:p>
          <a:p>
            <a:r>
              <a:rPr lang="en-IN" dirty="0" smtClean="0"/>
              <a:t>– Body</a:t>
            </a:r>
          </a:p>
          <a:p>
            <a:r>
              <a:rPr lang="en-IN" dirty="0" smtClean="0"/>
              <a:t>– Neck</a:t>
            </a:r>
          </a:p>
          <a:p>
            <a:r>
              <a:rPr lang="en-IN" dirty="0" smtClean="0"/>
              <a:t>– Head</a:t>
            </a:r>
          </a:p>
          <a:p>
            <a:r>
              <a:rPr lang="en-IN" dirty="0" smtClean="0"/>
              <a:t>– Feet</a:t>
            </a:r>
          </a:p>
          <a:p>
            <a:r>
              <a:rPr lang="en-IN" dirty="0" smtClean="0"/>
              <a:t> Wings</a:t>
            </a:r>
          </a:p>
          <a:p>
            <a:r>
              <a:rPr lang="en-IN" dirty="0" smtClean="0"/>
              <a:t> Tail</a:t>
            </a:r>
          </a:p>
          <a:p>
            <a:r>
              <a:rPr lang="en-IN" dirty="0" smtClean="0"/>
              <a:t>EYES </a:t>
            </a:r>
            <a:r>
              <a:rPr lang="en-IN" dirty="0" err="1" smtClean="0"/>
              <a:t>etc</a:t>
            </a:r>
            <a:endParaRPr lang="en-IN" dirty="0" smtClean="0"/>
          </a:p>
          <a:p>
            <a:endParaRPr lang="en-IN" dirty="0"/>
          </a:p>
        </p:txBody>
      </p:sp>
    </p:spTree>
    <p:extLst>
      <p:ext uri="{BB962C8B-B14F-4D97-AF65-F5344CB8AC3E}">
        <p14:creationId xmlns:p14="http://schemas.microsoft.com/office/powerpoint/2010/main" val="2593690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iii) Teach the students how they can draw these different features using simple form diagrams.</a:t>
            </a:r>
          </a:p>
          <a:p>
            <a:r>
              <a:rPr lang="en-IN" dirty="0" smtClean="0"/>
              <a:t>iv) The students should now draw the diagrams of the birds observed using the</a:t>
            </a:r>
          </a:p>
          <a:p>
            <a:r>
              <a:rPr lang="en-IN" dirty="0" smtClean="0"/>
              <a:t>form patterns.</a:t>
            </a:r>
          </a:p>
          <a:p>
            <a:r>
              <a:rPr lang="en-IN" dirty="0" smtClean="0"/>
              <a:t>v) The students should Colour the diagrams using crayons (as close to the</a:t>
            </a:r>
          </a:p>
          <a:p>
            <a:r>
              <a:rPr lang="en-IN" dirty="0" smtClean="0"/>
              <a:t>colour of the bird as possible)</a:t>
            </a:r>
          </a:p>
          <a:p>
            <a:r>
              <a:rPr lang="en-IN" dirty="0" smtClean="0"/>
              <a:t>vi) The student should stick all the drawings in a scrapbook.</a:t>
            </a:r>
          </a:p>
          <a:p>
            <a:endParaRPr lang="en-IN" dirty="0"/>
          </a:p>
        </p:txBody>
      </p:sp>
    </p:spTree>
    <p:extLst>
      <p:ext uri="{BB962C8B-B14F-4D97-AF65-F5344CB8AC3E}">
        <p14:creationId xmlns:p14="http://schemas.microsoft.com/office/powerpoint/2010/main" val="1190943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Advantages</a:t>
            </a:r>
            <a:br>
              <a:rPr lang="en-IN" dirty="0" smtClean="0"/>
            </a:b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 Encourage children to explore the environment</a:t>
            </a:r>
          </a:p>
          <a:p>
            <a:pPr marL="0" indent="0">
              <a:buNone/>
            </a:pPr>
            <a:r>
              <a:rPr lang="en-IN" dirty="0" smtClean="0"/>
              <a:t>• Develops observation skills.</a:t>
            </a:r>
          </a:p>
          <a:p>
            <a:pPr marL="0" indent="0">
              <a:buNone/>
            </a:pPr>
            <a:r>
              <a:rPr lang="en-IN" dirty="0" smtClean="0"/>
              <a:t>• Encourage students to see, think, and establish connections.</a:t>
            </a:r>
          </a:p>
          <a:p>
            <a:pPr marL="0" indent="0">
              <a:buNone/>
            </a:pPr>
            <a:r>
              <a:rPr lang="en-IN" dirty="0" smtClean="0"/>
              <a:t>• The students are able to infer similarities and the differences.</a:t>
            </a:r>
          </a:p>
          <a:p>
            <a:pPr marL="0" indent="0">
              <a:buNone/>
            </a:pPr>
            <a:r>
              <a:rPr lang="en-IN" dirty="0" smtClean="0"/>
              <a:t>• The acquired knowledge is from real and concrete situations and objects.</a:t>
            </a:r>
          </a:p>
          <a:p>
            <a:pPr marL="0" indent="0">
              <a:buNone/>
            </a:pPr>
            <a:r>
              <a:rPr lang="en-IN" dirty="0" smtClean="0"/>
              <a:t>• Satisfies and develops curiosity of the students.</a:t>
            </a:r>
          </a:p>
          <a:p>
            <a:endParaRPr lang="en-IN" dirty="0"/>
          </a:p>
        </p:txBody>
      </p:sp>
    </p:spTree>
    <p:extLst>
      <p:ext uri="{BB962C8B-B14F-4D97-AF65-F5344CB8AC3E}">
        <p14:creationId xmlns:p14="http://schemas.microsoft.com/office/powerpoint/2010/main" val="2601570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CREATIVE EXPRESSIONS</a:t>
            </a:r>
            <a:endParaRPr lang="en-IN" dirty="0"/>
          </a:p>
        </p:txBody>
      </p:sp>
      <p:sp>
        <p:nvSpPr>
          <p:cNvPr id="3" name="Content Placeholder 2"/>
          <p:cNvSpPr>
            <a:spLocks noGrp="1"/>
          </p:cNvSpPr>
          <p:nvPr>
            <p:ph idx="1"/>
          </p:nvPr>
        </p:nvSpPr>
        <p:spPr/>
        <p:txBody>
          <a:bodyPr>
            <a:normAutofit lnSpcReduction="10000"/>
          </a:bodyPr>
          <a:lstStyle/>
          <a:p>
            <a:r>
              <a:rPr lang="en-IN" dirty="0" smtClean="0"/>
              <a:t>Whether it is drawing, painting, cutting, pasting or model making, all children love to be creative if they are given a chance, and the act of being creative brings with it so many benefits.</a:t>
            </a:r>
          </a:p>
          <a:p>
            <a:endParaRPr lang="en-IN" dirty="0" smtClean="0"/>
          </a:p>
          <a:p>
            <a:r>
              <a:rPr lang="en-IN" dirty="0" smtClean="0"/>
              <a:t>It is important to help nurture young children’s creativity through a rich learning</a:t>
            </a:r>
          </a:p>
          <a:p>
            <a:pPr marL="0" indent="0">
              <a:buNone/>
            </a:pPr>
            <a:r>
              <a:rPr lang="en-IN" dirty="0" smtClean="0"/>
              <a:t>environment of visual and performance arts. </a:t>
            </a:r>
          </a:p>
          <a:p>
            <a:endParaRPr lang="en-IN" dirty="0"/>
          </a:p>
        </p:txBody>
      </p:sp>
    </p:spTree>
    <p:extLst>
      <p:ext uri="{BB962C8B-B14F-4D97-AF65-F5344CB8AC3E}">
        <p14:creationId xmlns:p14="http://schemas.microsoft.com/office/powerpoint/2010/main" val="2098701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76672"/>
            <a:ext cx="8229600" cy="1512168"/>
          </a:xfrm>
        </p:spPr>
        <p:txBody>
          <a:bodyPr>
            <a:normAutofit fontScale="90000"/>
          </a:bodyPr>
          <a:lstStyle/>
          <a:p>
            <a:r>
              <a:rPr lang="en-IN" dirty="0" smtClean="0"/>
              <a:t/>
            </a:r>
            <a:br>
              <a:rPr lang="en-IN" dirty="0" smtClean="0"/>
            </a:br>
            <a:r>
              <a:rPr lang="en-IN" dirty="0"/>
              <a:t/>
            </a:r>
            <a:br>
              <a:rPr lang="en-IN" dirty="0"/>
            </a:br>
            <a:r>
              <a:rPr lang="en-IN" dirty="0" smtClean="0"/>
              <a:t>Creative expressions can take a variety of forms:</a:t>
            </a:r>
            <a:br>
              <a:rPr lang="en-IN" dirty="0" smtClean="0"/>
            </a:br>
            <a:endParaRPr lang="en-IN" dirty="0"/>
          </a:p>
        </p:txBody>
      </p:sp>
      <p:sp>
        <p:nvSpPr>
          <p:cNvPr id="3" name="Content Placeholder 2"/>
          <p:cNvSpPr>
            <a:spLocks noGrp="1"/>
          </p:cNvSpPr>
          <p:nvPr>
            <p:ph idx="1"/>
          </p:nvPr>
        </p:nvSpPr>
        <p:spPr>
          <a:xfrm>
            <a:off x="457200" y="2276872"/>
            <a:ext cx="8229600" cy="3849291"/>
          </a:xfrm>
        </p:spPr>
        <p:txBody>
          <a:bodyPr>
            <a:normAutofit fontScale="47500" lnSpcReduction="20000"/>
          </a:bodyPr>
          <a:lstStyle/>
          <a:p>
            <a:pPr marL="0" indent="0">
              <a:buNone/>
            </a:pPr>
            <a:r>
              <a:rPr lang="en-IN" sz="4500" dirty="0" smtClean="0"/>
              <a:t> Writing: students can be asked to create poetry, songs, dramas, stories or</a:t>
            </a:r>
          </a:p>
          <a:p>
            <a:pPr marL="0" indent="0">
              <a:buNone/>
            </a:pPr>
            <a:r>
              <a:rPr lang="en-IN" sz="4500" dirty="0" smtClean="0"/>
              <a:t>essays and compile collections of relevant materials from other sources.</a:t>
            </a:r>
          </a:p>
          <a:p>
            <a:pPr marL="0" indent="0">
              <a:buNone/>
            </a:pPr>
            <a:r>
              <a:rPr lang="en-IN" sz="4500" dirty="0" smtClean="0"/>
              <a:t> Graphic Arts:   It  includes  drawing  and  painting,  making  collages  or</a:t>
            </a:r>
          </a:p>
          <a:p>
            <a:pPr marL="0" indent="0">
              <a:buNone/>
            </a:pPr>
            <a:r>
              <a:rPr lang="en-IN" sz="4500" dirty="0" smtClean="0"/>
              <a:t>sculptures, taking photographs, designing posters, banners etc.</a:t>
            </a:r>
          </a:p>
          <a:p>
            <a:pPr marL="0" indent="0">
              <a:buNone/>
            </a:pPr>
            <a:r>
              <a:rPr lang="en-IN" sz="4500" dirty="0" smtClean="0"/>
              <a:t> Music: Children  respond to songs that inspire, energise and link them to</a:t>
            </a:r>
          </a:p>
          <a:p>
            <a:pPr marL="0" indent="0">
              <a:buNone/>
            </a:pPr>
            <a:r>
              <a:rPr lang="en-IN" sz="4500" dirty="0" smtClean="0"/>
              <a:t>environmental messages. Feelings can be expressed effectively via music.</a:t>
            </a:r>
          </a:p>
          <a:p>
            <a:pPr marL="0" indent="0">
              <a:buNone/>
            </a:pPr>
            <a:r>
              <a:rPr lang="en-IN" sz="4500" dirty="0" smtClean="0"/>
              <a:t> Movement and Dance: Non-verbal art often encourages students to express</a:t>
            </a:r>
          </a:p>
          <a:p>
            <a:pPr marL="0" indent="0">
              <a:buNone/>
            </a:pPr>
            <a:r>
              <a:rPr lang="en-IN" sz="4500" dirty="0" smtClean="0"/>
              <a:t>those thoughts and feelings which they do not like to say.</a:t>
            </a:r>
          </a:p>
          <a:p>
            <a:pPr marL="0" indent="0">
              <a:buNone/>
            </a:pPr>
            <a:r>
              <a:rPr lang="en-IN" sz="4500" dirty="0" smtClean="0"/>
              <a:t> Puppetry: Environmental messages can be transformed with the help of</a:t>
            </a:r>
          </a:p>
          <a:p>
            <a:pPr marL="0" indent="0">
              <a:buNone/>
            </a:pPr>
            <a:r>
              <a:rPr lang="en-IN" sz="4500" dirty="0" smtClean="0"/>
              <a:t>puppetry. For this, training and specific skills are required.</a:t>
            </a:r>
          </a:p>
          <a:p>
            <a:pPr marL="0" indent="0">
              <a:buNone/>
            </a:pPr>
            <a:endParaRPr lang="en-IN" dirty="0"/>
          </a:p>
        </p:txBody>
      </p:sp>
    </p:spTree>
    <p:extLst>
      <p:ext uri="{BB962C8B-B14F-4D97-AF65-F5344CB8AC3E}">
        <p14:creationId xmlns:p14="http://schemas.microsoft.com/office/powerpoint/2010/main" val="1558436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2241</Words>
  <Application>Microsoft Office PowerPoint</Application>
  <PresentationFormat>On-screen Show (4:3)</PresentationFormat>
  <Paragraphs>200</Paragraphs>
  <Slides>39</Slides>
  <Notes>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Methods of EE Education</vt:lpstr>
      <vt:lpstr>Teaching-learning methods in EE </vt:lpstr>
      <vt:lpstr>THE OBSERVATION METHOD</vt:lpstr>
      <vt:lpstr>PowerPoint Presentation</vt:lpstr>
      <vt:lpstr>some examples of using Observation Methods of EVS:</vt:lpstr>
      <vt:lpstr>PowerPoint Presentation</vt:lpstr>
      <vt:lpstr>Advantages </vt:lpstr>
      <vt:lpstr> CREATIVE EXPRESSIONS</vt:lpstr>
      <vt:lpstr>  Creative expressions can take a variety of forms: </vt:lpstr>
      <vt:lpstr>Some Ideas for Creative Expressions</vt:lpstr>
      <vt:lpstr>Group discussions </vt:lpstr>
      <vt:lpstr>PowerPoint Presentation</vt:lpstr>
      <vt:lpstr>PROJECTS FOR EVS</vt:lpstr>
      <vt:lpstr>PowerPoint Presentation</vt:lpstr>
      <vt:lpstr>Steps of Project Method</vt:lpstr>
      <vt:lpstr>PowerPoint Presentation</vt:lpstr>
      <vt:lpstr> Merits of Project Method</vt:lpstr>
      <vt:lpstr>PowerPoint Presentation</vt:lpstr>
      <vt:lpstr>Limitations of Project Method</vt:lpstr>
      <vt:lpstr> VISITS FOR LEARNING</vt:lpstr>
      <vt:lpstr>PowerPoint Presentation</vt:lpstr>
      <vt:lpstr>PowerPoint Presentation</vt:lpstr>
      <vt:lpstr> Organising a Field Trip for Plant Study</vt:lpstr>
      <vt:lpstr>Plants are classified into three </vt:lpstr>
      <vt:lpstr>PowerPoint Presentation</vt:lpstr>
      <vt:lpstr>PowerPoint Presentation</vt:lpstr>
      <vt:lpstr>PowerPoint Presentation</vt:lpstr>
      <vt:lpstr> EXPERIMENTS FOR TEACHING LEARNING OF EVS </vt:lpstr>
      <vt:lpstr>Experiments can be helpful:</vt:lpstr>
      <vt:lpstr> An Example of Experiments</vt:lpstr>
      <vt:lpstr>PowerPoint Presentation</vt:lpstr>
      <vt:lpstr>PowerPoint Presentation</vt:lpstr>
      <vt:lpstr>PowerPoint Presentation</vt:lpstr>
      <vt:lpstr>PROBLEM SOLVING</vt:lpstr>
      <vt:lpstr>1 Steps to Problem Solving</vt:lpstr>
      <vt:lpstr>PowerPoint Presentation</vt:lpstr>
      <vt:lpstr>Problem solving techniques are effective in:</vt:lpstr>
      <vt:lpstr>PowerPoint Presentation</vt:lpstr>
      <vt:lpstr> Challenges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EE Education</dc:title>
  <dc:creator>user</dc:creator>
  <cp:lastModifiedBy>user</cp:lastModifiedBy>
  <cp:revision>68</cp:revision>
  <dcterms:created xsi:type="dcterms:W3CDTF">2020-08-09T09:15:43Z</dcterms:created>
  <dcterms:modified xsi:type="dcterms:W3CDTF">2020-08-13T13:14:12Z</dcterms:modified>
</cp:coreProperties>
</file>