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4" r:id="rId11"/>
    <p:sldId id="275" r:id="rId12"/>
    <p:sldId id="269" r:id="rId13"/>
    <p:sldId id="265" r:id="rId14"/>
    <p:sldId id="266" r:id="rId15"/>
    <p:sldId id="267" r:id="rId16"/>
    <p:sldId id="268"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4007835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2941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266190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18701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587008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2228697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3565056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350189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1714575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4222564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9DFEDC-71D0-4338-BEB9-76374B9A54C8}" type="datetimeFigureOut">
              <a:rPr lang="en-IN" smtClean="0"/>
              <a:t>15-09-2020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2F18EF70-4296-49DF-8DED-44655586F23A}" type="slidenum">
              <a:rPr lang="en-IN" smtClean="0"/>
              <a:t>‹#›</a:t>
            </a:fld>
            <a:endParaRPr lang="en-IN" dirty="0"/>
          </a:p>
        </p:txBody>
      </p:sp>
    </p:spTree>
    <p:extLst>
      <p:ext uri="{BB962C8B-B14F-4D97-AF65-F5344CB8AC3E}">
        <p14:creationId xmlns:p14="http://schemas.microsoft.com/office/powerpoint/2010/main" val="382302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DFEDC-71D0-4338-BEB9-76374B9A54C8}" type="datetimeFigureOut">
              <a:rPr lang="en-IN" smtClean="0"/>
              <a:t>15-09-2020</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18EF70-4296-49DF-8DED-44655586F23A}" type="slidenum">
              <a:rPr lang="en-IN" smtClean="0"/>
              <a:t>‹#›</a:t>
            </a:fld>
            <a:endParaRPr lang="en-IN" dirty="0"/>
          </a:p>
        </p:txBody>
      </p:sp>
    </p:spTree>
    <p:extLst>
      <p:ext uri="{BB962C8B-B14F-4D97-AF65-F5344CB8AC3E}">
        <p14:creationId xmlns:p14="http://schemas.microsoft.com/office/powerpoint/2010/main" val="4039089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1296143"/>
          </a:xfrm>
        </p:spPr>
        <p:txBody>
          <a:bodyPr/>
          <a:lstStyle/>
          <a:p>
            <a:r>
              <a:rPr lang="en-IN" dirty="0" smtClean="0"/>
              <a:t>Mining and Quarrying </a:t>
            </a:r>
            <a:endParaRPr lang="en-IN" dirty="0"/>
          </a:p>
        </p:txBody>
      </p:sp>
      <p:sp>
        <p:nvSpPr>
          <p:cNvPr id="3" name="Subtitle 2"/>
          <p:cNvSpPr>
            <a:spLocks noGrp="1"/>
          </p:cNvSpPr>
          <p:nvPr>
            <p:ph type="subTitle" idx="1"/>
          </p:nvPr>
        </p:nvSpPr>
        <p:spPr>
          <a:xfrm>
            <a:off x="539552" y="2564904"/>
            <a:ext cx="7992888" cy="3672408"/>
          </a:xfrm>
        </p:spPr>
        <p:txBody>
          <a:bodyPr/>
          <a:lstStyle/>
          <a:p>
            <a:pPr algn="just"/>
            <a:r>
              <a:rPr lang="en-IN" dirty="0" smtClean="0">
                <a:solidFill>
                  <a:schemeClr val="tx1"/>
                </a:solidFill>
              </a:rPr>
              <a:t>Mining and quarrying extract a wide range of useful materials from the ground such as coal, metals, and stone. These substances are used widely in building and manufacturing industry, while precious stones have long been used for adornment and decoration.</a:t>
            </a:r>
            <a:endParaRPr lang="en-IN" dirty="0">
              <a:solidFill>
                <a:schemeClr val="tx1"/>
              </a:solidFill>
            </a:endParaRPr>
          </a:p>
        </p:txBody>
      </p:sp>
    </p:spTree>
    <p:extLst>
      <p:ext uri="{BB962C8B-B14F-4D97-AF65-F5344CB8AC3E}">
        <p14:creationId xmlns:p14="http://schemas.microsoft.com/office/powerpoint/2010/main" val="107608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Mining operations usually create a negative environmental impact, both during the mining activity and after the mine has closed. Hence, most of the world's nations have passed regulations to decrease the impact. Work safety has long been a concern as well, and modern practices have significantly improved safety in mines.</a:t>
            </a:r>
          </a:p>
        </p:txBody>
      </p:sp>
    </p:spTree>
    <p:extLst>
      <p:ext uri="{BB962C8B-B14F-4D97-AF65-F5344CB8AC3E}">
        <p14:creationId xmlns:p14="http://schemas.microsoft.com/office/powerpoint/2010/main" val="210328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Surface mining</a:t>
            </a:r>
          </a:p>
        </p:txBody>
      </p:sp>
      <p:sp>
        <p:nvSpPr>
          <p:cNvPr id="3" name="Content Placeholder 2"/>
          <p:cNvSpPr>
            <a:spLocks noGrp="1"/>
          </p:cNvSpPr>
          <p:nvPr>
            <p:ph idx="1"/>
          </p:nvPr>
        </p:nvSpPr>
        <p:spPr/>
        <p:txBody>
          <a:bodyPr>
            <a:normAutofit fontScale="92500" lnSpcReduction="20000"/>
          </a:bodyPr>
          <a:lstStyle/>
          <a:p>
            <a:r>
              <a:rPr lang="en-IN" dirty="0"/>
              <a:t>Surface mining, including strip mining, open-pit mining and mountaintop removal mining, is a broad category of mining in which soil and rock overlying the mineral deposit </a:t>
            </a:r>
            <a:r>
              <a:rPr lang="en-IN" dirty="0" smtClean="0"/>
              <a:t>are removed .Techniques </a:t>
            </a:r>
            <a:r>
              <a:rPr lang="en-IN" dirty="0"/>
              <a:t>of surface mining include: open-pit mining, which is the recovery of materials from an open pit in the ground, quarrying, </a:t>
            </a:r>
            <a:r>
              <a:rPr lang="en-IN" dirty="0" smtClean="0"/>
              <a:t>refers </a:t>
            </a:r>
            <a:r>
              <a:rPr lang="en-IN" dirty="0"/>
              <a:t>to sand, stone and clay</a:t>
            </a:r>
          </a:p>
          <a:p>
            <a:endParaRPr lang="en-IN" dirty="0"/>
          </a:p>
          <a:p>
            <a:r>
              <a:rPr lang="en-IN" dirty="0"/>
              <a:t>Surface mining began in the mid-16th </a:t>
            </a:r>
            <a:r>
              <a:rPr lang="en-IN" dirty="0" smtClean="0"/>
              <a:t>century and </a:t>
            </a:r>
            <a:r>
              <a:rPr lang="en-IN" dirty="0"/>
              <a:t>is practiced throughout </a:t>
            </a:r>
            <a:r>
              <a:rPr lang="en-IN"/>
              <a:t>the </a:t>
            </a:r>
            <a:r>
              <a:rPr lang="en-IN" smtClean="0"/>
              <a:t>world.</a:t>
            </a:r>
            <a:endParaRPr lang="en-IN" dirty="0"/>
          </a:p>
        </p:txBody>
      </p:sp>
    </p:spTree>
    <p:extLst>
      <p:ext uri="{BB962C8B-B14F-4D97-AF65-F5344CB8AC3E}">
        <p14:creationId xmlns:p14="http://schemas.microsoft.com/office/powerpoint/2010/main" val="57328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Images of sand mining</a:t>
            </a:r>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12776"/>
            <a:ext cx="9144000" cy="5445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8331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Sand mining contributes to the construction of buildings and development. </a:t>
            </a:r>
          </a:p>
          <a:p>
            <a:r>
              <a:rPr lang="en-IN" dirty="0"/>
              <a:t>T</a:t>
            </a:r>
            <a:r>
              <a:rPr lang="en-IN" dirty="0" smtClean="0"/>
              <a:t>he </a:t>
            </a:r>
            <a:r>
              <a:rPr lang="en-IN" b="1" dirty="0" smtClean="0"/>
              <a:t>negativ</a:t>
            </a:r>
            <a:r>
              <a:rPr lang="en-IN" dirty="0" smtClean="0"/>
              <a:t>e effects of sand mining include the permanent loss of sand in areas, as well as major habitat destruction.</a:t>
            </a:r>
            <a:endParaRPr lang="en-IN" dirty="0"/>
          </a:p>
        </p:txBody>
      </p:sp>
    </p:spTree>
    <p:extLst>
      <p:ext uri="{BB962C8B-B14F-4D97-AF65-F5344CB8AC3E}">
        <p14:creationId xmlns:p14="http://schemas.microsoft.com/office/powerpoint/2010/main" val="722265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opportunities to extract rutile, limonite and zircon.</a:t>
            </a:r>
          </a:p>
          <a:p>
            <a:r>
              <a:rPr lang="en-IN" dirty="0" smtClean="0"/>
              <a:t>Sand mining is a direct cause of erosion, and impacts the local wildlife.</a:t>
            </a:r>
          </a:p>
          <a:p>
            <a:r>
              <a:rPr lang="en-IN" dirty="0" smtClean="0"/>
              <a:t>mining has led to the near extinction of garial (a species of crocodile) in India.</a:t>
            </a:r>
            <a:endParaRPr lang="en-IN" dirty="0"/>
          </a:p>
        </p:txBody>
      </p:sp>
    </p:spTree>
    <p:extLst>
      <p:ext uri="{BB962C8B-B14F-4D97-AF65-F5344CB8AC3E}">
        <p14:creationId xmlns:p14="http://schemas.microsoft.com/office/powerpoint/2010/main" val="3803997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Disturbance of underwater and coastal sand causes turbidity in the water, which is harmful for organisms like coral .</a:t>
            </a:r>
          </a:p>
          <a:p>
            <a:r>
              <a:rPr lang="en-IN" dirty="0" smtClean="0"/>
              <a:t>Destroy fisheries.</a:t>
            </a:r>
          </a:p>
          <a:p>
            <a:r>
              <a:rPr lang="en-IN" dirty="0" smtClean="0"/>
              <a:t>Removal of physical coastal barriers, such as dunes, sometimes leads to flooding of beachside communities.</a:t>
            </a:r>
          </a:p>
          <a:p>
            <a:r>
              <a:rPr lang="en-IN" dirty="0" smtClean="0"/>
              <a:t>Destruction of beaches causes tourism to dissipate. Sand mining is regulated by law in many places, but is often done illegally.[ </a:t>
            </a:r>
            <a:endParaRPr lang="en-IN" dirty="0"/>
          </a:p>
        </p:txBody>
      </p:sp>
    </p:spTree>
    <p:extLst>
      <p:ext uri="{BB962C8B-B14F-4D97-AF65-F5344CB8AC3E}">
        <p14:creationId xmlns:p14="http://schemas.microsoft.com/office/powerpoint/2010/main" val="2063140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Why is sand mining banned?</a:t>
            </a:r>
            <a:br>
              <a:rPr lang="en-IN" dirty="0"/>
            </a:br>
            <a:endParaRPr lang="en-IN" dirty="0"/>
          </a:p>
        </p:txBody>
      </p:sp>
      <p:sp>
        <p:nvSpPr>
          <p:cNvPr id="3" name="Content Placeholder 2"/>
          <p:cNvSpPr>
            <a:spLocks noGrp="1"/>
          </p:cNvSpPr>
          <p:nvPr>
            <p:ph idx="1"/>
          </p:nvPr>
        </p:nvSpPr>
        <p:spPr/>
        <p:txBody>
          <a:bodyPr/>
          <a:lstStyle/>
          <a:p>
            <a:r>
              <a:rPr lang="en-IN" dirty="0" smtClean="0"/>
              <a:t>The </a:t>
            </a:r>
            <a:r>
              <a:rPr lang="en-IN" dirty="0"/>
              <a:t>un-regulated sand mining has resulted in the erosion of the river banks resulting in increased flooding and causing a severe threat to biodiversity. Additionally, the state is failing to generate substantial revenue that is spilling through illegal sand mining.</a:t>
            </a:r>
          </a:p>
        </p:txBody>
      </p:sp>
    </p:spTree>
    <p:extLst>
      <p:ext uri="{BB962C8B-B14F-4D97-AF65-F5344CB8AC3E}">
        <p14:creationId xmlns:p14="http://schemas.microsoft.com/office/powerpoint/2010/main" val="4185071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Sand Mining and impact on environment</a:t>
            </a:r>
          </a:p>
        </p:txBody>
      </p:sp>
      <p:sp>
        <p:nvSpPr>
          <p:cNvPr id="3" name="Content Placeholder 2"/>
          <p:cNvSpPr>
            <a:spLocks noGrp="1"/>
          </p:cNvSpPr>
          <p:nvPr>
            <p:ph idx="1"/>
          </p:nvPr>
        </p:nvSpPr>
        <p:spPr/>
        <p:txBody>
          <a:bodyPr>
            <a:normAutofit fontScale="92500" lnSpcReduction="20000"/>
          </a:bodyPr>
          <a:lstStyle/>
          <a:p>
            <a:r>
              <a:rPr lang="en-IN" dirty="0"/>
              <a:t>E</a:t>
            </a:r>
            <a:r>
              <a:rPr lang="en-IN" dirty="0" smtClean="0"/>
              <a:t>xcessive </a:t>
            </a:r>
            <a:r>
              <a:rPr lang="en-IN" dirty="0"/>
              <a:t>in-stream sand-and-gravel mining causes the degradation of rivers. </a:t>
            </a:r>
            <a:endParaRPr lang="en-IN" dirty="0" smtClean="0"/>
          </a:p>
          <a:p>
            <a:r>
              <a:rPr lang="en-IN" dirty="0" smtClean="0"/>
              <a:t>In-stream </a:t>
            </a:r>
            <a:r>
              <a:rPr lang="en-IN" dirty="0"/>
              <a:t>mining lowers the stream bottom, which may lead to bank erosion. </a:t>
            </a:r>
            <a:endParaRPr lang="en-IN" dirty="0" smtClean="0"/>
          </a:p>
          <a:p>
            <a:r>
              <a:rPr lang="en-IN" dirty="0" smtClean="0"/>
              <a:t>Depletion </a:t>
            </a:r>
            <a:r>
              <a:rPr lang="en-IN" dirty="0"/>
              <a:t>of sand in the streambed and along coastal areas causes the deepening of rivers </a:t>
            </a:r>
            <a:r>
              <a:rPr lang="en-IN" dirty="0" smtClean="0"/>
              <a:t>and </a:t>
            </a:r>
            <a:r>
              <a:rPr lang="en-IN" dirty="0"/>
              <a:t>the enlargement of river mouths and coastal inlets. It may also lead to saline-water intrusion from the nearby sea. </a:t>
            </a:r>
            <a:endParaRPr lang="en-IN" dirty="0" smtClean="0"/>
          </a:p>
          <a:p>
            <a:r>
              <a:rPr lang="en-IN" dirty="0" smtClean="0"/>
              <a:t>The </a:t>
            </a:r>
            <a:r>
              <a:rPr lang="en-IN" dirty="0"/>
              <a:t>effect of mining is compounded by the effect of sea level rise. </a:t>
            </a:r>
          </a:p>
        </p:txBody>
      </p:sp>
    </p:spTree>
    <p:extLst>
      <p:ext uri="{BB962C8B-B14F-4D97-AF65-F5344CB8AC3E}">
        <p14:creationId xmlns:p14="http://schemas.microsoft.com/office/powerpoint/2010/main" val="3875654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In-stream sand mining results in the destruction of aquatic </a:t>
            </a:r>
            <a:r>
              <a:rPr lang="en-IN" dirty="0" smtClean="0"/>
              <a:t>habitat.</a:t>
            </a:r>
          </a:p>
          <a:p>
            <a:r>
              <a:rPr lang="en-IN" dirty="0" smtClean="0"/>
              <a:t>Sand </a:t>
            </a:r>
            <a:r>
              <a:rPr lang="en-IN" dirty="0"/>
              <a:t>mining generates extra vehicle </a:t>
            </a:r>
            <a:r>
              <a:rPr lang="en-IN" dirty="0" smtClean="0"/>
              <a:t>traffic.</a:t>
            </a:r>
          </a:p>
          <a:p>
            <a:r>
              <a:rPr lang="en-IN" dirty="0"/>
              <a:t>Degraded stream habitats result in loss of fisheries productivity, biodiversity, and recreational potential. </a:t>
            </a:r>
            <a:endParaRPr lang="en-IN" dirty="0" smtClean="0"/>
          </a:p>
          <a:p>
            <a:r>
              <a:rPr lang="en-IN" dirty="0" smtClean="0"/>
              <a:t>Severely </a:t>
            </a:r>
            <a:r>
              <a:rPr lang="en-IN" dirty="0"/>
              <a:t>degraded channels may lower land and aesthetic values.</a:t>
            </a:r>
          </a:p>
        </p:txBody>
      </p:sp>
    </p:spTree>
    <p:extLst>
      <p:ext uri="{BB962C8B-B14F-4D97-AF65-F5344CB8AC3E}">
        <p14:creationId xmlns:p14="http://schemas.microsoft.com/office/powerpoint/2010/main" val="2148751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In-stream </a:t>
            </a:r>
            <a:r>
              <a:rPr lang="en-IN" dirty="0"/>
              <a:t>sand mining activities will have an impact upon the river's water quality</a:t>
            </a:r>
            <a:r>
              <a:rPr lang="en-IN" dirty="0" smtClean="0"/>
              <a:t>.</a:t>
            </a:r>
          </a:p>
          <a:p>
            <a:r>
              <a:rPr lang="en-IN" dirty="0" smtClean="0"/>
              <a:t> </a:t>
            </a:r>
            <a:r>
              <a:rPr lang="en-IN" dirty="0"/>
              <a:t>Impacts include increased short-term turbidity at the mining site due </a:t>
            </a:r>
            <a:r>
              <a:rPr lang="en-IN" dirty="0" smtClean="0"/>
              <a:t>to sedimentation or </a:t>
            </a:r>
            <a:r>
              <a:rPr lang="en-IN" dirty="0"/>
              <a:t>leakage from excavation machinery and transportation vehicles.</a:t>
            </a:r>
          </a:p>
        </p:txBody>
      </p:sp>
    </p:spTree>
    <p:extLst>
      <p:ext uri="{BB962C8B-B14F-4D97-AF65-F5344CB8AC3E}">
        <p14:creationId xmlns:p14="http://schemas.microsoft.com/office/powerpoint/2010/main" val="150971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88640"/>
            <a:ext cx="8229600" cy="5937523"/>
          </a:xfrm>
        </p:spPr>
        <p:txBody>
          <a:bodyPr/>
          <a:lstStyle/>
          <a:p>
            <a:endParaRPr lang="en-IN" dirty="0" smtClean="0"/>
          </a:p>
          <a:p>
            <a:endParaRPr lang="en-IN" dirty="0"/>
          </a:p>
          <a:p>
            <a:endParaRPr lang="en-IN" dirty="0" smtClean="0"/>
          </a:p>
          <a:p>
            <a:r>
              <a:rPr lang="en-IN" dirty="0" smtClean="0"/>
              <a:t>Mining and quarrying can be very destructive to the environment. The extraction processes can also contaminate air and water with sulphur dioxide and other pollutants, putting wildlife and local populations at risk.</a:t>
            </a:r>
            <a:endParaRPr lang="en-IN" dirty="0"/>
          </a:p>
        </p:txBody>
      </p:sp>
    </p:spTree>
    <p:extLst>
      <p:ext uri="{BB962C8B-B14F-4D97-AF65-F5344CB8AC3E}">
        <p14:creationId xmlns:p14="http://schemas.microsoft.com/office/powerpoint/2010/main" val="4201996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T</a:t>
            </a:r>
            <a:r>
              <a:rPr lang="en-IN" dirty="0" smtClean="0"/>
              <a:t>he </a:t>
            </a:r>
            <a:r>
              <a:rPr lang="en-IN" dirty="0"/>
              <a:t>disadvantage of sand mining</a:t>
            </a:r>
          </a:p>
        </p:txBody>
      </p:sp>
      <p:sp>
        <p:nvSpPr>
          <p:cNvPr id="3" name="Content Placeholder 2"/>
          <p:cNvSpPr>
            <a:spLocks noGrp="1"/>
          </p:cNvSpPr>
          <p:nvPr>
            <p:ph idx="1"/>
          </p:nvPr>
        </p:nvSpPr>
        <p:spPr/>
        <p:txBody>
          <a:bodyPr>
            <a:normAutofit lnSpcReduction="10000"/>
          </a:bodyPr>
          <a:lstStyle/>
          <a:p>
            <a:endParaRPr lang="en-IN" dirty="0"/>
          </a:p>
          <a:p>
            <a:r>
              <a:rPr lang="en-IN" dirty="0"/>
              <a:t>Excessive in-stream sand-and-gravel mining causes the degradation of rivers</a:t>
            </a:r>
            <a:r>
              <a:rPr lang="en-IN" dirty="0" smtClean="0"/>
              <a:t>.</a:t>
            </a:r>
          </a:p>
          <a:p>
            <a:r>
              <a:rPr lang="en-IN" dirty="0" smtClean="0"/>
              <a:t> </a:t>
            </a:r>
            <a:r>
              <a:rPr lang="en-IN" dirty="0"/>
              <a:t>In-stream mining lowers the stream bottom, which may lead to bank erosion</a:t>
            </a:r>
            <a:r>
              <a:rPr lang="en-IN" dirty="0" smtClean="0"/>
              <a:t>.</a:t>
            </a:r>
          </a:p>
          <a:p>
            <a:r>
              <a:rPr lang="en-IN" dirty="0" smtClean="0"/>
              <a:t> </a:t>
            </a:r>
            <a:r>
              <a:rPr lang="en-IN" dirty="0"/>
              <a:t>Depletion of sand in the streambed and along coastal areas causes the deepening of rivers </a:t>
            </a:r>
            <a:r>
              <a:rPr lang="en-IN" dirty="0" smtClean="0"/>
              <a:t>and </a:t>
            </a:r>
            <a:r>
              <a:rPr lang="en-IN" dirty="0"/>
              <a:t>the enlargement of river mouths and coastal inlets.</a:t>
            </a:r>
          </a:p>
        </p:txBody>
      </p:sp>
    </p:spTree>
    <p:extLst>
      <p:ext uri="{BB962C8B-B14F-4D97-AF65-F5344CB8AC3E}">
        <p14:creationId xmlns:p14="http://schemas.microsoft.com/office/powerpoint/2010/main" val="197504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Mining and quarrying involve distinct stages</a:t>
            </a:r>
            <a:endParaRPr lang="en-IN" dirty="0"/>
          </a:p>
        </p:txBody>
      </p:sp>
      <p:sp>
        <p:nvSpPr>
          <p:cNvPr id="3" name="Content Placeholder 2"/>
          <p:cNvSpPr>
            <a:spLocks noGrp="1"/>
          </p:cNvSpPr>
          <p:nvPr>
            <p:ph idx="1"/>
          </p:nvPr>
        </p:nvSpPr>
        <p:spPr/>
        <p:txBody>
          <a:bodyPr/>
          <a:lstStyle/>
          <a:p>
            <a:endParaRPr lang="en-IN" dirty="0" smtClean="0"/>
          </a:p>
          <a:p>
            <a:r>
              <a:rPr lang="en-IN" dirty="0" smtClean="0"/>
              <a:t>The stages in the life cycle of a mine are:</a:t>
            </a:r>
          </a:p>
          <a:p>
            <a:r>
              <a:rPr lang="en-IN" dirty="0" smtClean="0"/>
              <a:t> 1) Prospecting and Exploration,</a:t>
            </a:r>
          </a:p>
          <a:p>
            <a:r>
              <a:rPr lang="en-IN" dirty="0" smtClean="0"/>
              <a:t> 2) Development,</a:t>
            </a:r>
          </a:p>
          <a:p>
            <a:r>
              <a:rPr lang="en-IN" dirty="0" smtClean="0"/>
              <a:t> 3) Extraction,</a:t>
            </a:r>
          </a:p>
          <a:p>
            <a:r>
              <a:rPr lang="en-IN" dirty="0" smtClean="0"/>
              <a:t> 4) Closure/Reclamation.</a:t>
            </a:r>
            <a:endParaRPr lang="en-IN" dirty="0"/>
          </a:p>
        </p:txBody>
      </p:sp>
    </p:spTree>
    <p:extLst>
      <p:ext uri="{BB962C8B-B14F-4D97-AF65-F5344CB8AC3E}">
        <p14:creationId xmlns:p14="http://schemas.microsoft.com/office/powerpoint/2010/main" val="202905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Prospecting/Surveying</a:t>
            </a:r>
            <a:br>
              <a:rPr lang="en-IN" dirty="0" smtClean="0"/>
            </a:br>
            <a:endParaRPr lang="en-IN" dirty="0"/>
          </a:p>
        </p:txBody>
      </p:sp>
      <p:sp>
        <p:nvSpPr>
          <p:cNvPr id="3" name="Content Placeholder 2"/>
          <p:cNvSpPr>
            <a:spLocks noGrp="1"/>
          </p:cNvSpPr>
          <p:nvPr>
            <p:ph idx="1"/>
          </p:nvPr>
        </p:nvSpPr>
        <p:spPr>
          <a:xfrm>
            <a:off x="457200" y="1052736"/>
            <a:ext cx="8229600" cy="5544616"/>
          </a:xfrm>
        </p:spPr>
        <p:txBody>
          <a:bodyPr>
            <a:noAutofit/>
          </a:bodyPr>
          <a:lstStyle/>
          <a:p>
            <a:r>
              <a:rPr lang="en-IN" sz="2800" dirty="0" smtClean="0"/>
              <a:t>The first stage in the mining process calls for skilled workers to apply their geological knowledge in identifying areas where a particular ore can be found. There are two methods .</a:t>
            </a:r>
          </a:p>
          <a:p>
            <a:r>
              <a:rPr lang="en-IN" sz="2800" b="1" dirty="0" smtClean="0"/>
              <a:t>Direct Method</a:t>
            </a:r>
          </a:p>
          <a:p>
            <a:r>
              <a:rPr lang="en-IN" sz="2800" dirty="0" smtClean="0"/>
              <a:t>Focuses solely on the examination of deposits found on or near the surface.</a:t>
            </a:r>
          </a:p>
          <a:p>
            <a:pPr marL="0" indent="0">
              <a:buNone/>
            </a:pPr>
            <a:r>
              <a:rPr lang="en-IN" sz="2800" b="1" dirty="0" smtClean="0"/>
              <a:t>Indirect Method</a:t>
            </a:r>
          </a:p>
          <a:p>
            <a:r>
              <a:rPr lang="en-IN" sz="2800" dirty="0" smtClean="0"/>
              <a:t>Applied on deposits found deeper in the land.</a:t>
            </a:r>
          </a:p>
          <a:p>
            <a:r>
              <a:rPr lang="en-IN" sz="2800" dirty="0" smtClean="0"/>
              <a:t>Methods include: radiometric, seismic, and magnetic.</a:t>
            </a:r>
            <a:endParaRPr lang="en-IN" sz="2800" dirty="0"/>
          </a:p>
        </p:txBody>
      </p:sp>
    </p:spTree>
    <p:extLst>
      <p:ext uri="{BB962C8B-B14F-4D97-AF65-F5344CB8AC3E}">
        <p14:creationId xmlns:p14="http://schemas.microsoft.com/office/powerpoint/2010/main" val="97571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Exploration</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In the second stage of mining, core samples are collected for the purpose of evaluating the grade and weight of deposits. Diamond drills are used to obtain samples.</a:t>
            </a:r>
          </a:p>
          <a:p>
            <a:r>
              <a:rPr lang="en-IN" dirty="0" smtClean="0"/>
              <a:t>Mine-site Design/Planning</a:t>
            </a:r>
          </a:p>
          <a:p>
            <a:r>
              <a:rPr lang="en-IN" dirty="0" smtClean="0"/>
              <a:t>Upon determining to work on the site, the designing and planning stage begins. This process calls for the use of studies that help determine whether the project is:</a:t>
            </a:r>
          </a:p>
          <a:p>
            <a:endParaRPr lang="en-IN" dirty="0" smtClean="0"/>
          </a:p>
          <a:p>
            <a:r>
              <a:rPr lang="en-IN" dirty="0" smtClean="0"/>
              <a:t>safe</a:t>
            </a:r>
          </a:p>
          <a:p>
            <a:r>
              <a:rPr lang="en-IN" dirty="0" smtClean="0"/>
              <a:t>socially responsible</a:t>
            </a:r>
          </a:p>
          <a:p>
            <a:r>
              <a:rPr lang="en-IN" dirty="0" smtClean="0"/>
              <a:t>environmentally sound</a:t>
            </a:r>
          </a:p>
          <a:p>
            <a:r>
              <a:rPr lang="en-IN" dirty="0" smtClean="0"/>
              <a:t>economically viable</a:t>
            </a:r>
            <a:endParaRPr lang="en-IN" dirty="0"/>
          </a:p>
        </p:txBody>
      </p:sp>
    </p:spTree>
    <p:extLst>
      <p:ext uri="{BB962C8B-B14F-4D97-AF65-F5344CB8AC3E}">
        <p14:creationId xmlns:p14="http://schemas.microsoft.com/office/powerpoint/2010/main" val="1144058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Development</a:t>
            </a:r>
            <a:br>
              <a:rPr lang="en-IN" dirty="0" smtClean="0"/>
            </a:br>
            <a:endParaRPr lang="en-IN" dirty="0"/>
          </a:p>
        </p:txBody>
      </p:sp>
      <p:sp>
        <p:nvSpPr>
          <p:cNvPr id="3" name="Content Placeholder 2"/>
          <p:cNvSpPr>
            <a:spLocks noGrp="1"/>
          </p:cNvSpPr>
          <p:nvPr>
            <p:ph idx="1"/>
          </p:nvPr>
        </p:nvSpPr>
        <p:spPr/>
        <p:txBody>
          <a:bodyPr>
            <a:normAutofit lnSpcReduction="10000"/>
          </a:bodyPr>
          <a:lstStyle/>
          <a:p>
            <a:r>
              <a:rPr lang="en-IN" dirty="0" smtClean="0"/>
              <a:t>This stage of the mining process requires establishing a path to the mineral deposit. That path, however, requires more than excavation.</a:t>
            </a:r>
          </a:p>
          <a:p>
            <a:endParaRPr lang="en-IN" dirty="0" smtClean="0"/>
          </a:p>
          <a:p>
            <a:r>
              <a:rPr lang="en-IN" dirty="0" smtClean="0"/>
              <a:t>In order to even begin work, mining rights must be acquired, access roads must be constructed to help workers navigate the site, and a power source must be established</a:t>
            </a:r>
            <a:endParaRPr lang="en-IN" dirty="0"/>
          </a:p>
        </p:txBody>
      </p:sp>
    </p:spTree>
    <p:extLst>
      <p:ext uri="{BB962C8B-B14F-4D97-AF65-F5344CB8AC3E}">
        <p14:creationId xmlns:p14="http://schemas.microsoft.com/office/powerpoint/2010/main" val="2043896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Production</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Once these elements are obtained, the physical mining process—or, the first step of production—begins. The mining process can be broken down into two categories:</a:t>
            </a:r>
          </a:p>
          <a:p>
            <a:endParaRPr lang="en-IN" dirty="0" smtClean="0"/>
          </a:p>
          <a:p>
            <a:r>
              <a:rPr lang="en-IN" dirty="0" smtClean="0"/>
              <a:t>Surface Mining</a:t>
            </a:r>
          </a:p>
          <a:p>
            <a:r>
              <a:rPr lang="en-IN" dirty="0" smtClean="0"/>
              <a:t>Workers begin by striping the overburden, which is rock, soil, and ecosystem that lies above the surface.</a:t>
            </a:r>
          </a:p>
          <a:p>
            <a:endParaRPr lang="en-IN" dirty="0" smtClean="0"/>
          </a:p>
          <a:p>
            <a:r>
              <a:rPr lang="en-IN" dirty="0" smtClean="0"/>
              <a:t>Underground mining</a:t>
            </a:r>
          </a:p>
          <a:p>
            <a:r>
              <a:rPr lang="en-IN" dirty="0" smtClean="0"/>
              <a:t>The digging of tunnels and sink shafts when the ore—or mineral deposit—is below the surface. Hand tools such as chisels, hammers, and wedges are used to break up waste rock.</a:t>
            </a:r>
            <a:endParaRPr lang="en-IN" dirty="0"/>
          </a:p>
        </p:txBody>
      </p:sp>
    </p:spTree>
    <p:extLst>
      <p:ext uri="{BB962C8B-B14F-4D97-AF65-F5344CB8AC3E}">
        <p14:creationId xmlns:p14="http://schemas.microsoft.com/office/powerpoint/2010/main" val="1796446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Closure/Reclamation</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Once the ore has been processed and shipped away for sale, the final step of the mining process begins. The land which was used to obtain these resources must be rehabilitated as much as possible. The objectives of this process include:</a:t>
            </a:r>
          </a:p>
          <a:p>
            <a:endParaRPr lang="en-IN" dirty="0" smtClean="0"/>
          </a:p>
          <a:p>
            <a:r>
              <a:rPr lang="en-IN" dirty="0" smtClean="0"/>
              <a:t>minimizing environmental effects</a:t>
            </a:r>
          </a:p>
          <a:p>
            <a:r>
              <a:rPr lang="en-IN" dirty="0" smtClean="0"/>
              <a:t>ensuring public health and safety</a:t>
            </a:r>
          </a:p>
          <a:p>
            <a:r>
              <a:rPr lang="en-IN" dirty="0" smtClean="0"/>
              <a:t>preserving water quality</a:t>
            </a:r>
          </a:p>
          <a:p>
            <a:r>
              <a:rPr lang="en-IN" dirty="0" smtClean="0"/>
              <a:t>establishing new landforms and vegetation</a:t>
            </a:r>
          </a:p>
          <a:p>
            <a:r>
              <a:rPr lang="en-IN" dirty="0" smtClean="0"/>
              <a:t>removing waste and hazardous material</a:t>
            </a:r>
          </a:p>
          <a:p>
            <a:r>
              <a:rPr lang="en-IN" dirty="0" smtClean="0"/>
              <a:t>stabilizing land to protect against erosion</a:t>
            </a:r>
            <a:endParaRPr lang="en-IN" dirty="0"/>
          </a:p>
        </p:txBody>
      </p:sp>
    </p:spTree>
    <p:extLst>
      <p:ext uri="{BB962C8B-B14F-4D97-AF65-F5344CB8AC3E}">
        <p14:creationId xmlns:p14="http://schemas.microsoft.com/office/powerpoint/2010/main" val="2939983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Sand mining</a:t>
            </a:r>
            <a:endParaRPr lang="en-IN" dirty="0"/>
          </a:p>
        </p:txBody>
      </p:sp>
      <p:sp>
        <p:nvSpPr>
          <p:cNvPr id="3" name="Content Placeholder 2"/>
          <p:cNvSpPr>
            <a:spLocks noGrp="1"/>
          </p:cNvSpPr>
          <p:nvPr>
            <p:ph idx="1"/>
          </p:nvPr>
        </p:nvSpPr>
        <p:spPr/>
        <p:txBody>
          <a:bodyPr>
            <a:normAutofit lnSpcReduction="10000"/>
          </a:bodyPr>
          <a:lstStyle/>
          <a:p>
            <a:endParaRPr lang="en-IN" dirty="0" smtClean="0"/>
          </a:p>
          <a:p>
            <a:r>
              <a:rPr lang="en-IN" dirty="0" smtClean="0"/>
              <a:t>The </a:t>
            </a:r>
            <a:r>
              <a:rPr lang="en-IN" dirty="0"/>
              <a:t>industry or activity of removing substances such as coal or metal from the ground by digging:</a:t>
            </a:r>
          </a:p>
          <a:p>
            <a:r>
              <a:rPr lang="en-IN" dirty="0" smtClean="0"/>
              <a:t>Sand </a:t>
            </a:r>
            <a:r>
              <a:rPr lang="en-IN" dirty="0" smtClean="0"/>
              <a:t>mining is the extraction of sand, mainly through an open pit but sometimes mined from beaches and inland dunes or dredged from ocean and river beds. Sand is often used in manufacturing.</a:t>
            </a:r>
            <a:endParaRPr lang="en-IN" dirty="0"/>
          </a:p>
        </p:txBody>
      </p:sp>
    </p:spTree>
    <p:extLst>
      <p:ext uri="{BB962C8B-B14F-4D97-AF65-F5344CB8AC3E}">
        <p14:creationId xmlns:p14="http://schemas.microsoft.com/office/powerpoint/2010/main" val="2036939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1085</Words>
  <Application>Microsoft Office PowerPoint</Application>
  <PresentationFormat>On-screen Show (4:3)</PresentationFormat>
  <Paragraphs>87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Mining and Quarrying </vt:lpstr>
      <vt:lpstr>PowerPoint Presentation</vt:lpstr>
      <vt:lpstr>Mining and quarrying involve distinct stages</vt:lpstr>
      <vt:lpstr>Prospecting/Surveying </vt:lpstr>
      <vt:lpstr>Exploration </vt:lpstr>
      <vt:lpstr>Development </vt:lpstr>
      <vt:lpstr>Production </vt:lpstr>
      <vt:lpstr>Closure/Reclamation </vt:lpstr>
      <vt:lpstr>Sand mining</vt:lpstr>
      <vt:lpstr>PowerPoint Presentation</vt:lpstr>
      <vt:lpstr>Surface mining</vt:lpstr>
      <vt:lpstr>Images of sand mining</vt:lpstr>
      <vt:lpstr>PowerPoint Presentation</vt:lpstr>
      <vt:lpstr>PowerPoint Presentation</vt:lpstr>
      <vt:lpstr>PowerPoint Presentation</vt:lpstr>
      <vt:lpstr>Why is sand mining banned? </vt:lpstr>
      <vt:lpstr>Sand Mining and impact on environment</vt:lpstr>
      <vt:lpstr>PowerPoint Presentation</vt:lpstr>
      <vt:lpstr>PowerPoint Presentation</vt:lpstr>
      <vt:lpstr>The disadvantage of sand mining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Mining and Quarrying </dc:title>
  <dc:creator>user</dc:creator>
  <cp:lastModifiedBy>user</cp:lastModifiedBy>
  <cp:revision>37</cp:revision>
  <dcterms:created xsi:type="dcterms:W3CDTF">2020-09-10T13:40:23Z</dcterms:created>
  <dcterms:modified xsi:type="dcterms:W3CDTF">2020-09-15T02:58:36Z</dcterms:modified>
</cp:coreProperties>
</file>