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2" r:id="rId5"/>
    <p:sldId id="273" r:id="rId6"/>
    <p:sldId id="274" r:id="rId7"/>
    <p:sldId id="275" r:id="rId8"/>
    <p:sldId id="276" r:id="rId9"/>
    <p:sldId id="269" r:id="rId10"/>
    <p:sldId id="257" r:id="rId11"/>
    <p:sldId id="258" r:id="rId12"/>
    <p:sldId id="259" r:id="rId13"/>
    <p:sldId id="260" r:id="rId14"/>
    <p:sldId id="261" r:id="rId15"/>
    <p:sldId id="263" r:id="rId16"/>
    <p:sldId id="264" r:id="rId17"/>
    <p:sldId id="265" r:id="rId18"/>
    <p:sldId id="266" r:id="rId19"/>
    <p:sldId id="267" r:id="rId20"/>
    <p:sldId id="268" r:id="rId21"/>
    <p:sldId id="277" r:id="rId22"/>
    <p:sldId id="281" r:id="rId23"/>
    <p:sldId id="294" r:id="rId24"/>
    <p:sldId id="295" r:id="rId25"/>
    <p:sldId id="282" r:id="rId26"/>
    <p:sldId id="291" r:id="rId27"/>
    <p:sldId id="292" r:id="rId28"/>
    <p:sldId id="293" r:id="rId29"/>
    <p:sldId id="296" r:id="rId30"/>
    <p:sldId id="297" r:id="rId31"/>
    <p:sldId id="298" r:id="rId32"/>
    <p:sldId id="299" r:id="rId33"/>
    <p:sldId id="300" r:id="rId34"/>
    <p:sldId id="301" r:id="rId35"/>
    <p:sldId id="283" r:id="rId36"/>
    <p:sldId id="284" r:id="rId37"/>
    <p:sldId id="285" r:id="rId38"/>
    <p:sldId id="286" r:id="rId39"/>
    <p:sldId id="287" r:id="rId40"/>
    <p:sldId id="290" r:id="rId41"/>
    <p:sldId id="288" r:id="rId42"/>
    <p:sldId id="289" r:id="rId43"/>
    <p:sldId id="306" r:id="rId44"/>
    <p:sldId id="280" r:id="rId45"/>
    <p:sldId id="304" r:id="rId46"/>
    <p:sldId id="305" r:id="rId47"/>
    <p:sldId id="302" r:id="rId48"/>
    <p:sldId id="303" r:id="rId49"/>
    <p:sldId id="307" r:id="rId50"/>
    <p:sldId id="308" r:id="rId51"/>
    <p:sldId id="309" r:id="rId52"/>
    <p:sldId id="310" r:id="rId53"/>
    <p:sldId id="311" r:id="rId54"/>
    <p:sldId id="312"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852D4A1-48E5-42CA-AF09-AE508C5DA873}" type="datetimeFigureOut">
              <a:rPr lang="en-IN" smtClean="0"/>
              <a:t>22-01-2022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1313441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852D4A1-48E5-42CA-AF09-AE508C5DA873}" type="datetimeFigureOut">
              <a:rPr lang="en-IN" smtClean="0"/>
              <a:t>22-01-2022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2443796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852D4A1-48E5-42CA-AF09-AE508C5DA873}" type="datetimeFigureOut">
              <a:rPr lang="en-IN" smtClean="0"/>
              <a:t>22-01-2022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360430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852D4A1-48E5-42CA-AF09-AE508C5DA873}" type="datetimeFigureOut">
              <a:rPr lang="en-IN" smtClean="0"/>
              <a:t>22-01-2022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160213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52D4A1-48E5-42CA-AF09-AE508C5DA873}" type="datetimeFigureOut">
              <a:rPr lang="en-IN" smtClean="0"/>
              <a:t>22-01-2022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786638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852D4A1-48E5-42CA-AF09-AE508C5DA873}" type="datetimeFigureOut">
              <a:rPr lang="en-IN" smtClean="0"/>
              <a:t>22-01-2022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31621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852D4A1-48E5-42CA-AF09-AE508C5DA873}" type="datetimeFigureOut">
              <a:rPr lang="en-IN" smtClean="0"/>
              <a:t>22-01-2022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2847088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852D4A1-48E5-42CA-AF09-AE508C5DA873}" type="datetimeFigureOut">
              <a:rPr lang="en-IN" smtClean="0"/>
              <a:t>22-01-2022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231751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52D4A1-48E5-42CA-AF09-AE508C5DA873}" type="datetimeFigureOut">
              <a:rPr lang="en-IN" smtClean="0"/>
              <a:t>22-01-2022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223402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52D4A1-48E5-42CA-AF09-AE508C5DA873}" type="datetimeFigureOut">
              <a:rPr lang="en-IN" smtClean="0"/>
              <a:t>22-01-2022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1357479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52D4A1-48E5-42CA-AF09-AE508C5DA873}" type="datetimeFigureOut">
              <a:rPr lang="en-IN" smtClean="0"/>
              <a:t>22-01-2022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3706488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2D4A1-48E5-42CA-AF09-AE508C5DA873}" type="datetimeFigureOut">
              <a:rPr lang="en-IN" smtClean="0"/>
              <a:t>22-01-2022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755F0A-90AF-4050-96D7-01591647CF53}" type="slidenum">
              <a:rPr lang="en-IN" smtClean="0"/>
              <a:t>‹#›</a:t>
            </a:fld>
            <a:endParaRPr lang="en-IN"/>
          </a:p>
        </p:txBody>
      </p:sp>
    </p:spTree>
    <p:extLst>
      <p:ext uri="{BB962C8B-B14F-4D97-AF65-F5344CB8AC3E}">
        <p14:creationId xmlns:p14="http://schemas.microsoft.com/office/powerpoint/2010/main" val="3214629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7"/>
            <a:ext cx="7772400" cy="1152128"/>
          </a:xfrm>
        </p:spPr>
        <p:txBody>
          <a:bodyPr>
            <a:normAutofit fontScale="90000"/>
          </a:bodyPr>
          <a:lstStyle/>
          <a:p>
            <a:r>
              <a:rPr lang="en-IN" dirty="0" smtClean="0"/>
              <a:t> Module 5 Need and significance </a:t>
            </a:r>
            <a:r>
              <a:rPr lang="en-IN" smtClean="0"/>
              <a:t>of environmental evaluation</a:t>
            </a:r>
            <a:endParaRPr lang="en-IN" dirty="0"/>
          </a:p>
        </p:txBody>
      </p:sp>
      <p:sp>
        <p:nvSpPr>
          <p:cNvPr id="3" name="Subtitle 2"/>
          <p:cNvSpPr>
            <a:spLocks noGrp="1"/>
          </p:cNvSpPr>
          <p:nvPr>
            <p:ph type="subTitle" idx="1"/>
          </p:nvPr>
        </p:nvSpPr>
        <p:spPr>
          <a:xfrm>
            <a:off x="755576" y="1988840"/>
            <a:ext cx="7776864" cy="4248472"/>
          </a:xfrm>
        </p:spPr>
        <p:txBody>
          <a:bodyPr>
            <a:normAutofit lnSpcReduction="10000"/>
          </a:bodyPr>
          <a:lstStyle/>
          <a:p>
            <a:pPr algn="just"/>
            <a:r>
              <a:rPr lang="en-IN" dirty="0" smtClean="0">
                <a:solidFill>
                  <a:schemeClr val="tx1"/>
                </a:solidFill>
              </a:rPr>
              <a:t> Evaluation </a:t>
            </a:r>
            <a:r>
              <a:rPr lang="en-IN" dirty="0">
                <a:solidFill>
                  <a:schemeClr val="tx1"/>
                </a:solidFill>
              </a:rPr>
              <a:t>is a process that helps you to : get information on how and to what </a:t>
            </a:r>
            <a:r>
              <a:rPr lang="en-IN" dirty="0" smtClean="0">
                <a:solidFill>
                  <a:schemeClr val="tx1"/>
                </a:solidFill>
              </a:rPr>
              <a:t>extent </a:t>
            </a:r>
            <a:r>
              <a:rPr lang="en-IN" dirty="0">
                <a:solidFill>
                  <a:schemeClr val="tx1"/>
                </a:solidFill>
              </a:rPr>
              <a:t>your pupils have </a:t>
            </a:r>
            <a:r>
              <a:rPr lang="en-IN" dirty="0" smtClean="0">
                <a:solidFill>
                  <a:schemeClr val="tx1"/>
                </a:solidFill>
              </a:rPr>
              <a:t>acquired environmental  </a:t>
            </a:r>
            <a:r>
              <a:rPr lang="en-IN" dirty="0">
                <a:solidFill>
                  <a:schemeClr val="tx1"/>
                </a:solidFill>
              </a:rPr>
              <a:t>learning; obtain feedback on individual </a:t>
            </a:r>
            <a:r>
              <a:rPr lang="en-IN" dirty="0" smtClean="0">
                <a:solidFill>
                  <a:schemeClr val="tx1"/>
                </a:solidFill>
              </a:rPr>
              <a:t>child's </a:t>
            </a:r>
            <a:r>
              <a:rPr lang="en-IN" dirty="0">
                <a:solidFill>
                  <a:schemeClr val="tx1"/>
                </a:solidFill>
              </a:rPr>
              <a:t>learning process; assess your own teaching; identify your strengths and weaknesses . Evaluation offers a way of assessing the value of activities in terms of their outcomes or</a:t>
            </a:r>
          </a:p>
          <a:p>
            <a:pPr algn="just"/>
            <a:r>
              <a:rPr lang="en-IN" dirty="0" smtClean="0">
                <a:solidFill>
                  <a:schemeClr val="tx1"/>
                </a:solidFill>
              </a:rPr>
              <a:t>Impacts.</a:t>
            </a:r>
            <a:endParaRPr lang="en-IN" dirty="0">
              <a:solidFill>
                <a:schemeClr val="tx1"/>
              </a:solidFill>
            </a:endParaRPr>
          </a:p>
          <a:p>
            <a:pPr algn="just"/>
            <a:endParaRPr lang="en-IN" dirty="0">
              <a:solidFill>
                <a:schemeClr val="tx1"/>
              </a:solidFill>
            </a:endParaRPr>
          </a:p>
        </p:txBody>
      </p:sp>
    </p:spTree>
    <p:extLst>
      <p:ext uri="{BB962C8B-B14F-4D97-AF65-F5344CB8AC3E}">
        <p14:creationId xmlns:p14="http://schemas.microsoft.com/office/powerpoint/2010/main" val="2014170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The assessment process encourages teachers and curriculum planners to think like an assessor before designing specific chapters. It not only enables teachers to measure the effectiveness of their teaching process but also enhances teaching pedagogy in the classroom.</a:t>
            </a:r>
          </a:p>
          <a:p>
            <a:endParaRPr lang="en-IN" dirty="0"/>
          </a:p>
        </p:txBody>
      </p:sp>
    </p:spTree>
    <p:extLst>
      <p:ext uri="{BB962C8B-B14F-4D97-AF65-F5344CB8AC3E}">
        <p14:creationId xmlns:p14="http://schemas.microsoft.com/office/powerpoint/2010/main" val="3772595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The assessment system is facing many challenges that need to be understood and addressed for better learning outcomes. The assessment is done based on the students’ educational experiences. There are internal and external assessment systems in school. </a:t>
            </a:r>
            <a:endParaRPr lang="en-IN" dirty="0"/>
          </a:p>
        </p:txBody>
      </p:sp>
    </p:spTree>
    <p:extLst>
      <p:ext uri="{BB962C8B-B14F-4D97-AF65-F5344CB8AC3E}">
        <p14:creationId xmlns:p14="http://schemas.microsoft.com/office/powerpoint/2010/main" val="2433599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1 Assessment Challenge – Grading</a:t>
            </a:r>
            <a:br>
              <a:rPr lang="en-IN" dirty="0" smtClean="0"/>
            </a:br>
            <a:endParaRPr lang="en-IN" dirty="0"/>
          </a:p>
        </p:txBody>
      </p:sp>
      <p:sp>
        <p:nvSpPr>
          <p:cNvPr id="3" name="Content Placeholder 2"/>
          <p:cNvSpPr>
            <a:spLocks noGrp="1"/>
          </p:cNvSpPr>
          <p:nvPr>
            <p:ph idx="1"/>
          </p:nvPr>
        </p:nvSpPr>
        <p:spPr/>
        <p:txBody>
          <a:bodyPr>
            <a:normAutofit/>
          </a:bodyPr>
          <a:lstStyle/>
          <a:p>
            <a:pPr algn="just"/>
            <a:r>
              <a:rPr lang="en-IN" dirty="0" smtClean="0"/>
              <a:t>Teachers assess the performance of students based on their tests, exams, assignments and projects. It serves four major roles like evaluating the student work, communicating with students, helping in motivating students to focus and also involving in the course. It organizes to mark transitions and focus effort for both students and teachers. </a:t>
            </a:r>
            <a:endParaRPr lang="en-IN" dirty="0"/>
          </a:p>
        </p:txBody>
      </p:sp>
    </p:spTree>
    <p:extLst>
      <p:ext uri="{BB962C8B-B14F-4D97-AF65-F5344CB8AC3E}">
        <p14:creationId xmlns:p14="http://schemas.microsoft.com/office/powerpoint/2010/main" val="2957663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challenges faced by the grading system</a:t>
            </a:r>
            <a:endParaRPr lang="en-IN" dirty="0"/>
          </a:p>
        </p:txBody>
      </p:sp>
      <p:sp>
        <p:nvSpPr>
          <p:cNvPr id="3" name="Content Placeholder 2"/>
          <p:cNvSpPr>
            <a:spLocks noGrp="1"/>
          </p:cNvSpPr>
          <p:nvPr>
            <p:ph idx="1"/>
          </p:nvPr>
        </p:nvSpPr>
        <p:spPr/>
        <p:txBody>
          <a:bodyPr/>
          <a:lstStyle/>
          <a:p>
            <a:endParaRPr lang="en-IN" dirty="0" smtClean="0"/>
          </a:p>
          <a:p>
            <a:r>
              <a:rPr lang="en-IN" dirty="0" smtClean="0"/>
              <a:t>There is no way developed that a student can know their assessment process and grading technique.</a:t>
            </a:r>
          </a:p>
          <a:p>
            <a:r>
              <a:rPr lang="en-IN" dirty="0" smtClean="0"/>
              <a:t>lack of transparency in the assessment system. </a:t>
            </a:r>
          </a:p>
          <a:p>
            <a:r>
              <a:rPr lang="en-IN" dirty="0" smtClean="0"/>
              <a:t>Classroom assessment techniques are rare. </a:t>
            </a:r>
          </a:p>
          <a:p>
            <a:r>
              <a:rPr lang="en-IN" smtClean="0"/>
              <a:t>no </a:t>
            </a:r>
            <a:r>
              <a:rPr lang="en-IN" dirty="0" smtClean="0"/>
              <a:t>flexibility in programme grading</a:t>
            </a:r>
          </a:p>
          <a:p>
            <a:endParaRPr lang="en-IN" dirty="0"/>
          </a:p>
        </p:txBody>
      </p:sp>
    </p:spTree>
    <p:extLst>
      <p:ext uri="{BB962C8B-B14F-4D97-AF65-F5344CB8AC3E}">
        <p14:creationId xmlns:p14="http://schemas.microsoft.com/office/powerpoint/2010/main" val="1700457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2 Assessment Challenge – Change in Examination Pattern</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There are many assessment tools developed to assess the knowledge of the student learned in the classroom. . Earlier there was only one exam that used to be conducted for the students at the end of the year. But now, with the multiple exams and technological advancements, the concentration level of the student is reducing. There are multiple assessments in schools in the form of presentations, projects, group discussions, assignments and tests. </a:t>
            </a:r>
            <a:endParaRPr lang="en-IN" dirty="0"/>
          </a:p>
        </p:txBody>
      </p:sp>
    </p:spTree>
    <p:extLst>
      <p:ext uri="{BB962C8B-B14F-4D97-AF65-F5344CB8AC3E}">
        <p14:creationId xmlns:p14="http://schemas.microsoft.com/office/powerpoint/2010/main" val="24736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4 Assessment Challenge – Technological Issues</a:t>
            </a:r>
            <a:endParaRPr lang="en-IN" dirty="0"/>
          </a:p>
        </p:txBody>
      </p:sp>
      <p:sp>
        <p:nvSpPr>
          <p:cNvPr id="3" name="Content Placeholder 2"/>
          <p:cNvSpPr>
            <a:spLocks noGrp="1"/>
          </p:cNvSpPr>
          <p:nvPr>
            <p:ph idx="1"/>
          </p:nvPr>
        </p:nvSpPr>
        <p:spPr/>
        <p:txBody>
          <a:bodyPr/>
          <a:lstStyle/>
          <a:p>
            <a:pPr algn="just"/>
            <a:r>
              <a:rPr lang="en-IN" dirty="0" smtClean="0"/>
              <a:t>The technical requirements should be met for assessment systems such as software, connectivity, security, accessibility etc. There is difficulty in scalability and transfer problems when different departments have separate working practices and culture. Verification of user identity and security issues are also major challenges faced by the authority</a:t>
            </a:r>
            <a:endParaRPr lang="en-IN" dirty="0"/>
          </a:p>
        </p:txBody>
      </p:sp>
    </p:spTree>
    <p:extLst>
      <p:ext uri="{BB962C8B-B14F-4D97-AF65-F5344CB8AC3E}">
        <p14:creationId xmlns:p14="http://schemas.microsoft.com/office/powerpoint/2010/main" val="4013609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5 Assessment Challenge – Lack of Training </a:t>
            </a:r>
            <a:endParaRPr lang="en-IN" dirty="0"/>
          </a:p>
        </p:txBody>
      </p:sp>
      <p:sp>
        <p:nvSpPr>
          <p:cNvPr id="3" name="Content Placeholder 2"/>
          <p:cNvSpPr>
            <a:spLocks noGrp="1"/>
          </p:cNvSpPr>
          <p:nvPr>
            <p:ph idx="1"/>
          </p:nvPr>
        </p:nvSpPr>
        <p:spPr/>
        <p:txBody>
          <a:bodyPr/>
          <a:lstStyle/>
          <a:p>
            <a:pPr algn="just"/>
            <a:r>
              <a:rPr lang="en-IN" dirty="0" smtClean="0"/>
              <a:t>There is a lack of  training for new strategies and the use of technology for the assessment. The education institutions sometimes lack proper training on assessment techniques, technology and methods that needs to be given to their teachers and examiners.</a:t>
            </a:r>
            <a:endParaRPr lang="en-IN" dirty="0"/>
          </a:p>
        </p:txBody>
      </p:sp>
    </p:spTree>
    <p:extLst>
      <p:ext uri="{BB962C8B-B14F-4D97-AF65-F5344CB8AC3E}">
        <p14:creationId xmlns:p14="http://schemas.microsoft.com/office/powerpoint/2010/main" val="1406093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6 Assessment Challenge – Cost of Investment</a:t>
            </a:r>
            <a:br>
              <a:rPr lang="en-IN" dirty="0" smtClean="0"/>
            </a:b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The assessment system requires a significant amount of investment to develop new technology. The investment will help in supporting and training. There are few tools that require a large number of investments and infrastructure. But authorities are sometimes reluctant to invest in these assessment systems. The investments are not only in terms of capital but time and workforce.</a:t>
            </a:r>
          </a:p>
          <a:p>
            <a:endParaRPr lang="en-IN" dirty="0"/>
          </a:p>
        </p:txBody>
      </p:sp>
    </p:spTree>
    <p:extLst>
      <p:ext uri="{BB962C8B-B14F-4D97-AF65-F5344CB8AC3E}">
        <p14:creationId xmlns:p14="http://schemas.microsoft.com/office/powerpoint/2010/main" val="2828238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7 Assessment Challenge – Lack of Policy</a:t>
            </a:r>
            <a:br>
              <a:rPr lang="en-IN" dirty="0" smtClean="0"/>
            </a:br>
            <a:endParaRPr lang="en-IN" dirty="0"/>
          </a:p>
        </p:txBody>
      </p:sp>
      <p:sp>
        <p:nvSpPr>
          <p:cNvPr id="3" name="Content Placeholder 2"/>
          <p:cNvSpPr>
            <a:spLocks noGrp="1"/>
          </p:cNvSpPr>
          <p:nvPr>
            <p:ph idx="1"/>
          </p:nvPr>
        </p:nvSpPr>
        <p:spPr/>
        <p:txBody>
          <a:bodyPr>
            <a:normAutofit/>
          </a:bodyPr>
          <a:lstStyle/>
          <a:p>
            <a:pPr algn="just"/>
            <a:r>
              <a:rPr lang="en-IN" dirty="0" smtClean="0"/>
              <a:t>There are common policy challenges in governance and implementation of assessment systems. Policy development needs to ensure the involvement of different components of assessment framework such as school assessment, teacher appraisals, etc. The policy should contribute to securing effective links to classroom practices. </a:t>
            </a:r>
          </a:p>
          <a:p>
            <a:endParaRPr lang="en-IN" dirty="0"/>
          </a:p>
        </p:txBody>
      </p:sp>
    </p:spTree>
    <p:extLst>
      <p:ext uri="{BB962C8B-B14F-4D97-AF65-F5344CB8AC3E}">
        <p14:creationId xmlns:p14="http://schemas.microsoft.com/office/powerpoint/2010/main" val="898562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8 Assessment Challenge – Administration Issue</a:t>
            </a:r>
            <a:br>
              <a:rPr lang="en-IN" dirty="0" smtClean="0"/>
            </a:br>
            <a:endParaRPr lang="en-IN" dirty="0"/>
          </a:p>
        </p:txBody>
      </p:sp>
      <p:sp>
        <p:nvSpPr>
          <p:cNvPr id="3" name="Content Placeholder 2"/>
          <p:cNvSpPr>
            <a:spLocks noGrp="1"/>
          </p:cNvSpPr>
          <p:nvPr>
            <p:ph idx="1"/>
          </p:nvPr>
        </p:nvSpPr>
        <p:spPr/>
        <p:txBody>
          <a:bodyPr/>
          <a:lstStyle/>
          <a:p>
            <a:pPr algn="just"/>
            <a:r>
              <a:rPr lang="en-IN" dirty="0" smtClean="0"/>
              <a:t>The administration should be careful about maintaining the records of student information. Sometimes there is negligence in protecting the information on the assessment of students. It can create problems for students who have been assessed wrongly. </a:t>
            </a:r>
          </a:p>
          <a:p>
            <a:pPr algn="just"/>
            <a:endParaRPr lang="en-IN" dirty="0"/>
          </a:p>
        </p:txBody>
      </p:sp>
    </p:spTree>
    <p:extLst>
      <p:ext uri="{BB962C8B-B14F-4D97-AF65-F5344CB8AC3E}">
        <p14:creationId xmlns:p14="http://schemas.microsoft.com/office/powerpoint/2010/main" val="3745462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NEED</a:t>
            </a:r>
            <a:endParaRPr lang="en-IN" dirty="0"/>
          </a:p>
        </p:txBody>
      </p:sp>
      <p:sp>
        <p:nvSpPr>
          <p:cNvPr id="3" name="Content Placeholder 2"/>
          <p:cNvSpPr>
            <a:spLocks noGrp="1"/>
          </p:cNvSpPr>
          <p:nvPr>
            <p:ph idx="1"/>
          </p:nvPr>
        </p:nvSpPr>
        <p:spPr/>
        <p:txBody>
          <a:bodyPr>
            <a:normAutofit/>
          </a:bodyPr>
          <a:lstStyle/>
          <a:p>
            <a:pPr algn="just"/>
            <a:r>
              <a:rPr lang="en-IN" dirty="0" smtClean="0"/>
              <a:t>Whenever </a:t>
            </a:r>
            <a:r>
              <a:rPr lang="en-IN" dirty="0"/>
              <a:t>we undertake any activity we always have in our mind the </a:t>
            </a:r>
            <a:r>
              <a:rPr lang="en-IN" dirty="0" smtClean="0"/>
              <a:t>objectives of </a:t>
            </a:r>
            <a:r>
              <a:rPr lang="en-IN" dirty="0"/>
              <a:t>doing it</a:t>
            </a:r>
            <a:r>
              <a:rPr lang="en-IN" dirty="0" smtClean="0"/>
              <a:t>. </a:t>
            </a:r>
            <a:r>
              <a:rPr lang="en-IN" dirty="0"/>
              <a:t>At the end of the activity we often try to find out  </a:t>
            </a:r>
            <a:r>
              <a:rPr lang="en-IN" dirty="0" smtClean="0"/>
              <a:t>the </a:t>
            </a:r>
            <a:r>
              <a:rPr lang="en-IN" dirty="0"/>
              <a:t>activity </a:t>
            </a:r>
            <a:r>
              <a:rPr lang="en-IN" dirty="0" smtClean="0"/>
              <a:t>was worth- </a:t>
            </a:r>
            <a:r>
              <a:rPr lang="en-IN" dirty="0"/>
              <a:t>while or </a:t>
            </a:r>
            <a:r>
              <a:rPr lang="en-IN" dirty="0" smtClean="0"/>
              <a:t>not.</a:t>
            </a:r>
          </a:p>
          <a:p>
            <a:pPr algn="just"/>
            <a:r>
              <a:rPr lang="en-IN" dirty="0" smtClean="0"/>
              <a:t> </a:t>
            </a:r>
            <a:r>
              <a:rPr lang="en-IN" dirty="0"/>
              <a:t>That is, we try to assess and make value </a:t>
            </a:r>
            <a:r>
              <a:rPr lang="en-IN" dirty="0" smtClean="0"/>
              <a:t>judgement or evaluate </a:t>
            </a:r>
            <a:r>
              <a:rPr lang="en-IN" dirty="0"/>
              <a:t>our actions. </a:t>
            </a:r>
          </a:p>
        </p:txBody>
      </p:sp>
    </p:spTree>
    <p:extLst>
      <p:ext uri="{BB962C8B-B14F-4D97-AF65-F5344CB8AC3E}">
        <p14:creationId xmlns:p14="http://schemas.microsoft.com/office/powerpoint/2010/main" val="3845891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9 Assessment Challenge – Social/Ethical Issue</a:t>
            </a:r>
            <a:br>
              <a:rPr lang="en-IN" dirty="0" smtClean="0"/>
            </a:br>
            <a:endParaRPr lang="en-IN" dirty="0"/>
          </a:p>
        </p:txBody>
      </p:sp>
      <p:sp>
        <p:nvSpPr>
          <p:cNvPr id="3" name="Content Placeholder 2"/>
          <p:cNvSpPr>
            <a:spLocks noGrp="1"/>
          </p:cNvSpPr>
          <p:nvPr>
            <p:ph idx="1"/>
          </p:nvPr>
        </p:nvSpPr>
        <p:spPr/>
        <p:txBody>
          <a:bodyPr/>
          <a:lstStyle/>
          <a:p>
            <a:pPr algn="just"/>
            <a:r>
              <a:rPr lang="en-IN" dirty="0" smtClean="0"/>
              <a:t>The manipulation of information raises major social and ethical issues. Sometimes careless implementation of assessment can bring a negative impact on students who keep high expectations on the assessment for their performance in exams. </a:t>
            </a:r>
          </a:p>
          <a:p>
            <a:endParaRPr lang="en-IN" dirty="0"/>
          </a:p>
        </p:txBody>
      </p:sp>
    </p:spTree>
    <p:extLst>
      <p:ext uri="{BB962C8B-B14F-4D97-AF65-F5344CB8AC3E}">
        <p14:creationId xmlns:p14="http://schemas.microsoft.com/office/powerpoint/2010/main" val="3310011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Recent Trends in </a:t>
            </a:r>
            <a:r>
              <a:rPr lang="en-IN" dirty="0" smtClean="0"/>
              <a:t> </a:t>
            </a:r>
            <a:r>
              <a:rPr lang="en-IN" dirty="0" smtClean="0"/>
              <a:t>E </a:t>
            </a:r>
            <a:r>
              <a:rPr lang="en-IN" dirty="0" smtClean="0"/>
              <a:t>Evaluation</a:t>
            </a:r>
            <a:endParaRPr lang="en-IN" dirty="0"/>
          </a:p>
        </p:txBody>
      </p:sp>
      <p:sp>
        <p:nvSpPr>
          <p:cNvPr id="3" name="Content Placeholder 2"/>
          <p:cNvSpPr>
            <a:spLocks noGrp="1"/>
          </p:cNvSpPr>
          <p:nvPr>
            <p:ph idx="1"/>
          </p:nvPr>
        </p:nvSpPr>
        <p:spPr/>
        <p:txBody>
          <a:bodyPr/>
          <a:lstStyle/>
          <a:p>
            <a:r>
              <a:rPr lang="en-IN" dirty="0"/>
              <a:t>CCE, Learner report, Skill Tests, Simulated Practical test, Portfolio, Rubrics. </a:t>
            </a:r>
          </a:p>
        </p:txBody>
      </p:sp>
    </p:spTree>
    <p:extLst>
      <p:ext uri="{BB962C8B-B14F-4D97-AF65-F5344CB8AC3E}">
        <p14:creationId xmlns:p14="http://schemas.microsoft.com/office/powerpoint/2010/main" val="418605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Continuous and Comprehensive Evaluation </a:t>
            </a:r>
          </a:p>
        </p:txBody>
      </p:sp>
      <p:sp>
        <p:nvSpPr>
          <p:cNvPr id="3" name="Content Placeholder 2"/>
          <p:cNvSpPr>
            <a:spLocks noGrp="1"/>
          </p:cNvSpPr>
          <p:nvPr>
            <p:ph idx="1"/>
          </p:nvPr>
        </p:nvSpPr>
        <p:spPr/>
        <p:txBody>
          <a:bodyPr/>
          <a:lstStyle/>
          <a:p>
            <a:r>
              <a:rPr lang="en-IN" dirty="0"/>
              <a:t>Continuous and Comprehensive Evaluation (CCE) was a procedure of assessment, directed by the Right to Education Act, of India in 2009. </a:t>
            </a:r>
            <a:endParaRPr lang="en-IN" dirty="0" smtClean="0"/>
          </a:p>
          <a:p>
            <a:r>
              <a:rPr lang="en-IN" dirty="0" smtClean="0"/>
              <a:t>This </a:t>
            </a:r>
            <a:r>
              <a:rPr lang="en-IN" dirty="0"/>
              <a:t>assessment proposal was introduced by state governments in India, as well as by the Central Board of Secondary Education in India, for students of sixth to tenth class and </a:t>
            </a:r>
            <a:r>
              <a:rPr lang="en-IN" dirty="0" smtClean="0"/>
              <a:t>12</a:t>
            </a:r>
            <a:r>
              <a:rPr lang="en-IN" dirty="0" smtClean="0"/>
              <a:t>th </a:t>
            </a:r>
            <a:r>
              <a:rPr lang="en-IN" dirty="0"/>
              <a:t>in some schools.</a:t>
            </a:r>
          </a:p>
        </p:txBody>
      </p:sp>
    </p:spTree>
    <p:extLst>
      <p:ext uri="{BB962C8B-B14F-4D97-AF65-F5344CB8AC3E}">
        <p14:creationId xmlns:p14="http://schemas.microsoft.com/office/powerpoint/2010/main" val="905191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r>
              <a:rPr lang="en-IN" dirty="0"/>
              <a:t>T</a:t>
            </a:r>
            <a:r>
              <a:rPr lang="en-IN" dirty="0" smtClean="0"/>
              <a:t>he </a:t>
            </a:r>
            <a:r>
              <a:rPr lang="en-IN" dirty="0"/>
              <a:t>term ‘continuous’ refers to regularity in assessment. The development of a student is a continuous process. </a:t>
            </a:r>
            <a:r>
              <a:rPr lang="en-IN" dirty="0" smtClean="0"/>
              <a:t>students</a:t>
            </a:r>
            <a:r>
              <a:rPr lang="en-IN" dirty="0"/>
              <a:t>’ development should be </a:t>
            </a:r>
            <a:r>
              <a:rPr lang="en-IN" dirty="0" smtClean="0"/>
              <a:t>assessed continuously.</a:t>
            </a:r>
          </a:p>
          <a:p>
            <a:r>
              <a:rPr lang="en-IN" dirty="0"/>
              <a:t> The term ‘comprehensive’ implies that evaluation of learners’ performance is carried out in both scholastic and co-scholastic areas.</a:t>
            </a:r>
          </a:p>
        </p:txBody>
      </p:sp>
    </p:spTree>
    <p:extLst>
      <p:ext uri="{BB962C8B-B14F-4D97-AF65-F5344CB8AC3E}">
        <p14:creationId xmlns:p14="http://schemas.microsoft.com/office/powerpoint/2010/main" val="873667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t>CCE encourages and motivates students to be positive in their attitudes.</a:t>
            </a:r>
          </a:p>
          <a:p>
            <a:r>
              <a:rPr lang="en-IN" dirty="0" smtClean="0"/>
              <a:t>teacher’s </a:t>
            </a:r>
            <a:r>
              <a:rPr lang="en-IN" dirty="0"/>
              <a:t>judgment should be made through an honest and objective appraisal without bias.</a:t>
            </a:r>
          </a:p>
          <a:p>
            <a:r>
              <a:rPr lang="en-IN" dirty="0" smtClean="0"/>
              <a:t>continuous </a:t>
            </a:r>
            <a:r>
              <a:rPr lang="en-IN" dirty="0"/>
              <a:t>attempts to assess whether desirable changes are taking place in students along the lines of educational objectives.</a:t>
            </a:r>
          </a:p>
        </p:txBody>
      </p:sp>
    </p:spTree>
    <p:extLst>
      <p:ext uri="{BB962C8B-B14F-4D97-AF65-F5344CB8AC3E}">
        <p14:creationId xmlns:p14="http://schemas.microsoft.com/office/powerpoint/2010/main" val="3696256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Purposes of Continuous and Comprehensive Evaluation:</a:t>
            </a:r>
          </a:p>
        </p:txBody>
      </p:sp>
      <p:sp>
        <p:nvSpPr>
          <p:cNvPr id="3" name="Content Placeholder 2"/>
          <p:cNvSpPr>
            <a:spLocks noGrp="1"/>
          </p:cNvSpPr>
          <p:nvPr>
            <p:ph idx="1"/>
          </p:nvPr>
        </p:nvSpPr>
        <p:spPr/>
        <p:txBody>
          <a:bodyPr>
            <a:normAutofit fontScale="92500" lnSpcReduction="10000"/>
          </a:bodyPr>
          <a:lstStyle/>
          <a:p>
            <a:r>
              <a:rPr lang="en-IN" dirty="0" smtClean="0"/>
              <a:t> </a:t>
            </a:r>
            <a:r>
              <a:rPr lang="en-IN" dirty="0"/>
              <a:t>reduces the dropout rate as there will be less fear and anxiety among learners related to their performance.</a:t>
            </a:r>
          </a:p>
          <a:p>
            <a:r>
              <a:rPr lang="en-IN" dirty="0" smtClean="0"/>
              <a:t>greater </a:t>
            </a:r>
            <a:r>
              <a:rPr lang="en-IN" dirty="0"/>
              <a:t>focus is given on learning rather than on conducting tests and examinations.</a:t>
            </a:r>
          </a:p>
          <a:p>
            <a:r>
              <a:rPr lang="en-IN" dirty="0" smtClean="0"/>
              <a:t>contributes </a:t>
            </a:r>
            <a:r>
              <a:rPr lang="en-IN" dirty="0"/>
              <a:t>to the holistic development of learners.</a:t>
            </a:r>
          </a:p>
          <a:p>
            <a:r>
              <a:rPr lang="en-IN" dirty="0" smtClean="0"/>
              <a:t>an </a:t>
            </a:r>
            <a:r>
              <a:rPr lang="en-IN" dirty="0"/>
              <a:t>instrument of preparing learners for future life by making them physically fit, mentally alert, emotionally balanced, and socially adjusted.</a:t>
            </a:r>
          </a:p>
        </p:txBody>
      </p:sp>
    </p:spTree>
    <p:extLst>
      <p:ext uri="{BB962C8B-B14F-4D97-AF65-F5344CB8AC3E}">
        <p14:creationId xmlns:p14="http://schemas.microsoft.com/office/powerpoint/2010/main" val="1231925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dirty="0"/>
              <a:t>Learners get more time to develop their interests, hobbies, and personalities through CCE.</a:t>
            </a:r>
          </a:p>
          <a:p>
            <a:r>
              <a:rPr lang="en-IN" dirty="0" smtClean="0"/>
              <a:t>promotes </a:t>
            </a:r>
            <a:r>
              <a:rPr lang="en-IN" dirty="0"/>
              <a:t>a learner-friendly environment, thereby optimizes student learning.</a:t>
            </a:r>
          </a:p>
          <a:p>
            <a:r>
              <a:rPr lang="en-IN" dirty="0" smtClean="0"/>
              <a:t>equips </a:t>
            </a:r>
            <a:r>
              <a:rPr lang="en-IN" dirty="0"/>
              <a:t>students with life skills, especially creative and critical thinking skills, social skills, and coping skills which will help them to face a highly competitive environment later on.</a:t>
            </a:r>
          </a:p>
        </p:txBody>
      </p:sp>
    </p:spTree>
    <p:extLst>
      <p:ext uri="{BB962C8B-B14F-4D97-AF65-F5344CB8AC3E}">
        <p14:creationId xmlns:p14="http://schemas.microsoft.com/office/powerpoint/2010/main" val="38850142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20000"/>
          </a:bodyPr>
          <a:lstStyle/>
          <a:p>
            <a:r>
              <a:rPr lang="en-IN" dirty="0">
                <a:solidFill>
                  <a:srgbClr val="FF0000"/>
                </a:solidFill>
              </a:rPr>
              <a:t>Different CCE modes</a:t>
            </a:r>
            <a:r>
              <a:rPr lang="en-IN" dirty="0"/>
              <a:t>:</a:t>
            </a:r>
          </a:p>
          <a:p>
            <a:r>
              <a:rPr lang="en-IN" dirty="0" smtClean="0"/>
              <a:t> Quiz</a:t>
            </a:r>
            <a:r>
              <a:rPr lang="en-IN" dirty="0"/>
              <a:t>,</a:t>
            </a:r>
          </a:p>
          <a:p>
            <a:r>
              <a:rPr lang="en-IN" dirty="0"/>
              <a:t>Group Discussion</a:t>
            </a:r>
          </a:p>
          <a:p>
            <a:r>
              <a:rPr lang="en-IN" dirty="0"/>
              <a:t>Classroom Teaching</a:t>
            </a:r>
          </a:p>
          <a:p>
            <a:r>
              <a:rPr lang="en-IN" dirty="0"/>
              <a:t>Posters and Model Making</a:t>
            </a:r>
          </a:p>
          <a:p>
            <a:r>
              <a:rPr lang="en-IN" dirty="0" smtClean="0"/>
              <a:t>Assignments</a:t>
            </a:r>
            <a:endParaRPr lang="en-IN" dirty="0"/>
          </a:p>
          <a:p>
            <a:r>
              <a:rPr lang="en-IN" dirty="0"/>
              <a:t>Lab Exercises</a:t>
            </a:r>
          </a:p>
          <a:p>
            <a:r>
              <a:rPr lang="en-IN" dirty="0" smtClean="0"/>
              <a:t>Practical</a:t>
            </a:r>
          </a:p>
          <a:p>
            <a:r>
              <a:rPr lang="en-IN" dirty="0"/>
              <a:t>Role Plays</a:t>
            </a:r>
          </a:p>
          <a:p>
            <a:r>
              <a:rPr lang="en-IN" dirty="0"/>
              <a:t>Report Writing</a:t>
            </a:r>
          </a:p>
          <a:p>
            <a:r>
              <a:rPr lang="en-IN" dirty="0"/>
              <a:t>Semi Surprise Tests</a:t>
            </a:r>
          </a:p>
          <a:p>
            <a:r>
              <a:rPr lang="en-IN" dirty="0"/>
              <a:t>PowerPoint Presentation</a:t>
            </a:r>
          </a:p>
        </p:txBody>
      </p:sp>
    </p:spTree>
    <p:extLst>
      <p:ext uri="{BB962C8B-B14F-4D97-AF65-F5344CB8AC3E}">
        <p14:creationId xmlns:p14="http://schemas.microsoft.com/office/powerpoint/2010/main" val="35953245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RUBRICS</a:t>
            </a:r>
            <a:endParaRPr lang="en-IN" dirty="0"/>
          </a:p>
        </p:txBody>
      </p:sp>
      <p:sp>
        <p:nvSpPr>
          <p:cNvPr id="3" name="Content Placeholder 2"/>
          <p:cNvSpPr>
            <a:spLocks noGrp="1"/>
          </p:cNvSpPr>
          <p:nvPr>
            <p:ph idx="1"/>
          </p:nvPr>
        </p:nvSpPr>
        <p:spPr/>
        <p:txBody>
          <a:bodyPr/>
          <a:lstStyle/>
          <a:p>
            <a:r>
              <a:rPr lang="en-IN" dirty="0"/>
              <a:t>A rubric is an explicit set of criteria used for assessing a particular type of work or performance </a:t>
            </a:r>
            <a:r>
              <a:rPr lang="en-IN" dirty="0" smtClean="0"/>
              <a:t>and </a:t>
            </a:r>
            <a:r>
              <a:rPr lang="en-IN" dirty="0"/>
              <a:t>provides more details than a single grade or mark</a:t>
            </a:r>
            <a:r>
              <a:rPr lang="en-IN" dirty="0" smtClean="0"/>
              <a:t>.</a:t>
            </a:r>
          </a:p>
          <a:p>
            <a:r>
              <a:rPr lang="en-IN" dirty="0" smtClean="0"/>
              <a:t> Rubrics </a:t>
            </a:r>
            <a:r>
              <a:rPr lang="en-IN" dirty="0"/>
              <a:t>will help you grade more objectively</a:t>
            </a:r>
            <a:r>
              <a:rPr lang="en-IN" dirty="0" smtClean="0"/>
              <a:t>.</a:t>
            </a:r>
          </a:p>
          <a:p>
            <a:r>
              <a:rPr lang="en-IN" dirty="0" smtClean="0"/>
              <a:t>convey </a:t>
            </a:r>
            <a:r>
              <a:rPr lang="en-IN" dirty="0"/>
              <a:t>timely feedback to students and they improve students’ ability to include required elements of an </a:t>
            </a:r>
            <a:r>
              <a:rPr lang="en-IN" dirty="0" smtClean="0"/>
              <a:t>assignment. </a:t>
            </a:r>
            <a:endParaRPr lang="en-IN" dirty="0"/>
          </a:p>
        </p:txBody>
      </p:sp>
    </p:spTree>
    <p:extLst>
      <p:ext uri="{BB962C8B-B14F-4D97-AF65-F5344CB8AC3E}">
        <p14:creationId xmlns:p14="http://schemas.microsoft.com/office/powerpoint/2010/main" val="41017610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en-IN" dirty="0">
                <a:solidFill>
                  <a:srgbClr val="FF0000"/>
                </a:solidFill>
              </a:rPr>
              <a:t>Elements of a Rubric</a:t>
            </a:r>
          </a:p>
          <a:p>
            <a:r>
              <a:rPr lang="en-IN" dirty="0"/>
              <a:t>Typically designed as a grid-type structure, a grading rubric includes criteria, levels of performance, scores, and descriptors which become unique assessment tools for any given assignment. </a:t>
            </a:r>
            <a:endParaRPr lang="en-IN" dirty="0" smtClean="0"/>
          </a:p>
          <a:p>
            <a:r>
              <a:rPr lang="en-IN" dirty="0">
                <a:solidFill>
                  <a:srgbClr val="FF0000"/>
                </a:solidFill>
              </a:rPr>
              <a:t>Criteria	</a:t>
            </a:r>
            <a:r>
              <a:rPr lang="en-IN" dirty="0" smtClean="0">
                <a:solidFill>
                  <a:srgbClr val="FF0000"/>
                </a:solidFill>
              </a:rPr>
              <a:t>      Excellent </a:t>
            </a:r>
            <a:r>
              <a:rPr lang="en-IN" dirty="0">
                <a:solidFill>
                  <a:srgbClr val="FF0000"/>
                </a:solidFill>
              </a:rPr>
              <a:t>	</a:t>
            </a:r>
            <a:r>
              <a:rPr lang="en-IN" dirty="0" smtClean="0">
                <a:solidFill>
                  <a:srgbClr val="FF0000"/>
                </a:solidFill>
              </a:rPr>
              <a:t>       </a:t>
            </a:r>
            <a:r>
              <a:rPr lang="en-IN" dirty="0">
                <a:solidFill>
                  <a:srgbClr val="FF0000"/>
                </a:solidFill>
              </a:rPr>
              <a:t>Good    Poor</a:t>
            </a:r>
          </a:p>
          <a:p>
            <a:pPr marL="0" indent="0">
              <a:buNone/>
            </a:pPr>
            <a:r>
              <a:rPr lang="en-IN" dirty="0" smtClean="0"/>
              <a:t> Number/ Ten </a:t>
            </a:r>
            <a:r>
              <a:rPr lang="en-IN" dirty="0"/>
              <a:t>to </a:t>
            </a:r>
            <a:r>
              <a:rPr lang="en-IN" dirty="0" smtClean="0"/>
              <a:t>twelve /Five </a:t>
            </a:r>
            <a:r>
              <a:rPr lang="en-IN" dirty="0"/>
              <a:t>to </a:t>
            </a:r>
            <a:r>
              <a:rPr lang="en-IN" dirty="0" smtClean="0"/>
              <a:t>nine /One </a:t>
            </a:r>
            <a:r>
              <a:rPr lang="en-IN" dirty="0"/>
              <a:t>to four</a:t>
            </a:r>
          </a:p>
        </p:txBody>
      </p:sp>
    </p:spTree>
    <p:extLst>
      <p:ext uri="{BB962C8B-B14F-4D97-AF65-F5344CB8AC3E}">
        <p14:creationId xmlns:p14="http://schemas.microsoft.com/office/powerpoint/2010/main" val="545504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Features of Evaluation</a:t>
            </a:r>
            <a:br>
              <a:rPr lang="en-IN" dirty="0"/>
            </a:br>
            <a:endParaRPr lang="en-IN" dirty="0"/>
          </a:p>
        </p:txBody>
      </p:sp>
      <p:sp>
        <p:nvSpPr>
          <p:cNvPr id="3" name="Content Placeholder 2"/>
          <p:cNvSpPr>
            <a:spLocks noGrp="1"/>
          </p:cNvSpPr>
          <p:nvPr>
            <p:ph idx="1"/>
          </p:nvPr>
        </p:nvSpPr>
        <p:spPr/>
        <p:txBody>
          <a:bodyPr/>
          <a:lstStyle/>
          <a:p>
            <a:r>
              <a:rPr lang="en-IN" dirty="0" smtClean="0"/>
              <a:t>Evaluation  </a:t>
            </a:r>
            <a:r>
              <a:rPr lang="en-IN" dirty="0"/>
              <a:t>helps to find out whether </a:t>
            </a:r>
            <a:r>
              <a:rPr lang="en-IN" dirty="0" smtClean="0"/>
              <a:t>pupils </a:t>
            </a:r>
            <a:r>
              <a:rPr lang="en-IN" dirty="0"/>
              <a:t>have acquired requisite </a:t>
            </a:r>
            <a:r>
              <a:rPr lang="en-IN" dirty="0" smtClean="0"/>
              <a:t>knowledge of </a:t>
            </a:r>
            <a:r>
              <a:rPr lang="en-IN" dirty="0"/>
              <a:t>facts, developed understanding of principles and generalizations, </a:t>
            </a:r>
            <a:r>
              <a:rPr lang="en-IN" dirty="0" smtClean="0"/>
              <a:t>developed intended </a:t>
            </a:r>
            <a:r>
              <a:rPr lang="en-IN" dirty="0"/>
              <a:t>skills and application ability</a:t>
            </a:r>
            <a:r>
              <a:rPr lang="en-IN" dirty="0" smtClean="0"/>
              <a:t>.</a:t>
            </a:r>
          </a:p>
          <a:p>
            <a:r>
              <a:rPr lang="en-IN" dirty="0"/>
              <a:t> It provides </a:t>
            </a:r>
            <a:r>
              <a:rPr lang="en-IN" dirty="0" smtClean="0"/>
              <a:t>concrete </a:t>
            </a:r>
            <a:r>
              <a:rPr lang="en-IN" dirty="0"/>
              <a:t>and reliable evidence of pupil's learning.</a:t>
            </a:r>
          </a:p>
          <a:p>
            <a:endParaRPr lang="en-IN" dirty="0"/>
          </a:p>
        </p:txBody>
      </p:sp>
    </p:spTree>
    <p:extLst>
      <p:ext uri="{BB962C8B-B14F-4D97-AF65-F5344CB8AC3E}">
        <p14:creationId xmlns:p14="http://schemas.microsoft.com/office/powerpoint/2010/main" val="4436537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Historical </a:t>
            </a:r>
            <a:r>
              <a:rPr lang="en-IN" dirty="0" smtClean="0"/>
              <a:t>accuracy</a:t>
            </a:r>
          </a:p>
          <a:p>
            <a:r>
              <a:rPr lang="en-IN" dirty="0" smtClean="0"/>
              <a:t>Organization</a:t>
            </a:r>
          </a:p>
          <a:p>
            <a:r>
              <a:rPr lang="en-IN" dirty="0" smtClean="0"/>
              <a:t>Bibliography</a:t>
            </a:r>
          </a:p>
          <a:p>
            <a:r>
              <a:rPr lang="en-IN" dirty="0">
                <a:solidFill>
                  <a:srgbClr val="FF0000"/>
                </a:solidFill>
              </a:rPr>
              <a:t>Criteria</a:t>
            </a:r>
          </a:p>
          <a:p>
            <a:r>
              <a:rPr lang="en-IN" dirty="0"/>
              <a:t>Criteria identify the trait, feature or dimension which is to be measured and include a definition and example to clarify the meaning of each trait being assessed.</a:t>
            </a:r>
          </a:p>
        </p:txBody>
      </p:sp>
    </p:spTree>
    <p:extLst>
      <p:ext uri="{BB962C8B-B14F-4D97-AF65-F5344CB8AC3E}">
        <p14:creationId xmlns:p14="http://schemas.microsoft.com/office/powerpoint/2010/main" val="408862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dirty="0">
                <a:solidFill>
                  <a:srgbClr val="FF0000"/>
                </a:solidFill>
              </a:rPr>
              <a:t>EXAMPLES OF CRITERIA FOR A TERM PAPER RUBRIC</a:t>
            </a:r>
          </a:p>
          <a:p>
            <a:r>
              <a:rPr lang="en-IN" dirty="0"/>
              <a:t>Introduction</a:t>
            </a:r>
          </a:p>
          <a:p>
            <a:r>
              <a:rPr lang="en-IN" dirty="0" smtClean="0"/>
              <a:t>Theories </a:t>
            </a:r>
            <a:endParaRPr lang="en-IN" dirty="0"/>
          </a:p>
          <a:p>
            <a:r>
              <a:rPr lang="en-IN" dirty="0"/>
              <a:t>Arguments/analysis</a:t>
            </a:r>
          </a:p>
          <a:p>
            <a:r>
              <a:rPr lang="en-IN" dirty="0"/>
              <a:t>Grammar and punctuation</a:t>
            </a:r>
          </a:p>
          <a:p>
            <a:r>
              <a:rPr lang="en-IN" dirty="0"/>
              <a:t>Spelling</a:t>
            </a:r>
          </a:p>
          <a:p>
            <a:r>
              <a:rPr lang="en-IN" dirty="0"/>
              <a:t>Internal citations</a:t>
            </a:r>
          </a:p>
          <a:p>
            <a:r>
              <a:rPr lang="en-IN" dirty="0"/>
              <a:t>Conclusion</a:t>
            </a:r>
          </a:p>
          <a:p>
            <a:r>
              <a:rPr lang="en-IN" dirty="0"/>
              <a:t>References</a:t>
            </a:r>
          </a:p>
        </p:txBody>
      </p:sp>
    </p:spTree>
    <p:extLst>
      <p:ext uri="{BB962C8B-B14F-4D97-AF65-F5344CB8AC3E}">
        <p14:creationId xmlns:p14="http://schemas.microsoft.com/office/powerpoint/2010/main" val="2708330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r>
              <a:rPr lang="en-IN" dirty="0">
                <a:solidFill>
                  <a:srgbClr val="FF0000"/>
                </a:solidFill>
              </a:rPr>
              <a:t>Levels of </a:t>
            </a:r>
            <a:r>
              <a:rPr lang="en-IN" dirty="0" smtClean="0">
                <a:solidFill>
                  <a:srgbClr val="FF0000"/>
                </a:solidFill>
              </a:rPr>
              <a:t>performance</a:t>
            </a:r>
          </a:p>
          <a:p>
            <a:r>
              <a:rPr lang="en-IN" dirty="0"/>
              <a:t>Excellent, Good, Fair, Poor</a:t>
            </a:r>
          </a:p>
          <a:p>
            <a:r>
              <a:rPr lang="en-IN" dirty="0"/>
              <a:t>Master, Apprentice, Beginner</a:t>
            </a:r>
          </a:p>
          <a:p>
            <a:r>
              <a:rPr lang="en-IN" dirty="0"/>
              <a:t>Exemplary, Accomplished, Developing, Beginning, Undeveloped</a:t>
            </a:r>
          </a:p>
          <a:p>
            <a:r>
              <a:rPr lang="en-IN" dirty="0"/>
              <a:t>Complete, Incomplete</a:t>
            </a:r>
          </a:p>
          <a:p>
            <a:r>
              <a:rPr lang="en-IN" dirty="0"/>
              <a:t>Yes, No</a:t>
            </a:r>
          </a:p>
        </p:txBody>
      </p:sp>
    </p:spTree>
    <p:extLst>
      <p:ext uri="{BB962C8B-B14F-4D97-AF65-F5344CB8AC3E}">
        <p14:creationId xmlns:p14="http://schemas.microsoft.com/office/powerpoint/2010/main" val="17662084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solidFill>
                  <a:srgbClr val="FF0000"/>
                </a:solidFill>
              </a:rPr>
              <a:t>Scores</a:t>
            </a:r>
          </a:p>
          <a:p>
            <a:r>
              <a:rPr lang="en-IN" dirty="0"/>
              <a:t>Scores make up the system of numbers or values used to rate each criterion and often are combined with levels of performance. </a:t>
            </a:r>
          </a:p>
          <a:p>
            <a:endParaRPr lang="en-IN" dirty="0"/>
          </a:p>
          <a:p>
            <a:r>
              <a:rPr lang="en-IN" dirty="0"/>
              <a:t>EXAMPLE OF SCORES FOR A RUBRIC</a:t>
            </a:r>
          </a:p>
          <a:p>
            <a:r>
              <a:rPr lang="en-IN" dirty="0"/>
              <a:t>1, 2, 3, 4, 5 or 2, 4, 6, 8</a:t>
            </a:r>
          </a:p>
        </p:txBody>
      </p:sp>
    </p:spTree>
    <p:extLst>
      <p:ext uri="{BB962C8B-B14F-4D97-AF65-F5344CB8AC3E}">
        <p14:creationId xmlns:p14="http://schemas.microsoft.com/office/powerpoint/2010/main" val="2030046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FF0000"/>
                </a:solidFill>
              </a:rPr>
              <a:t>Descriptors</a:t>
            </a:r>
          </a:p>
          <a:p>
            <a:r>
              <a:rPr lang="en-IN" dirty="0"/>
              <a:t>Descriptors are explicit descriptions of the performance and show how the score is derived and what is expected of the students.</a:t>
            </a:r>
          </a:p>
        </p:txBody>
      </p:sp>
    </p:spTree>
    <p:extLst>
      <p:ext uri="{BB962C8B-B14F-4D97-AF65-F5344CB8AC3E}">
        <p14:creationId xmlns:p14="http://schemas.microsoft.com/office/powerpoint/2010/main" val="15704690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20000"/>
          </a:bodyPr>
          <a:lstStyle/>
          <a:p>
            <a:r>
              <a:rPr lang="en-IN" dirty="0">
                <a:solidFill>
                  <a:srgbClr val="FF0000"/>
                </a:solidFill>
              </a:rPr>
              <a:t>Portfolio Assessments</a:t>
            </a:r>
          </a:p>
          <a:p>
            <a:r>
              <a:rPr lang="en-IN" dirty="0" smtClean="0"/>
              <a:t>According </a:t>
            </a:r>
            <a:r>
              <a:rPr lang="en-IN" dirty="0"/>
              <a:t>to </a:t>
            </a:r>
            <a:r>
              <a:rPr lang="en-IN" dirty="0" err="1"/>
              <a:t>Arter</a:t>
            </a:r>
            <a:r>
              <a:rPr lang="en-IN" dirty="0"/>
              <a:t> and </a:t>
            </a:r>
            <a:r>
              <a:rPr lang="en-IN" dirty="0" err="1"/>
              <a:t>Spandel</a:t>
            </a:r>
            <a:r>
              <a:rPr lang="en-IN" dirty="0"/>
              <a:t> (1991), portfolio is a purposeful collection </a:t>
            </a:r>
            <a:r>
              <a:rPr lang="en-IN" dirty="0" smtClean="0"/>
              <a:t>of student </a:t>
            </a:r>
            <a:r>
              <a:rPr lang="en-IN" dirty="0"/>
              <a:t>work that exhibits to the student, or others, her efforts or achievement in one </a:t>
            </a:r>
            <a:r>
              <a:rPr lang="en-IN" dirty="0" smtClean="0"/>
              <a:t>or more </a:t>
            </a:r>
            <a:r>
              <a:rPr lang="en-IN" dirty="0"/>
              <a:t>areas. </a:t>
            </a:r>
          </a:p>
          <a:p>
            <a:r>
              <a:rPr lang="en-IN" dirty="0"/>
              <a:t>Grace </a:t>
            </a:r>
            <a:r>
              <a:rPr lang="en-IN" dirty="0" smtClean="0"/>
              <a:t>1992 who </a:t>
            </a:r>
            <a:r>
              <a:rPr lang="en-IN" dirty="0"/>
              <a:t>stresses the learning process, defines as “</a:t>
            </a:r>
            <a:r>
              <a:rPr lang="en-IN" dirty="0" smtClean="0"/>
              <a:t>portfolio is </a:t>
            </a:r>
            <a:r>
              <a:rPr lang="en-IN" dirty="0"/>
              <a:t>a record of the child's process of learning: what the child has learned and how she has</a:t>
            </a:r>
          </a:p>
          <a:p>
            <a:pPr marL="0" indent="0">
              <a:buNone/>
            </a:pPr>
            <a:r>
              <a:rPr lang="en-IN" dirty="0"/>
              <a:t>gone about learning; how she thinks, questions, </a:t>
            </a:r>
            <a:r>
              <a:rPr lang="en-IN" dirty="0" err="1"/>
              <a:t>analyzes</a:t>
            </a:r>
            <a:r>
              <a:rPr lang="en-IN" dirty="0"/>
              <a:t>, synthesizes, produces, </a:t>
            </a:r>
            <a:r>
              <a:rPr lang="en-IN" dirty="0" smtClean="0"/>
              <a:t>creates; and </a:t>
            </a:r>
            <a:r>
              <a:rPr lang="en-IN" dirty="0"/>
              <a:t>how she interacts--intellectually, emotionally and socially-with others”. </a:t>
            </a:r>
          </a:p>
        </p:txBody>
      </p:sp>
    </p:spTree>
    <p:extLst>
      <p:ext uri="{BB962C8B-B14F-4D97-AF65-F5344CB8AC3E}">
        <p14:creationId xmlns:p14="http://schemas.microsoft.com/office/powerpoint/2010/main" val="12156359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dirty="0">
                <a:solidFill>
                  <a:srgbClr val="FF0000"/>
                </a:solidFill>
              </a:rPr>
              <a:t>The purpose </a:t>
            </a:r>
            <a:r>
              <a:rPr lang="en-IN" dirty="0"/>
              <a:t>of the portfolio can be shaped depending on the users’ demands.</a:t>
            </a:r>
          </a:p>
          <a:p>
            <a:r>
              <a:rPr lang="en-IN" dirty="0"/>
              <a:t>The aim of teacher using portfolio is to assess the progress of the student over a period </a:t>
            </a:r>
            <a:r>
              <a:rPr lang="en-IN" dirty="0" smtClean="0"/>
              <a:t>of time</a:t>
            </a:r>
            <a:r>
              <a:rPr lang="en-IN" dirty="0"/>
              <a:t>, to determine the efficiency of the teaching, to have connection with the parents </a:t>
            </a:r>
            <a:r>
              <a:rPr lang="en-IN" dirty="0" smtClean="0"/>
              <a:t>of the </a:t>
            </a:r>
            <a:r>
              <a:rPr lang="en-IN" dirty="0"/>
              <a:t>students, to evaluate the education program, to enable schools to have contact with </a:t>
            </a:r>
            <a:r>
              <a:rPr lang="en-IN" dirty="0" smtClean="0"/>
              <a:t>the </a:t>
            </a:r>
            <a:r>
              <a:rPr lang="en-IN" dirty="0" smtClean="0"/>
              <a:t>community</a:t>
            </a:r>
            <a:r>
              <a:rPr lang="en-IN" dirty="0"/>
              <a:t>, to help students for self-assessment and to determine the students’ </a:t>
            </a:r>
            <a:r>
              <a:rPr lang="en-IN" dirty="0" smtClean="0"/>
              <a:t>weak points </a:t>
            </a:r>
            <a:r>
              <a:rPr lang="en-IN" dirty="0"/>
              <a:t>in learning </a:t>
            </a:r>
            <a:r>
              <a:rPr lang="en-IN" dirty="0" smtClean="0"/>
              <a:t>process.</a:t>
            </a:r>
            <a:endParaRPr lang="en-IN" dirty="0"/>
          </a:p>
        </p:txBody>
      </p:sp>
    </p:spTree>
    <p:extLst>
      <p:ext uri="{BB962C8B-B14F-4D97-AF65-F5344CB8AC3E}">
        <p14:creationId xmlns:p14="http://schemas.microsoft.com/office/powerpoint/2010/main" val="7900027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lnSpcReduction="10000"/>
          </a:bodyPr>
          <a:lstStyle/>
          <a:p>
            <a:r>
              <a:rPr lang="en-IN" dirty="0">
                <a:solidFill>
                  <a:srgbClr val="FF0000"/>
                </a:solidFill>
              </a:rPr>
              <a:t>Assessment criteria </a:t>
            </a:r>
            <a:r>
              <a:rPr lang="en-IN" dirty="0"/>
              <a:t>which have </a:t>
            </a:r>
            <a:r>
              <a:rPr lang="en-IN" dirty="0" smtClean="0"/>
              <a:t>been used </a:t>
            </a:r>
            <a:r>
              <a:rPr lang="en-IN" dirty="0"/>
              <a:t>to determine the quality of the student’s performance should be clear and easy to</a:t>
            </a:r>
          </a:p>
          <a:p>
            <a:pPr marL="0" indent="0">
              <a:buNone/>
            </a:pPr>
            <a:r>
              <a:rPr lang="en-IN" dirty="0"/>
              <a:t>understand</a:t>
            </a:r>
            <a:r>
              <a:rPr lang="en-IN" dirty="0" smtClean="0"/>
              <a:t>.</a:t>
            </a:r>
          </a:p>
          <a:p>
            <a:r>
              <a:rPr lang="en-IN" dirty="0" smtClean="0"/>
              <a:t>important </a:t>
            </a:r>
            <a:r>
              <a:rPr lang="en-IN" dirty="0"/>
              <a:t>in terms of student to assess his own works and to </a:t>
            </a:r>
            <a:r>
              <a:rPr lang="en-IN" dirty="0" smtClean="0"/>
              <a:t>be able </a:t>
            </a:r>
            <a:r>
              <a:rPr lang="en-IN" dirty="0"/>
              <a:t>to </a:t>
            </a:r>
            <a:r>
              <a:rPr lang="en-IN" dirty="0" err="1" smtClean="0"/>
              <a:t>fullfil</a:t>
            </a:r>
            <a:r>
              <a:rPr lang="en-IN" dirty="0" smtClean="0"/>
              <a:t> </a:t>
            </a:r>
            <a:r>
              <a:rPr lang="en-IN" dirty="0"/>
              <a:t>his weaknesses</a:t>
            </a:r>
            <a:r>
              <a:rPr lang="en-IN" dirty="0" smtClean="0"/>
              <a:t>.</a:t>
            </a:r>
          </a:p>
          <a:p>
            <a:r>
              <a:rPr lang="en-IN" dirty="0" smtClean="0"/>
              <a:t> </a:t>
            </a:r>
            <a:r>
              <a:rPr lang="en-IN" dirty="0"/>
              <a:t>Rubrics should be used in order to determine quality of </a:t>
            </a:r>
            <a:r>
              <a:rPr lang="en-IN" dirty="0" smtClean="0"/>
              <a:t>the evidence </a:t>
            </a:r>
            <a:r>
              <a:rPr lang="en-IN" dirty="0"/>
              <a:t>in portfolio and to make a reliable and valid assessment.</a:t>
            </a:r>
          </a:p>
        </p:txBody>
      </p:sp>
    </p:spTree>
    <p:extLst>
      <p:ext uri="{BB962C8B-B14F-4D97-AF65-F5344CB8AC3E}">
        <p14:creationId xmlns:p14="http://schemas.microsoft.com/office/powerpoint/2010/main" val="1506072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Important </a:t>
            </a:r>
            <a:r>
              <a:rPr lang="en-IN" dirty="0"/>
              <a:t>Points in Portfolio Developing Process</a:t>
            </a:r>
          </a:p>
        </p:txBody>
      </p:sp>
      <p:sp>
        <p:nvSpPr>
          <p:cNvPr id="3" name="Content Placeholder 2"/>
          <p:cNvSpPr>
            <a:spLocks noGrp="1"/>
          </p:cNvSpPr>
          <p:nvPr>
            <p:ph idx="1"/>
          </p:nvPr>
        </p:nvSpPr>
        <p:spPr/>
        <p:txBody>
          <a:bodyPr>
            <a:normAutofit/>
          </a:bodyPr>
          <a:lstStyle/>
          <a:p>
            <a:r>
              <a:rPr lang="en-IN" dirty="0"/>
              <a:t>It should be consulted to teachers, students, parents and school administrations </a:t>
            </a:r>
            <a:r>
              <a:rPr lang="en-IN" dirty="0" smtClean="0"/>
              <a:t>in deciding </a:t>
            </a:r>
            <a:r>
              <a:rPr lang="en-IN" dirty="0"/>
              <a:t>which items would be placed in it.</a:t>
            </a:r>
          </a:p>
          <a:p>
            <a:r>
              <a:rPr lang="en-IN" dirty="0" smtClean="0"/>
              <a:t> </a:t>
            </a:r>
            <a:r>
              <a:rPr lang="en-IN" dirty="0"/>
              <a:t>It should reflect the actual day-to-day learning activities of students. I</a:t>
            </a:r>
            <a:r>
              <a:rPr lang="en-IN" dirty="0" smtClean="0"/>
              <a:t>tems</a:t>
            </a:r>
            <a:endParaRPr lang="en-IN" dirty="0"/>
          </a:p>
          <a:p>
            <a:pPr marL="0" indent="0">
              <a:buNone/>
            </a:pPr>
            <a:r>
              <a:rPr lang="en-IN" dirty="0"/>
              <a:t>in portfolio should vary and be </a:t>
            </a:r>
            <a:r>
              <a:rPr lang="en-IN" dirty="0" smtClean="0"/>
              <a:t>multi dimensional.</a:t>
            </a:r>
          </a:p>
          <a:p>
            <a:pPr marL="0" indent="0">
              <a:buNone/>
            </a:pPr>
            <a:endParaRPr lang="en-IN" dirty="0"/>
          </a:p>
        </p:txBody>
      </p:sp>
    </p:spTree>
    <p:extLst>
      <p:ext uri="{BB962C8B-B14F-4D97-AF65-F5344CB8AC3E}">
        <p14:creationId xmlns:p14="http://schemas.microsoft.com/office/powerpoint/2010/main" val="36554299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r>
              <a:rPr lang="en-IN" dirty="0"/>
              <a:t>It should be </a:t>
            </a:r>
            <a:r>
              <a:rPr lang="en-IN" dirty="0" err="1" smtClean="0"/>
              <a:t>ongoing</a:t>
            </a:r>
            <a:r>
              <a:rPr lang="en-IN" dirty="0" smtClean="0"/>
              <a:t> </a:t>
            </a:r>
            <a:r>
              <a:rPr lang="en-IN" dirty="0"/>
              <a:t>so that they show students’ efforts, progress, </a:t>
            </a:r>
            <a:r>
              <a:rPr lang="en-IN" dirty="0" smtClean="0"/>
              <a:t>and achievements </a:t>
            </a:r>
            <a:r>
              <a:rPr lang="en-IN" dirty="0"/>
              <a:t>over a period of time.</a:t>
            </a:r>
          </a:p>
          <a:p>
            <a:r>
              <a:rPr lang="en-IN" dirty="0"/>
              <a:t>• Items in portfolio should be collected as a systematic, purposeful, </a:t>
            </a:r>
            <a:r>
              <a:rPr lang="en-IN" dirty="0" smtClean="0"/>
              <a:t>and meaningful</a:t>
            </a:r>
            <a:r>
              <a:rPr lang="en-IN" dirty="0"/>
              <a:t>. </a:t>
            </a:r>
            <a:endParaRPr lang="en-IN" dirty="0" smtClean="0"/>
          </a:p>
          <a:p>
            <a:r>
              <a:rPr lang="en-IN" dirty="0"/>
              <a:t> it should be make students </a:t>
            </a:r>
            <a:r>
              <a:rPr lang="en-IN" dirty="0" smtClean="0"/>
              <a:t>responsible for </a:t>
            </a:r>
            <a:r>
              <a:rPr lang="en-IN" dirty="0"/>
              <a:t>keeping their portfolios up to date.</a:t>
            </a:r>
          </a:p>
          <a:p>
            <a:r>
              <a:rPr lang="en-IN" dirty="0"/>
              <a:t>• It should be viewed as a part of learning process rather than merely as </a:t>
            </a:r>
            <a:r>
              <a:rPr lang="en-IN" dirty="0" smtClean="0"/>
              <a:t>record keeping </a:t>
            </a:r>
            <a:r>
              <a:rPr lang="en-IN" dirty="0"/>
              <a:t>tools, as a way to enhance students’ learning. </a:t>
            </a:r>
          </a:p>
        </p:txBody>
      </p:sp>
    </p:spTree>
    <p:extLst>
      <p:ext uri="{BB962C8B-B14F-4D97-AF65-F5344CB8AC3E}">
        <p14:creationId xmlns:p14="http://schemas.microsoft.com/office/powerpoint/2010/main" val="110792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lstStyle/>
          <a:p>
            <a:r>
              <a:rPr lang="en-IN" dirty="0" smtClean="0"/>
              <a:t>Gives </a:t>
            </a:r>
            <a:r>
              <a:rPr lang="en-IN" dirty="0"/>
              <a:t>feedback about strengths of individual students as well as </a:t>
            </a:r>
            <a:r>
              <a:rPr lang="en-IN" dirty="0" smtClean="0"/>
              <a:t>their weaknesses</a:t>
            </a:r>
            <a:r>
              <a:rPr lang="en-IN" dirty="0"/>
              <a:t>.</a:t>
            </a:r>
          </a:p>
          <a:p>
            <a:r>
              <a:rPr lang="en-IN" dirty="0"/>
              <a:t>assess </a:t>
            </a:r>
            <a:r>
              <a:rPr lang="en-IN" dirty="0" smtClean="0"/>
              <a:t>teaching; identify strengths </a:t>
            </a:r>
            <a:r>
              <a:rPr lang="en-IN" dirty="0"/>
              <a:t>and weaknesses and </a:t>
            </a:r>
            <a:r>
              <a:rPr lang="en-IN" dirty="0" smtClean="0"/>
              <a:t>take improvement accordingly</a:t>
            </a:r>
            <a:endParaRPr lang="en-IN" dirty="0"/>
          </a:p>
          <a:p>
            <a:r>
              <a:rPr lang="en-IN" dirty="0"/>
              <a:t>plan remedial teaching for slow learners;</a:t>
            </a:r>
          </a:p>
          <a:p>
            <a:r>
              <a:rPr lang="en-IN" dirty="0"/>
              <a:t>plan enrichment for fast learners.</a:t>
            </a:r>
          </a:p>
          <a:p>
            <a:endParaRPr lang="en-IN" dirty="0"/>
          </a:p>
        </p:txBody>
      </p:sp>
    </p:spTree>
    <p:extLst>
      <p:ext uri="{BB962C8B-B14F-4D97-AF65-F5344CB8AC3E}">
        <p14:creationId xmlns:p14="http://schemas.microsoft.com/office/powerpoint/2010/main" val="2143797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Practical/Performance </a:t>
            </a:r>
            <a:r>
              <a:rPr lang="en-IN" dirty="0" smtClean="0"/>
              <a:t>test</a:t>
            </a:r>
            <a:endParaRPr lang="en-IN" dirty="0"/>
          </a:p>
        </p:txBody>
      </p:sp>
      <p:sp>
        <p:nvSpPr>
          <p:cNvPr id="3" name="Content Placeholder 2"/>
          <p:cNvSpPr>
            <a:spLocks noGrp="1"/>
          </p:cNvSpPr>
          <p:nvPr>
            <p:ph idx="1"/>
          </p:nvPr>
        </p:nvSpPr>
        <p:spPr/>
        <p:txBody>
          <a:bodyPr>
            <a:normAutofit fontScale="92500" lnSpcReduction="10000"/>
          </a:bodyPr>
          <a:lstStyle/>
          <a:p>
            <a:r>
              <a:rPr lang="en-IN" dirty="0"/>
              <a:t>P</a:t>
            </a:r>
            <a:r>
              <a:rPr lang="en-IN" dirty="0" smtClean="0"/>
              <a:t>erformance </a:t>
            </a:r>
            <a:r>
              <a:rPr lang="en-IN" dirty="0"/>
              <a:t>of a student is the </a:t>
            </a:r>
            <a:r>
              <a:rPr lang="en-IN" dirty="0" smtClean="0"/>
              <a:t>way </a:t>
            </a:r>
            <a:r>
              <a:rPr lang="en-IN" dirty="0"/>
              <a:t>to evaluate a </a:t>
            </a:r>
            <a:r>
              <a:rPr lang="en-IN" dirty="0" smtClean="0"/>
              <a:t>student is </a:t>
            </a:r>
            <a:r>
              <a:rPr lang="en-IN" dirty="0"/>
              <a:t>called performance based evaluation. </a:t>
            </a:r>
            <a:endParaRPr lang="en-IN" dirty="0" smtClean="0"/>
          </a:p>
          <a:p>
            <a:r>
              <a:rPr lang="en-IN" dirty="0"/>
              <a:t>A</a:t>
            </a:r>
            <a:r>
              <a:rPr lang="en-IN" dirty="0" smtClean="0"/>
              <a:t> </a:t>
            </a:r>
            <a:r>
              <a:rPr lang="en-IN" dirty="0"/>
              <a:t>set of strategies for the acquisition and application of </a:t>
            </a:r>
            <a:r>
              <a:rPr lang="en-IN" dirty="0" smtClean="0"/>
              <a:t>knowledge, Skills</a:t>
            </a:r>
            <a:r>
              <a:rPr lang="en-IN" dirty="0"/>
              <a:t>, and work habits of students through the performance of tasks that </a:t>
            </a:r>
            <a:r>
              <a:rPr lang="en-IN" dirty="0" smtClean="0"/>
              <a:t>are meaningful </a:t>
            </a:r>
            <a:r>
              <a:rPr lang="en-IN" dirty="0"/>
              <a:t>and engaging to students</a:t>
            </a:r>
            <a:r>
              <a:rPr lang="en-IN" dirty="0" smtClean="0"/>
              <a:t>.</a:t>
            </a:r>
          </a:p>
          <a:p>
            <a:r>
              <a:rPr lang="en-IN" dirty="0" smtClean="0"/>
              <a:t>This </a:t>
            </a:r>
            <a:r>
              <a:rPr lang="en-IN" dirty="0"/>
              <a:t>type of assessment provides the teacher</a:t>
            </a:r>
          </a:p>
          <a:p>
            <a:pPr marL="0" indent="0">
              <a:buNone/>
            </a:pPr>
            <a:r>
              <a:rPr lang="en-IN" dirty="0" smtClean="0"/>
              <a:t>with </a:t>
            </a:r>
            <a:r>
              <a:rPr lang="en-IN" dirty="0"/>
              <a:t>information about how students understand and applies </a:t>
            </a:r>
            <a:r>
              <a:rPr lang="en-IN" dirty="0" smtClean="0"/>
              <a:t>knowledge.eg ,role play ,concept mapping</a:t>
            </a:r>
            <a:endParaRPr lang="en-IN" dirty="0"/>
          </a:p>
        </p:txBody>
      </p:sp>
    </p:spTree>
    <p:extLst>
      <p:ext uri="{BB962C8B-B14F-4D97-AF65-F5344CB8AC3E}">
        <p14:creationId xmlns:p14="http://schemas.microsoft.com/office/powerpoint/2010/main" val="30400655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en-IN" dirty="0"/>
              <a:t>A</a:t>
            </a:r>
            <a:r>
              <a:rPr lang="en-IN" dirty="0" smtClean="0"/>
              <a:t> </a:t>
            </a:r>
            <a:r>
              <a:rPr lang="en-IN" dirty="0">
                <a:solidFill>
                  <a:srgbClr val="FF0000"/>
                </a:solidFill>
              </a:rPr>
              <a:t>performance based evaluation </a:t>
            </a:r>
            <a:r>
              <a:rPr lang="en-IN" dirty="0"/>
              <a:t>is a better tool </a:t>
            </a:r>
            <a:r>
              <a:rPr lang="en-IN" dirty="0" smtClean="0"/>
              <a:t>for gathering </a:t>
            </a:r>
            <a:r>
              <a:rPr lang="en-IN" dirty="0"/>
              <a:t>evidence about what students can do with their knowledge. </a:t>
            </a:r>
            <a:endParaRPr lang="en-IN" dirty="0" smtClean="0"/>
          </a:p>
          <a:p>
            <a:r>
              <a:rPr lang="en-IN" dirty="0" smtClean="0"/>
              <a:t>allows </a:t>
            </a:r>
            <a:r>
              <a:rPr lang="en-IN" dirty="0"/>
              <a:t>students to apply knowledge to solve a problem or </a:t>
            </a:r>
            <a:r>
              <a:rPr lang="en-IN" dirty="0" smtClean="0"/>
              <a:t>demonstrate a </a:t>
            </a:r>
            <a:r>
              <a:rPr lang="en-IN" dirty="0"/>
              <a:t>skill. </a:t>
            </a:r>
            <a:endParaRPr lang="en-IN" dirty="0" smtClean="0"/>
          </a:p>
          <a:p>
            <a:r>
              <a:rPr lang="en-IN" dirty="0" smtClean="0"/>
              <a:t>students </a:t>
            </a:r>
            <a:r>
              <a:rPr lang="en-IN" dirty="0"/>
              <a:t>demonstrate or construct </a:t>
            </a:r>
            <a:r>
              <a:rPr lang="en-IN" dirty="0" smtClean="0"/>
              <a:t>something, and </a:t>
            </a:r>
            <a:r>
              <a:rPr lang="en-IN" dirty="0"/>
              <a:t>that work is assessed using observation and judgment, often using a tool like </a:t>
            </a:r>
            <a:r>
              <a:rPr lang="en-IN" dirty="0" smtClean="0"/>
              <a:t>a rubric</a:t>
            </a:r>
            <a:r>
              <a:rPr lang="en-IN" dirty="0"/>
              <a:t>. </a:t>
            </a:r>
            <a:endParaRPr lang="en-IN" dirty="0" smtClean="0"/>
          </a:p>
        </p:txBody>
      </p:sp>
    </p:spTree>
    <p:extLst>
      <p:ext uri="{BB962C8B-B14F-4D97-AF65-F5344CB8AC3E}">
        <p14:creationId xmlns:p14="http://schemas.microsoft.com/office/powerpoint/2010/main" val="32868589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Performance </a:t>
            </a:r>
            <a:r>
              <a:rPr lang="en-IN" dirty="0" smtClean="0"/>
              <a:t>assessments measure </a:t>
            </a:r>
            <a:r>
              <a:rPr lang="en-IN" dirty="0"/>
              <a:t>skills such as the ability to integrate knowledge </a:t>
            </a:r>
            <a:r>
              <a:rPr lang="en-IN" dirty="0" smtClean="0"/>
              <a:t>across disciplines</a:t>
            </a:r>
            <a:r>
              <a:rPr lang="en-IN" dirty="0"/>
              <a:t>, </a:t>
            </a:r>
            <a:r>
              <a:rPr lang="en-IN" dirty="0" smtClean="0"/>
              <a:t>contribute to </a:t>
            </a:r>
            <a:r>
              <a:rPr lang="en-IN" dirty="0"/>
              <a:t>the work of a group, and develop a plan of action when confronted with a </a:t>
            </a:r>
            <a:r>
              <a:rPr lang="en-IN" dirty="0" smtClean="0"/>
              <a:t>new situation.</a:t>
            </a:r>
          </a:p>
          <a:p>
            <a:endParaRPr lang="en-IN" dirty="0"/>
          </a:p>
        </p:txBody>
      </p:sp>
    </p:spTree>
    <p:extLst>
      <p:ext uri="{BB962C8B-B14F-4D97-AF65-F5344CB8AC3E}">
        <p14:creationId xmlns:p14="http://schemas.microsoft.com/office/powerpoint/2010/main" val="34585297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SKILLS TEST</a:t>
            </a:r>
            <a:endParaRPr lang="en-IN" dirty="0"/>
          </a:p>
        </p:txBody>
      </p:sp>
      <p:sp>
        <p:nvSpPr>
          <p:cNvPr id="3" name="Content Placeholder 2"/>
          <p:cNvSpPr>
            <a:spLocks noGrp="1"/>
          </p:cNvSpPr>
          <p:nvPr>
            <p:ph idx="1"/>
          </p:nvPr>
        </p:nvSpPr>
        <p:spPr/>
        <p:txBody>
          <a:bodyPr>
            <a:normAutofit lnSpcReduction="10000"/>
          </a:bodyPr>
          <a:lstStyle/>
          <a:p>
            <a:r>
              <a:rPr lang="en-IN" dirty="0"/>
              <a:t>A skills assessment is </a:t>
            </a:r>
            <a:r>
              <a:rPr lang="en-IN" dirty="0" smtClean="0"/>
              <a:t>a </a:t>
            </a:r>
            <a:r>
              <a:rPr lang="en-IN" dirty="0"/>
              <a:t>test that's designed to evaluate someone's abilities in relation to a specific skill or set of skills</a:t>
            </a:r>
            <a:r>
              <a:rPr lang="en-IN" dirty="0" smtClean="0"/>
              <a:t>.</a:t>
            </a:r>
          </a:p>
          <a:p>
            <a:r>
              <a:rPr lang="en-IN" dirty="0" smtClean="0"/>
              <a:t>A </a:t>
            </a:r>
            <a:r>
              <a:rPr lang="en-IN" dirty="0"/>
              <a:t>skills assessment can help you identify and hire in active learners. Often used to differentiate between candidates that present similar on paper, skills assessments provide an additional angle on someone's suitability and cultural fit.</a:t>
            </a:r>
          </a:p>
        </p:txBody>
      </p:sp>
    </p:spTree>
    <p:extLst>
      <p:ext uri="{BB962C8B-B14F-4D97-AF65-F5344CB8AC3E}">
        <p14:creationId xmlns:p14="http://schemas.microsoft.com/office/powerpoint/2010/main" val="26614237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COGNITIVE SKILL TEST</a:t>
            </a:r>
            <a:endParaRPr lang="en-IN" dirty="0"/>
          </a:p>
        </p:txBody>
      </p:sp>
      <p:sp>
        <p:nvSpPr>
          <p:cNvPr id="3" name="Content Placeholder 2"/>
          <p:cNvSpPr>
            <a:spLocks noGrp="1"/>
          </p:cNvSpPr>
          <p:nvPr>
            <p:ph idx="1"/>
          </p:nvPr>
        </p:nvSpPr>
        <p:spPr/>
        <p:txBody>
          <a:bodyPr/>
          <a:lstStyle/>
          <a:p>
            <a:r>
              <a:rPr lang="en-IN" dirty="0"/>
              <a:t>Cognitive ability tests assess abilities involved in thinking (e.g., reasoning, perception, memory, verbal and mathematical ability, and problem solving). Such tests pose questions designed to estimate applicants' potential to use mental processes to solve work-related problems or to acquire new job knowledge.</a:t>
            </a:r>
          </a:p>
        </p:txBody>
      </p:sp>
    </p:spTree>
    <p:extLst>
      <p:ext uri="{BB962C8B-B14F-4D97-AF65-F5344CB8AC3E}">
        <p14:creationId xmlns:p14="http://schemas.microsoft.com/office/powerpoint/2010/main" val="11483292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a:t>G</a:t>
            </a:r>
            <a:r>
              <a:rPr lang="en-IN" dirty="0" smtClean="0"/>
              <a:t>eneral </a:t>
            </a:r>
            <a:r>
              <a:rPr lang="en-IN" dirty="0"/>
              <a:t>trait measured by cognitive ability tests is called "intelligence" or "general mental ability." </a:t>
            </a:r>
            <a:endParaRPr lang="en-IN" dirty="0" smtClean="0"/>
          </a:p>
          <a:p>
            <a:r>
              <a:rPr lang="en-IN" dirty="0" smtClean="0"/>
              <a:t>an </a:t>
            </a:r>
            <a:r>
              <a:rPr lang="en-IN" dirty="0"/>
              <a:t>intelligence test often includes various item types which measure different and more specific mental factors often referred to as "specific mental abilities." Examples of such items include arithmetic computations, verbal analogies, reading comprehension, number series completion, and spatial relations (i.e., visualizing objects in three-dimensional space).</a:t>
            </a:r>
          </a:p>
        </p:txBody>
      </p:sp>
    </p:spTree>
    <p:extLst>
      <p:ext uri="{BB962C8B-B14F-4D97-AF65-F5344CB8AC3E}">
        <p14:creationId xmlns:p14="http://schemas.microsoft.com/office/powerpoint/2010/main" val="22256791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en-IN" dirty="0">
                <a:solidFill>
                  <a:srgbClr val="FF0000"/>
                </a:solidFill>
              </a:rPr>
              <a:t>Seven Skills Students Need for Their Future</a:t>
            </a:r>
          </a:p>
          <a:p>
            <a:r>
              <a:rPr lang="en-IN" dirty="0"/>
              <a:t>Critical thinking and problem-solving.</a:t>
            </a:r>
          </a:p>
          <a:p>
            <a:r>
              <a:rPr lang="en-IN" dirty="0"/>
              <a:t>Collaboration across networks and leading by influence.</a:t>
            </a:r>
          </a:p>
          <a:p>
            <a:r>
              <a:rPr lang="en-IN" dirty="0"/>
              <a:t>Agility and adaptability.</a:t>
            </a:r>
          </a:p>
          <a:p>
            <a:r>
              <a:rPr lang="en-IN" dirty="0"/>
              <a:t>Initiative and entrepreneurialism.</a:t>
            </a:r>
          </a:p>
          <a:p>
            <a:r>
              <a:rPr lang="en-IN" dirty="0"/>
              <a:t>Effective oral and written communication.</a:t>
            </a:r>
          </a:p>
          <a:p>
            <a:r>
              <a:rPr lang="en-IN" dirty="0"/>
              <a:t>Accessing and </a:t>
            </a:r>
            <a:r>
              <a:rPr lang="en-IN" dirty="0" err="1"/>
              <a:t>analyzing</a:t>
            </a:r>
            <a:r>
              <a:rPr lang="en-IN" dirty="0"/>
              <a:t> information.</a:t>
            </a:r>
          </a:p>
          <a:p>
            <a:r>
              <a:rPr lang="en-IN" dirty="0"/>
              <a:t>Curiosity and imagination.</a:t>
            </a:r>
          </a:p>
        </p:txBody>
      </p:sp>
    </p:spTree>
    <p:extLst>
      <p:ext uri="{BB962C8B-B14F-4D97-AF65-F5344CB8AC3E}">
        <p14:creationId xmlns:p14="http://schemas.microsoft.com/office/powerpoint/2010/main" val="23908409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Skills assessment tests are often used by employers to gauge the abilities and skills of both current employees and job applicants. These tests are designed to assess whether individuals have the skills necessary to perform various and essential aspects of a job.</a:t>
            </a:r>
          </a:p>
        </p:txBody>
      </p:sp>
    </p:spTree>
    <p:extLst>
      <p:ext uri="{BB962C8B-B14F-4D97-AF65-F5344CB8AC3E}">
        <p14:creationId xmlns:p14="http://schemas.microsoft.com/office/powerpoint/2010/main" val="241712704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t>A good skills test includes questions that are capable of being answered by someone already doing the </a:t>
            </a:r>
            <a:r>
              <a:rPr lang="en-IN" dirty="0" smtClean="0"/>
              <a:t>job. </a:t>
            </a:r>
            <a:r>
              <a:rPr lang="en-IN" dirty="0"/>
              <a:t>Questions should also be specifically tailored to relate to the responsibilities of an open position. </a:t>
            </a:r>
            <a:endParaRPr lang="en-IN" dirty="0" smtClean="0"/>
          </a:p>
          <a:p>
            <a:endParaRPr lang="en-IN" dirty="0"/>
          </a:p>
        </p:txBody>
      </p:sp>
    </p:spTree>
    <p:extLst>
      <p:ext uri="{BB962C8B-B14F-4D97-AF65-F5344CB8AC3E}">
        <p14:creationId xmlns:p14="http://schemas.microsoft.com/office/powerpoint/2010/main" val="266381281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Learners </a:t>
            </a:r>
            <a:r>
              <a:rPr lang="en-IN" dirty="0"/>
              <a:t>progress report</a:t>
            </a:r>
          </a:p>
        </p:txBody>
      </p:sp>
      <p:sp>
        <p:nvSpPr>
          <p:cNvPr id="3" name="Content Placeholder 2"/>
          <p:cNvSpPr>
            <a:spLocks noGrp="1"/>
          </p:cNvSpPr>
          <p:nvPr>
            <p:ph idx="1"/>
          </p:nvPr>
        </p:nvSpPr>
        <p:spPr/>
        <p:txBody>
          <a:bodyPr/>
          <a:lstStyle/>
          <a:p>
            <a:endParaRPr lang="en-IN" dirty="0"/>
          </a:p>
          <a:p>
            <a:r>
              <a:rPr lang="en-IN" dirty="0" smtClean="0"/>
              <a:t> Learner Report </a:t>
            </a:r>
            <a:r>
              <a:rPr lang="en-IN" dirty="0"/>
              <a:t>shows the performance of an individual Learner over time. </a:t>
            </a:r>
            <a:endParaRPr lang="en-IN" dirty="0" smtClean="0"/>
          </a:p>
          <a:p>
            <a:r>
              <a:rPr lang="en-IN" dirty="0"/>
              <a:t>T</a:t>
            </a:r>
            <a:r>
              <a:rPr lang="en-IN" dirty="0" smtClean="0"/>
              <a:t>his </a:t>
            </a:r>
            <a:r>
              <a:rPr lang="en-IN" dirty="0"/>
              <a:t>kind of Report to track how a Learner is </a:t>
            </a:r>
            <a:r>
              <a:rPr lang="en-IN" dirty="0" smtClean="0"/>
              <a:t>progress in</a:t>
            </a:r>
            <a:r>
              <a:rPr lang="en-IN" dirty="0"/>
              <a:t>,</a:t>
            </a:r>
            <a:r>
              <a:rPr lang="en-IN" dirty="0" smtClean="0"/>
              <a:t> the </a:t>
            </a:r>
            <a:r>
              <a:rPr lang="en-IN" dirty="0"/>
              <a:t>Learner's results on a graph for a series of up to five Assessments.</a:t>
            </a:r>
          </a:p>
        </p:txBody>
      </p:sp>
    </p:spTree>
    <p:extLst>
      <p:ext uri="{BB962C8B-B14F-4D97-AF65-F5344CB8AC3E}">
        <p14:creationId xmlns:p14="http://schemas.microsoft.com/office/powerpoint/2010/main" val="3203745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SIGNIFICANCE </a:t>
            </a:r>
            <a:endParaRPr lang="en-IN" dirty="0"/>
          </a:p>
        </p:txBody>
      </p:sp>
      <p:sp>
        <p:nvSpPr>
          <p:cNvPr id="3" name="Content Placeholder 2"/>
          <p:cNvSpPr>
            <a:spLocks noGrp="1"/>
          </p:cNvSpPr>
          <p:nvPr>
            <p:ph idx="1"/>
          </p:nvPr>
        </p:nvSpPr>
        <p:spPr/>
        <p:txBody>
          <a:bodyPr>
            <a:normAutofit/>
          </a:bodyPr>
          <a:lstStyle/>
          <a:p>
            <a:r>
              <a:rPr lang="en-IN" dirty="0"/>
              <a:t>Three components of Environmental Studies, i.e., Education about </a:t>
            </a:r>
            <a:r>
              <a:rPr lang="en-IN" dirty="0" smtClean="0"/>
              <a:t>the Environment</a:t>
            </a:r>
            <a:r>
              <a:rPr lang="en-IN" dirty="0"/>
              <a:t>; education through the environment; and education for </a:t>
            </a:r>
            <a:r>
              <a:rPr lang="en-IN" dirty="0" smtClean="0"/>
              <a:t>the environment </a:t>
            </a:r>
            <a:r>
              <a:rPr lang="en-IN" dirty="0"/>
              <a:t>have been given emphasis in organizing curriculum, in </a:t>
            </a:r>
            <a:r>
              <a:rPr lang="en-IN" dirty="0" smtClean="0"/>
              <a:t>developing teaching </a:t>
            </a:r>
            <a:r>
              <a:rPr lang="en-IN" dirty="0"/>
              <a:t>learning materials and in adopting teaching-learning strategies in </a:t>
            </a:r>
            <a:r>
              <a:rPr lang="en-IN" dirty="0" smtClean="0"/>
              <a:t>the</a:t>
            </a:r>
            <a:endParaRPr lang="en-IN" dirty="0"/>
          </a:p>
          <a:p>
            <a:pPr marL="0" indent="0">
              <a:buNone/>
            </a:pPr>
            <a:r>
              <a:rPr lang="en-IN" dirty="0"/>
              <a:t>classroom.</a:t>
            </a:r>
          </a:p>
          <a:p>
            <a:endParaRPr lang="en-IN" dirty="0"/>
          </a:p>
        </p:txBody>
      </p:sp>
    </p:spTree>
    <p:extLst>
      <p:ext uri="{BB962C8B-B14F-4D97-AF65-F5344CB8AC3E}">
        <p14:creationId xmlns:p14="http://schemas.microsoft.com/office/powerpoint/2010/main" val="28382855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Learner's </a:t>
            </a:r>
            <a:r>
              <a:rPr lang="en-IN" dirty="0"/>
              <a:t>progress record indicates; the subject/skill area, Class/level objectives, Activities assessment mode, Level of achievements in all the subjects the individual </a:t>
            </a:r>
            <a:r>
              <a:rPr lang="en-IN" dirty="0" smtClean="0"/>
              <a:t>learner </a:t>
            </a:r>
            <a:r>
              <a:rPr lang="en-IN" dirty="0"/>
              <a:t>is taking.</a:t>
            </a:r>
          </a:p>
        </p:txBody>
      </p:sp>
    </p:spTree>
    <p:extLst>
      <p:ext uri="{BB962C8B-B14F-4D97-AF65-F5344CB8AC3E}">
        <p14:creationId xmlns:p14="http://schemas.microsoft.com/office/powerpoint/2010/main" val="26189742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92500" lnSpcReduction="20000"/>
          </a:bodyPr>
          <a:lstStyle/>
          <a:p>
            <a:r>
              <a:rPr lang="en-IN" dirty="0"/>
              <a:t>IDENTIFYING LEARNING LEVELS OF THE STUDENTS:</a:t>
            </a:r>
          </a:p>
          <a:p>
            <a:r>
              <a:rPr lang="en-IN" dirty="0"/>
              <a:t>The students will be identified as low performers (LP) and advanced learners</a:t>
            </a:r>
          </a:p>
          <a:p>
            <a:r>
              <a:rPr lang="en-IN" dirty="0"/>
              <a:t>(AL) based </a:t>
            </a:r>
            <a:r>
              <a:rPr lang="en-IN" dirty="0" smtClean="0"/>
              <a:t>on the </a:t>
            </a:r>
            <a:r>
              <a:rPr lang="en-IN" dirty="0"/>
              <a:t>following criteria</a:t>
            </a:r>
          </a:p>
          <a:p>
            <a:r>
              <a:rPr lang="en-IN" dirty="0"/>
              <a:t>1. Based on performance in the class assessed through</a:t>
            </a:r>
          </a:p>
          <a:p>
            <a:r>
              <a:rPr lang="en-IN" dirty="0"/>
              <a:t>a. Seminars / presentation</a:t>
            </a:r>
          </a:p>
          <a:p>
            <a:r>
              <a:rPr lang="en-IN" dirty="0"/>
              <a:t>b. Formal/ informal assessment through questions and answers</a:t>
            </a:r>
          </a:p>
          <a:p>
            <a:r>
              <a:rPr lang="en-IN" dirty="0"/>
              <a:t>2. Based on their previous examination performance and through </a:t>
            </a:r>
            <a:r>
              <a:rPr lang="en-IN" dirty="0" smtClean="0"/>
              <a:t>internal Assessments.</a:t>
            </a:r>
            <a:endParaRPr lang="en-IN" dirty="0"/>
          </a:p>
        </p:txBody>
      </p:sp>
    </p:spTree>
    <p:extLst>
      <p:ext uri="{BB962C8B-B14F-4D97-AF65-F5344CB8AC3E}">
        <p14:creationId xmlns:p14="http://schemas.microsoft.com/office/powerpoint/2010/main" val="4989966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en-IN" dirty="0">
                <a:solidFill>
                  <a:srgbClr val="FF0000"/>
                </a:solidFill>
              </a:rPr>
              <a:t>Special Programs</a:t>
            </a:r>
          </a:p>
          <a:p>
            <a:r>
              <a:rPr lang="en-IN" dirty="0">
                <a:solidFill>
                  <a:srgbClr val="92D050"/>
                </a:solidFill>
              </a:rPr>
              <a:t>Slow learners:</a:t>
            </a:r>
          </a:p>
          <a:p>
            <a:r>
              <a:rPr lang="en-IN" dirty="0" smtClean="0"/>
              <a:t>The </a:t>
            </a:r>
            <a:r>
              <a:rPr lang="en-IN" dirty="0"/>
              <a:t>slow learners are provided remedial classes to help them to</a:t>
            </a:r>
          </a:p>
          <a:p>
            <a:r>
              <a:rPr lang="en-IN" dirty="0"/>
              <a:t>understand the subjects.</a:t>
            </a:r>
          </a:p>
          <a:p>
            <a:r>
              <a:rPr lang="en-IN" dirty="0" smtClean="0"/>
              <a:t> </a:t>
            </a:r>
            <a:r>
              <a:rPr lang="en-IN" dirty="0"/>
              <a:t>Staff mentors also guide them to overcome the learning difficulties.</a:t>
            </a:r>
          </a:p>
          <a:p>
            <a:r>
              <a:rPr lang="en-IN" dirty="0" smtClean="0"/>
              <a:t> </a:t>
            </a:r>
            <a:r>
              <a:rPr lang="en-IN" dirty="0"/>
              <a:t>Improvement </a:t>
            </a:r>
            <a:r>
              <a:rPr lang="en-IN" dirty="0" smtClean="0"/>
              <a:t>exams are </a:t>
            </a:r>
            <a:r>
              <a:rPr lang="en-IN" dirty="0"/>
              <a:t>conducted so that they are given a chance </a:t>
            </a:r>
            <a:r>
              <a:rPr lang="en-IN" dirty="0" smtClean="0"/>
              <a:t>to score </a:t>
            </a:r>
            <a:r>
              <a:rPr lang="en-IN" dirty="0"/>
              <a:t>better marks.</a:t>
            </a:r>
          </a:p>
        </p:txBody>
      </p:sp>
    </p:spTree>
    <p:extLst>
      <p:ext uri="{BB962C8B-B14F-4D97-AF65-F5344CB8AC3E}">
        <p14:creationId xmlns:p14="http://schemas.microsoft.com/office/powerpoint/2010/main" val="32070655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dirty="0"/>
              <a:t>Advanced Learners:</a:t>
            </a:r>
          </a:p>
          <a:p>
            <a:r>
              <a:rPr lang="en-IN" dirty="0" smtClean="0"/>
              <a:t>Advanced </a:t>
            </a:r>
            <a:r>
              <a:rPr lang="en-IN" dirty="0"/>
              <a:t>learners are encouraged to participate in state </a:t>
            </a:r>
            <a:r>
              <a:rPr lang="en-IN" dirty="0" smtClean="0"/>
              <a:t>and national conferences </a:t>
            </a:r>
            <a:r>
              <a:rPr lang="en-IN" dirty="0"/>
              <a:t>to showcase their talents and skills.</a:t>
            </a:r>
          </a:p>
          <a:p>
            <a:r>
              <a:rPr lang="en-IN" dirty="0" smtClean="0"/>
              <a:t> </a:t>
            </a:r>
            <a:r>
              <a:rPr lang="en-IN" dirty="0"/>
              <a:t>Academic presentations are held twice </a:t>
            </a:r>
            <a:r>
              <a:rPr lang="en-IN" dirty="0" smtClean="0"/>
              <a:t>a month</a:t>
            </a:r>
            <a:r>
              <a:rPr lang="en-IN" dirty="0"/>
              <a:t>, and academic </a:t>
            </a:r>
            <a:r>
              <a:rPr lang="en-IN" dirty="0" smtClean="0"/>
              <a:t>week celebrations </a:t>
            </a:r>
            <a:r>
              <a:rPr lang="en-IN" dirty="0"/>
              <a:t>are held once every year, where there is </a:t>
            </a:r>
            <a:r>
              <a:rPr lang="en-IN" dirty="0" smtClean="0"/>
              <a:t>an opportunity </a:t>
            </a:r>
            <a:r>
              <a:rPr lang="en-IN" dirty="0"/>
              <a:t>for</a:t>
            </a:r>
          </a:p>
          <a:p>
            <a:r>
              <a:rPr lang="en-IN" dirty="0"/>
              <a:t>all the students to come out with innovative ideas</a:t>
            </a:r>
          </a:p>
        </p:txBody>
      </p:sp>
    </p:spTree>
    <p:extLst>
      <p:ext uri="{BB962C8B-B14F-4D97-AF65-F5344CB8AC3E}">
        <p14:creationId xmlns:p14="http://schemas.microsoft.com/office/powerpoint/2010/main" val="1937036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This has enabled </a:t>
            </a:r>
            <a:r>
              <a:rPr lang="en-IN" dirty="0" smtClean="0"/>
              <a:t>the students </a:t>
            </a:r>
            <a:r>
              <a:rPr lang="en-IN" dirty="0"/>
              <a:t>to take initiative in coming out with </a:t>
            </a:r>
            <a:r>
              <a:rPr lang="en-IN" dirty="0" smtClean="0"/>
              <a:t>the students </a:t>
            </a:r>
            <a:r>
              <a:rPr lang="en-IN" dirty="0"/>
              <a:t>e-journal, where all the </a:t>
            </a:r>
            <a:r>
              <a:rPr lang="en-IN" dirty="0" smtClean="0"/>
              <a:t>case reports</a:t>
            </a:r>
            <a:r>
              <a:rPr lang="en-IN" dirty="0"/>
              <a:t>, conference </a:t>
            </a:r>
            <a:r>
              <a:rPr lang="en-IN" dirty="0" smtClean="0"/>
              <a:t>proceedings, project </a:t>
            </a:r>
            <a:r>
              <a:rPr lang="en-IN" dirty="0"/>
              <a:t>reports are published.</a:t>
            </a:r>
          </a:p>
          <a:p>
            <a:r>
              <a:rPr lang="en-IN" dirty="0" smtClean="0"/>
              <a:t> </a:t>
            </a:r>
            <a:r>
              <a:rPr lang="en-IN" dirty="0"/>
              <a:t>Students are encouraged to participate in national and </a:t>
            </a:r>
            <a:r>
              <a:rPr lang="en-IN" dirty="0" smtClean="0"/>
              <a:t>international conferences </a:t>
            </a:r>
            <a:r>
              <a:rPr lang="en-IN" dirty="0"/>
              <a:t>and presents papers.</a:t>
            </a:r>
          </a:p>
        </p:txBody>
      </p:sp>
    </p:spTree>
    <p:extLst>
      <p:ext uri="{BB962C8B-B14F-4D97-AF65-F5344CB8AC3E}">
        <p14:creationId xmlns:p14="http://schemas.microsoft.com/office/powerpoint/2010/main" val="2484049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a</a:t>
            </a:r>
            <a:r>
              <a:rPr lang="en-IN" b="1" i="1" dirty="0"/>
              <a:t>) Learning about the environment </a:t>
            </a:r>
            <a:r>
              <a:rPr lang="en-IN" dirty="0"/>
              <a:t>includes knowledge of components of </a:t>
            </a:r>
            <a:r>
              <a:rPr lang="en-IN" dirty="0" smtClean="0"/>
              <a:t>environment, </a:t>
            </a:r>
          </a:p>
          <a:p>
            <a:pPr marL="0" indent="0">
              <a:buNone/>
            </a:pPr>
            <a:r>
              <a:rPr lang="en-IN" dirty="0" smtClean="0"/>
              <a:t>objects</a:t>
            </a:r>
            <a:r>
              <a:rPr lang="en-IN" dirty="0"/>
              <a:t>, events, phenomena occurring in and around the child. </a:t>
            </a:r>
            <a:endParaRPr lang="en-IN" dirty="0" smtClean="0"/>
          </a:p>
          <a:p>
            <a:pPr marL="0" indent="0">
              <a:buNone/>
            </a:pPr>
            <a:r>
              <a:rPr lang="en-IN" dirty="0" smtClean="0"/>
              <a:t>It </a:t>
            </a:r>
            <a:r>
              <a:rPr lang="en-IN" dirty="0"/>
              <a:t>also includes knowledge of social institutions, their structure and function, local traditions, customs, culture, etc. </a:t>
            </a:r>
          </a:p>
        </p:txBody>
      </p:sp>
    </p:spTree>
    <p:extLst>
      <p:ext uri="{BB962C8B-B14F-4D97-AF65-F5344CB8AC3E}">
        <p14:creationId xmlns:p14="http://schemas.microsoft.com/office/powerpoint/2010/main" val="3393853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lnSpcReduction="10000"/>
          </a:bodyPr>
          <a:lstStyle/>
          <a:p>
            <a:r>
              <a:rPr lang="en-IN" b="1" dirty="0"/>
              <a:t>b) Learning through the environment </a:t>
            </a:r>
            <a:r>
              <a:rPr lang="en-IN" dirty="0"/>
              <a:t>means using environment and its </a:t>
            </a:r>
            <a:r>
              <a:rPr lang="en-IN" dirty="0" smtClean="0"/>
              <a:t>different components </a:t>
            </a:r>
            <a:r>
              <a:rPr lang="en-IN" dirty="0"/>
              <a:t>as a means of learning. </a:t>
            </a:r>
            <a:endParaRPr lang="en-IN" dirty="0" smtClean="0"/>
          </a:p>
          <a:p>
            <a:r>
              <a:rPr lang="en-IN" dirty="0" smtClean="0"/>
              <a:t> observing the different </a:t>
            </a:r>
            <a:r>
              <a:rPr lang="en-IN" dirty="0"/>
              <a:t>aspects of the environment, the children develop skills of </a:t>
            </a:r>
            <a:r>
              <a:rPr lang="en-IN" dirty="0" smtClean="0"/>
              <a:t>observation, recording </a:t>
            </a:r>
            <a:r>
              <a:rPr lang="en-IN" dirty="0"/>
              <a:t>of data, classification and grouping of data, collection and sorting</a:t>
            </a:r>
          </a:p>
          <a:p>
            <a:pPr marL="0" indent="0">
              <a:buNone/>
            </a:pPr>
            <a:r>
              <a:rPr lang="en-IN" dirty="0"/>
              <a:t>of information finding out cause and effect relationship, drawing </a:t>
            </a:r>
            <a:r>
              <a:rPr lang="en-IN" dirty="0" smtClean="0"/>
              <a:t>inferences, etc</a:t>
            </a:r>
            <a:r>
              <a:rPr lang="en-IN" dirty="0"/>
              <a:t>. </a:t>
            </a:r>
            <a:endParaRPr lang="en-IN" dirty="0" smtClean="0"/>
          </a:p>
          <a:p>
            <a:pPr marL="0" indent="0">
              <a:buNone/>
            </a:pPr>
            <a:r>
              <a:rPr lang="en-IN" dirty="0" smtClean="0"/>
              <a:t>They </a:t>
            </a:r>
            <a:r>
              <a:rPr lang="en-IN" dirty="0"/>
              <a:t>learn to do things themselves by using all sense organs.</a:t>
            </a:r>
          </a:p>
          <a:p>
            <a:endParaRPr lang="en-IN" dirty="0"/>
          </a:p>
        </p:txBody>
      </p:sp>
    </p:spTree>
    <p:extLst>
      <p:ext uri="{BB962C8B-B14F-4D97-AF65-F5344CB8AC3E}">
        <p14:creationId xmlns:p14="http://schemas.microsoft.com/office/powerpoint/2010/main" val="2305507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a:t>c) Learning for the environment </a:t>
            </a:r>
            <a:r>
              <a:rPr lang="en-IN" dirty="0"/>
              <a:t>means using the knowledge and skills to help in</a:t>
            </a:r>
          </a:p>
          <a:p>
            <a:pPr marL="0" indent="0">
              <a:buNone/>
            </a:pPr>
            <a:r>
              <a:rPr lang="en-IN" dirty="0"/>
              <a:t>improving the environment. </a:t>
            </a:r>
            <a:endParaRPr lang="en-IN" dirty="0" smtClean="0"/>
          </a:p>
          <a:p>
            <a:r>
              <a:rPr lang="en-IN" dirty="0" smtClean="0"/>
              <a:t>It </a:t>
            </a:r>
            <a:r>
              <a:rPr lang="en-IN" dirty="0"/>
              <a:t>includes feeling of concerns, need to initiate</a:t>
            </a:r>
          </a:p>
          <a:p>
            <a:pPr marL="0" indent="0">
              <a:buNone/>
            </a:pPr>
            <a:r>
              <a:rPr lang="en-IN" dirty="0"/>
              <a:t>action, voluntary participation in activities related to environment protection.</a:t>
            </a:r>
          </a:p>
          <a:p>
            <a:endParaRPr lang="en-IN" dirty="0"/>
          </a:p>
        </p:txBody>
      </p:sp>
    </p:spTree>
    <p:extLst>
      <p:ext uri="{BB962C8B-B14F-4D97-AF65-F5344CB8AC3E}">
        <p14:creationId xmlns:p14="http://schemas.microsoft.com/office/powerpoint/2010/main" val="3518676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Difficulties in EE Evaluation</a:t>
            </a:r>
          </a:p>
        </p:txBody>
      </p:sp>
      <p:sp>
        <p:nvSpPr>
          <p:cNvPr id="3" name="Content Placeholder 2"/>
          <p:cNvSpPr>
            <a:spLocks noGrp="1"/>
          </p:cNvSpPr>
          <p:nvPr>
            <p:ph idx="1"/>
          </p:nvPr>
        </p:nvSpPr>
        <p:spPr/>
        <p:txBody>
          <a:bodyPr/>
          <a:lstStyle/>
          <a:p>
            <a:r>
              <a:rPr lang="en-IN" dirty="0"/>
              <a:t>Student assessment is a critical aspect of the teaching and learning process. It enables teachers to measure the effectiveness of teaching with student performance to specific learning objectives. It is important to assess the performance because it provides feedback to what extent students are successfully meeting the course objectives</a:t>
            </a:r>
          </a:p>
          <a:p>
            <a:endParaRPr lang="en-IN" dirty="0"/>
          </a:p>
        </p:txBody>
      </p:sp>
    </p:spTree>
    <p:extLst>
      <p:ext uri="{BB962C8B-B14F-4D97-AF65-F5344CB8AC3E}">
        <p14:creationId xmlns:p14="http://schemas.microsoft.com/office/powerpoint/2010/main" val="3438255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TotalTime>
  <Words>2777</Words>
  <Application>Microsoft Office PowerPoint</Application>
  <PresentationFormat>On-screen Show (4:3)</PresentationFormat>
  <Paragraphs>186</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 Module 5 Need and significance of environmental evaluation</vt:lpstr>
      <vt:lpstr>NEED</vt:lpstr>
      <vt:lpstr>Features of Evaluation </vt:lpstr>
      <vt:lpstr>PowerPoint Presentation</vt:lpstr>
      <vt:lpstr>SIGNIFICANCE </vt:lpstr>
      <vt:lpstr>PowerPoint Presentation</vt:lpstr>
      <vt:lpstr>PowerPoint Presentation</vt:lpstr>
      <vt:lpstr>PowerPoint Presentation</vt:lpstr>
      <vt:lpstr>Difficulties in EE Evaluation</vt:lpstr>
      <vt:lpstr>PowerPoint Presentation</vt:lpstr>
      <vt:lpstr>PowerPoint Presentation</vt:lpstr>
      <vt:lpstr>1 Assessment Challenge – Grading </vt:lpstr>
      <vt:lpstr>The challenges faced by the grading system</vt:lpstr>
      <vt:lpstr>2 Assessment Challenge – Change in Examination Pattern</vt:lpstr>
      <vt:lpstr>4 Assessment Challenge – Technological Issues</vt:lpstr>
      <vt:lpstr>5 Assessment Challenge – Lack of Training </vt:lpstr>
      <vt:lpstr> 6 Assessment Challenge – Cost of Investment </vt:lpstr>
      <vt:lpstr> 7 Assessment Challenge – Lack of Policy </vt:lpstr>
      <vt:lpstr> 8 Assessment Challenge – Administration Issue </vt:lpstr>
      <vt:lpstr> 9 Assessment Challenge – Social/Ethical Issue </vt:lpstr>
      <vt:lpstr>Recent Trends in  E Evaluation</vt:lpstr>
      <vt:lpstr>Continuous and Comprehensive Evaluation </vt:lpstr>
      <vt:lpstr>PowerPoint Presentation</vt:lpstr>
      <vt:lpstr>PowerPoint Presentation</vt:lpstr>
      <vt:lpstr>Purposes of Continuous and Comprehensive Evaluation:</vt:lpstr>
      <vt:lpstr>PowerPoint Presentation</vt:lpstr>
      <vt:lpstr>PowerPoint Presentation</vt:lpstr>
      <vt:lpstr>RUBRICS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Important Points in Portfolio Developing Process</vt:lpstr>
      <vt:lpstr>PowerPoint Presentation</vt:lpstr>
      <vt:lpstr>Practical/Performance test</vt:lpstr>
      <vt:lpstr>PowerPoint Presentation</vt:lpstr>
      <vt:lpstr>PowerPoint Presentation</vt:lpstr>
      <vt:lpstr>SKILLS TEST</vt:lpstr>
      <vt:lpstr>COGNITIVE SKILL TEST</vt:lpstr>
      <vt:lpstr>PowerPoint Presentation</vt:lpstr>
      <vt:lpstr>PowerPoint Presentation</vt:lpstr>
      <vt:lpstr>PowerPoint Presentation</vt:lpstr>
      <vt:lpstr>PowerPoint Presentation</vt:lpstr>
      <vt:lpstr>Learners progress report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105</cp:revision>
  <dcterms:created xsi:type="dcterms:W3CDTF">2020-10-13T11:19:24Z</dcterms:created>
  <dcterms:modified xsi:type="dcterms:W3CDTF">2022-01-22T05:55:15Z</dcterms:modified>
</cp:coreProperties>
</file>