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58" r:id="rId6"/>
    <p:sldId id="277" r:id="rId7"/>
    <p:sldId id="259" r:id="rId8"/>
    <p:sldId id="260" r:id="rId9"/>
    <p:sldId id="278" r:id="rId10"/>
    <p:sldId id="261" r:id="rId11"/>
    <p:sldId id="262" r:id="rId12"/>
    <p:sldId id="263" r:id="rId13"/>
    <p:sldId id="279" r:id="rId14"/>
    <p:sldId id="264" r:id="rId15"/>
    <p:sldId id="280" r:id="rId16"/>
    <p:sldId id="265" r:id="rId17"/>
    <p:sldId id="266" r:id="rId18"/>
    <p:sldId id="267" r:id="rId19"/>
    <p:sldId id="268" r:id="rId20"/>
    <p:sldId id="269" r:id="rId21"/>
    <p:sldId id="284" r:id="rId22"/>
    <p:sldId id="270" r:id="rId23"/>
    <p:sldId id="282" r:id="rId24"/>
    <p:sldId id="271" r:id="rId25"/>
    <p:sldId id="281" r:id="rId26"/>
    <p:sldId id="272" r:id="rId27"/>
    <p:sldId id="273" r:id="rId28"/>
    <p:sldId id="274"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2404182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428016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962367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309983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139350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2870808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333786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1252411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1981618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428085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E4B34-AAB5-4F84-918A-1351AE3F1183}" type="datetimeFigureOut">
              <a:rPr lang="en-IN" smtClean="0"/>
              <a:t>08-01-2022</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36D1D44-C5F7-4F08-BEF5-B0A6A77F6A58}" type="slidenum">
              <a:rPr lang="en-IN" smtClean="0"/>
              <a:t>‹#›</a:t>
            </a:fld>
            <a:endParaRPr lang="en-IN" dirty="0"/>
          </a:p>
        </p:txBody>
      </p:sp>
    </p:spTree>
    <p:extLst>
      <p:ext uri="{BB962C8B-B14F-4D97-AF65-F5344CB8AC3E}">
        <p14:creationId xmlns:p14="http://schemas.microsoft.com/office/powerpoint/2010/main" val="2717063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E4B34-AAB5-4F84-918A-1351AE3F1183}" type="datetimeFigureOut">
              <a:rPr lang="en-IN" smtClean="0"/>
              <a:t>08-01-2022</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D1D44-C5F7-4F08-BEF5-B0A6A77F6A58}" type="slidenum">
              <a:rPr lang="en-IN" smtClean="0"/>
              <a:t>‹#›</a:t>
            </a:fld>
            <a:endParaRPr lang="en-IN" dirty="0"/>
          </a:p>
        </p:txBody>
      </p:sp>
    </p:spTree>
    <p:extLst>
      <p:ext uri="{BB962C8B-B14F-4D97-AF65-F5344CB8AC3E}">
        <p14:creationId xmlns:p14="http://schemas.microsoft.com/office/powerpoint/2010/main" val="310768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512167"/>
          </a:xfrm>
        </p:spPr>
        <p:txBody>
          <a:bodyPr/>
          <a:lstStyle/>
          <a:p>
            <a:r>
              <a:rPr lang="en-IN" dirty="0" smtClean="0"/>
              <a:t>Natural disasters</a:t>
            </a:r>
            <a:endParaRPr lang="en-IN" dirty="0"/>
          </a:p>
        </p:txBody>
      </p:sp>
      <p:sp>
        <p:nvSpPr>
          <p:cNvPr id="3" name="Subtitle 2"/>
          <p:cNvSpPr>
            <a:spLocks noGrp="1"/>
          </p:cNvSpPr>
          <p:nvPr>
            <p:ph type="subTitle" idx="1"/>
          </p:nvPr>
        </p:nvSpPr>
        <p:spPr>
          <a:xfrm>
            <a:off x="395536" y="2492896"/>
            <a:ext cx="8424936" cy="4104456"/>
          </a:xfrm>
        </p:spPr>
        <p:txBody>
          <a:bodyPr/>
          <a:lstStyle/>
          <a:p>
            <a:pPr algn="just"/>
            <a:r>
              <a:rPr lang="en-IN" dirty="0" smtClean="0">
                <a:solidFill>
                  <a:schemeClr val="tx1"/>
                </a:solidFill>
              </a:rPr>
              <a:t>A natural disaster is a major adverse event resulting from natural processes of the Earth; examples are floods, hurricanes, tornadoes, volcanic eruptions, earthquakes, tsunamis, storms, and other geologic processes. A natural disaster can cause loss of life or damage property, and typically leaves some economic damage.</a:t>
            </a:r>
            <a:endParaRPr lang="en-IN" dirty="0">
              <a:solidFill>
                <a:schemeClr val="tx1"/>
              </a:solidFill>
            </a:endParaRPr>
          </a:p>
        </p:txBody>
      </p:sp>
    </p:spTree>
    <p:extLst>
      <p:ext uri="{BB962C8B-B14F-4D97-AF65-F5344CB8AC3E}">
        <p14:creationId xmlns:p14="http://schemas.microsoft.com/office/powerpoint/2010/main" val="384133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a:t>The main killer of humans in the immediate surroundings of a volcanic eruption is the pyroclastic flows, which consist of a cloud of hot volcanic ash </a:t>
            </a:r>
            <a:r>
              <a:rPr lang="en-IN" dirty="0" smtClean="0"/>
              <a:t>.</a:t>
            </a:r>
          </a:p>
          <a:p>
            <a:r>
              <a:rPr lang="en-IN" dirty="0" smtClean="0"/>
              <a:t> </a:t>
            </a:r>
            <a:r>
              <a:rPr lang="en-IN" dirty="0"/>
              <a:t>A lahar is a volcanic mudflow or landslide. The 1953 </a:t>
            </a:r>
            <a:r>
              <a:rPr lang="en-IN" dirty="0" smtClean="0"/>
              <a:t>Tingyi </a:t>
            </a:r>
            <a:r>
              <a:rPr lang="en-IN" dirty="0"/>
              <a:t>disaster was caused by a lahar, as was the 1985 </a:t>
            </a:r>
            <a:r>
              <a:rPr lang="en-IN" dirty="0" err="1" smtClean="0"/>
              <a:t>Amerco</a:t>
            </a:r>
            <a:r>
              <a:rPr lang="en-IN" dirty="0" smtClean="0"/>
              <a:t> </a:t>
            </a:r>
            <a:r>
              <a:rPr lang="en-IN" dirty="0"/>
              <a:t>tragedy in which the town of </a:t>
            </a:r>
            <a:r>
              <a:rPr lang="en-IN" dirty="0" err="1" smtClean="0"/>
              <a:t>Amerco</a:t>
            </a:r>
            <a:r>
              <a:rPr lang="en-IN" dirty="0" smtClean="0"/>
              <a:t> </a:t>
            </a:r>
            <a:r>
              <a:rPr lang="en-IN" dirty="0"/>
              <a:t>was buried and an estimated 23,000 people were </a:t>
            </a:r>
            <a:r>
              <a:rPr lang="en-IN" dirty="0" smtClean="0"/>
              <a:t>killed.</a:t>
            </a:r>
            <a:endParaRPr lang="en-IN" dirty="0"/>
          </a:p>
        </p:txBody>
      </p:sp>
    </p:spTree>
    <p:extLst>
      <p:ext uri="{BB962C8B-B14F-4D97-AF65-F5344CB8AC3E}">
        <p14:creationId xmlns:p14="http://schemas.microsoft.com/office/powerpoint/2010/main" val="2159798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The </a:t>
            </a:r>
            <a:r>
              <a:rPr lang="en-IN" dirty="0"/>
              <a:t>main danger from a super volcano is the immense cloud of ash, which has a disastrous global effect on climate and temperature for many years.</a:t>
            </a:r>
          </a:p>
        </p:txBody>
      </p:sp>
    </p:spTree>
    <p:extLst>
      <p:ext uri="{BB962C8B-B14F-4D97-AF65-F5344CB8AC3E}">
        <p14:creationId xmlns:p14="http://schemas.microsoft.com/office/powerpoint/2010/main" val="52537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Hydrological disasters</a:t>
            </a:r>
          </a:p>
        </p:txBody>
      </p:sp>
      <p:sp>
        <p:nvSpPr>
          <p:cNvPr id="3" name="Content Placeholder 2"/>
          <p:cNvSpPr>
            <a:spLocks noGrp="1"/>
          </p:cNvSpPr>
          <p:nvPr>
            <p:ph idx="1"/>
          </p:nvPr>
        </p:nvSpPr>
        <p:spPr/>
        <p:txBody>
          <a:bodyPr>
            <a:normAutofit fontScale="92500" lnSpcReduction="10000"/>
          </a:bodyPr>
          <a:lstStyle/>
          <a:p>
            <a:r>
              <a:rPr lang="en-IN" dirty="0"/>
              <a:t>A violent, sudden and destructive change either in the quality of Earth's water or in the distribution or movement of water on land below the surface or in the </a:t>
            </a:r>
            <a:r>
              <a:rPr lang="en-IN" dirty="0" smtClean="0"/>
              <a:t>atmosphere.</a:t>
            </a:r>
          </a:p>
          <a:p>
            <a:r>
              <a:rPr lang="en-IN" b="1" dirty="0" smtClean="0"/>
              <a:t>Floods</a:t>
            </a:r>
          </a:p>
          <a:p>
            <a:r>
              <a:rPr lang="en-IN" dirty="0"/>
              <a:t>A flood is an overflow of water that 'submerges' land. Flooding may result from the volume of water within a body of water, such as a river or lake, which overflows, causing some of the water to escape its usual boundaries</a:t>
            </a:r>
            <a:r>
              <a:rPr lang="en-IN" b="1" dirty="0"/>
              <a:t>.</a:t>
            </a:r>
          </a:p>
        </p:txBody>
      </p:sp>
    </p:spTree>
    <p:extLst>
      <p:ext uri="{BB962C8B-B14F-4D97-AF65-F5344CB8AC3E}">
        <p14:creationId xmlns:p14="http://schemas.microsoft.com/office/powerpoint/2010/main" val="3071579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a:t>
            </a:r>
            <a:r>
              <a:rPr lang="en-IN" dirty="0" smtClean="0"/>
              <a:t>loods</a:t>
            </a:r>
            <a:endParaRPr lang="en-IN" dirty="0"/>
          </a:p>
        </p:txBody>
      </p:sp>
      <p:sp>
        <p:nvSpPr>
          <p:cNvPr id="3" name="Content Placeholder 2"/>
          <p:cNvSpPr>
            <a:spLocks noGrp="1"/>
          </p:cNvSpPr>
          <p:nvPr>
            <p:ph idx="1"/>
          </p:nvPr>
        </p:nvSpPr>
        <p:spPr/>
        <p:txBody>
          <a:bodyPr/>
          <a:lstStyle/>
          <a:p>
            <a:endParaRPr lang="en-IN"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280919"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166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Tsunami</a:t>
            </a:r>
          </a:p>
        </p:txBody>
      </p:sp>
      <p:sp>
        <p:nvSpPr>
          <p:cNvPr id="3" name="Content Placeholder 2"/>
          <p:cNvSpPr>
            <a:spLocks noGrp="1"/>
          </p:cNvSpPr>
          <p:nvPr>
            <p:ph idx="1"/>
          </p:nvPr>
        </p:nvSpPr>
        <p:spPr/>
        <p:txBody>
          <a:bodyPr/>
          <a:lstStyle/>
          <a:p>
            <a:r>
              <a:rPr lang="en-IN" dirty="0"/>
              <a:t>T</a:t>
            </a:r>
            <a:r>
              <a:rPr lang="en-IN" dirty="0" smtClean="0"/>
              <a:t>he word tsunami originated </a:t>
            </a:r>
            <a:r>
              <a:rPr lang="en-IN" dirty="0"/>
              <a:t>from Japanese</a:t>
            </a:r>
            <a:r>
              <a:rPr lang="en-IN" b="1" dirty="0"/>
              <a:t>: </a:t>
            </a:r>
            <a:r>
              <a:rPr lang="en-IN" b="1" dirty="0" smtClean="0"/>
              <a:t> </a:t>
            </a:r>
            <a:r>
              <a:rPr lang="en-IN" dirty="0" smtClean="0"/>
              <a:t>which means </a:t>
            </a:r>
            <a:r>
              <a:rPr lang="en-IN" b="1" dirty="0" smtClean="0"/>
              <a:t>harbour wave</a:t>
            </a:r>
            <a:r>
              <a:rPr lang="en-IN" dirty="0" smtClean="0"/>
              <a:t>, </a:t>
            </a:r>
            <a:r>
              <a:rPr lang="en-IN" dirty="0"/>
              <a:t>also known as a </a:t>
            </a:r>
            <a:r>
              <a:rPr lang="en-IN" b="1" dirty="0"/>
              <a:t>seismic sea wave </a:t>
            </a:r>
            <a:r>
              <a:rPr lang="en-IN" dirty="0"/>
              <a:t>or as a tidal wave, is a </a:t>
            </a:r>
            <a:r>
              <a:rPr lang="en-IN" b="1" dirty="0"/>
              <a:t>series of waves </a:t>
            </a:r>
            <a:r>
              <a:rPr lang="en-IN" dirty="0"/>
              <a:t>in a water body caused by the displacement of a large volume of water, generally in an ocean or a large lake. </a:t>
            </a:r>
          </a:p>
        </p:txBody>
      </p:sp>
    </p:spTree>
    <p:extLst>
      <p:ext uri="{BB962C8B-B14F-4D97-AF65-F5344CB8AC3E}">
        <p14:creationId xmlns:p14="http://schemas.microsoft.com/office/powerpoint/2010/main" val="2355361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TSUNAMI</a:t>
            </a:r>
            <a:endParaRPr lang="en-IN" dirty="0"/>
          </a:p>
        </p:txBody>
      </p:sp>
      <p:sp>
        <p:nvSpPr>
          <p:cNvPr id="3" name="Content Placeholder 2"/>
          <p:cNvSpPr>
            <a:spLocks noGrp="1"/>
          </p:cNvSpPr>
          <p:nvPr>
            <p:ph idx="1"/>
          </p:nvPr>
        </p:nvSpPr>
        <p:spPr/>
        <p:txBody>
          <a:bodyPr/>
          <a:lstStyle/>
          <a:p>
            <a:endParaRPr lang="en-IN"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828092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37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smtClean="0"/>
          </a:p>
          <a:p>
            <a:r>
              <a:rPr lang="en-IN" dirty="0" smtClean="0"/>
              <a:t>Tsunamis </a:t>
            </a:r>
            <a:r>
              <a:rPr lang="en-IN" dirty="0"/>
              <a:t>can be caused by </a:t>
            </a:r>
            <a:r>
              <a:rPr lang="en-IN" b="1" dirty="0"/>
              <a:t>undersea earthquake</a:t>
            </a:r>
            <a:r>
              <a:rPr lang="en-IN" dirty="0"/>
              <a:t>s such as the 2004 Boxing Day tsunami, or by </a:t>
            </a:r>
            <a:r>
              <a:rPr lang="en-IN" b="1" dirty="0"/>
              <a:t>landslides</a:t>
            </a:r>
            <a:r>
              <a:rPr lang="en-IN" dirty="0"/>
              <a:t> such as the one in 1958 at </a:t>
            </a:r>
            <a:r>
              <a:rPr lang="en-IN" dirty="0" smtClean="0"/>
              <a:t>Latoya </a:t>
            </a:r>
            <a:r>
              <a:rPr lang="en-IN" dirty="0"/>
              <a:t>Bay, Alaska, or by </a:t>
            </a:r>
            <a:r>
              <a:rPr lang="en-IN" b="1" dirty="0"/>
              <a:t>volcanic eruptions </a:t>
            </a:r>
            <a:r>
              <a:rPr lang="en-IN" dirty="0"/>
              <a:t>such as the ancient eruption of </a:t>
            </a:r>
            <a:r>
              <a:rPr lang="en-IN" dirty="0" smtClean="0"/>
              <a:t>Santorin. </a:t>
            </a:r>
            <a:endParaRPr lang="en-IN" dirty="0"/>
          </a:p>
        </p:txBody>
      </p:sp>
    </p:spTree>
    <p:extLst>
      <p:ext uri="{BB962C8B-B14F-4D97-AF65-F5344CB8AC3E}">
        <p14:creationId xmlns:p14="http://schemas.microsoft.com/office/powerpoint/2010/main" val="850103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Limbic </a:t>
            </a:r>
            <a:r>
              <a:rPr lang="en-IN" dirty="0"/>
              <a:t>eruptions</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A limbic </a:t>
            </a:r>
            <a:r>
              <a:rPr lang="en-IN" dirty="0"/>
              <a:t>eruption occurs when a gas, usually CO2, suddenly erupts from deep lake water, posing the threat of suffocating wildlife, livestock and humans. </a:t>
            </a:r>
            <a:endParaRPr lang="en-IN" dirty="0" smtClean="0"/>
          </a:p>
          <a:p>
            <a:r>
              <a:rPr lang="en-IN" dirty="0" smtClean="0"/>
              <a:t>Such </a:t>
            </a:r>
            <a:r>
              <a:rPr lang="en-IN" dirty="0"/>
              <a:t>an eruption may also cause tsunamis in the lake as the rising gas displaces water. Scientists believe landslides, volcanic activity, or explosions can trigger such an </a:t>
            </a:r>
            <a:r>
              <a:rPr lang="en-IN" dirty="0" smtClean="0"/>
              <a:t>eruption.</a:t>
            </a:r>
            <a:endParaRPr lang="en-IN" dirty="0"/>
          </a:p>
        </p:txBody>
      </p:sp>
    </p:spTree>
    <p:extLst>
      <p:ext uri="{BB962C8B-B14F-4D97-AF65-F5344CB8AC3E}">
        <p14:creationId xmlns:p14="http://schemas.microsoft.com/office/powerpoint/2010/main" val="260691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Meteorological disasters</a:t>
            </a:r>
          </a:p>
        </p:txBody>
      </p:sp>
      <p:sp>
        <p:nvSpPr>
          <p:cNvPr id="3" name="Content Placeholder 2"/>
          <p:cNvSpPr>
            <a:spLocks noGrp="1"/>
          </p:cNvSpPr>
          <p:nvPr>
            <p:ph idx="1"/>
          </p:nvPr>
        </p:nvSpPr>
        <p:spPr/>
        <p:txBody>
          <a:bodyPr>
            <a:normAutofit fontScale="92500" lnSpcReduction="10000"/>
          </a:bodyPr>
          <a:lstStyle/>
          <a:p>
            <a:r>
              <a:rPr lang="en-IN" dirty="0"/>
              <a:t>Cyclonic </a:t>
            </a:r>
            <a:r>
              <a:rPr lang="en-IN" dirty="0" smtClean="0"/>
              <a:t>storms-- Cyclone</a:t>
            </a:r>
            <a:r>
              <a:rPr lang="en-IN" dirty="0"/>
              <a:t>, tropical cyclone, hurricane, and typhoon are different names for the same phenomenon, which is a cyclonic storm system that forms over the oceans</a:t>
            </a:r>
            <a:r>
              <a:rPr lang="en-IN" dirty="0" smtClean="0"/>
              <a:t>.</a:t>
            </a:r>
          </a:p>
          <a:p>
            <a:r>
              <a:rPr lang="en-IN" dirty="0" smtClean="0"/>
              <a:t> </a:t>
            </a:r>
            <a:r>
              <a:rPr lang="en-IN" dirty="0"/>
              <a:t>The determining factor on which term is used is based on where they originate. In the Atlantic and Northeast Pacific, the term "hurricane" is used; in the Northwest Pacific it is referred to as a "typhoon" and "cyclones" occur in the South Pacific and Indian Ocean.</a:t>
            </a:r>
          </a:p>
        </p:txBody>
      </p:sp>
    </p:spTree>
    <p:extLst>
      <p:ext uri="{BB962C8B-B14F-4D97-AF65-F5344CB8AC3E}">
        <p14:creationId xmlns:p14="http://schemas.microsoft.com/office/powerpoint/2010/main" val="4203761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deadliest hurricane ever was the 1970 </a:t>
            </a:r>
            <a:r>
              <a:rPr lang="en-IN" dirty="0" smtClean="0"/>
              <a:t>Bola </a:t>
            </a:r>
            <a:r>
              <a:rPr lang="en-IN" dirty="0"/>
              <a:t>cyclone; the deadliest Atlantic hurricane was the Great Hurricane of 1780 which devastated Martinique, St. Eustatius and Barbados. Another notable hurricane is Hurricane Katrina, which devastated the Gulf Coast of the United States in 2005.</a:t>
            </a:r>
          </a:p>
        </p:txBody>
      </p:sp>
    </p:spTree>
    <p:extLst>
      <p:ext uri="{BB962C8B-B14F-4D97-AF65-F5344CB8AC3E}">
        <p14:creationId xmlns:p14="http://schemas.microsoft.com/office/powerpoint/2010/main" val="2775804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Geological disasters</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Avalanches and landslides</a:t>
            </a:r>
          </a:p>
          <a:p>
            <a:r>
              <a:rPr lang="en-IN" dirty="0" smtClean="0"/>
              <a:t>A landslide is described as an outward and downward slope movement of an abundance of slope-forming materials including rock, soil, artificial, or even a combination of these things.</a:t>
            </a:r>
          </a:p>
          <a:p>
            <a:r>
              <a:rPr lang="en-IN" dirty="0"/>
              <a:t>An avalanche (also called a </a:t>
            </a:r>
            <a:r>
              <a:rPr lang="en-IN" dirty="0" smtClean="0"/>
              <a:t>snow slide</a:t>
            </a:r>
            <a:r>
              <a:rPr lang="en-IN" dirty="0"/>
              <a:t>) is an event that occurs when a cohesive slab of snow lying upon a weaker layer of snow fractures and slides down a steep slope. </a:t>
            </a:r>
            <a:endParaRPr lang="en-IN" dirty="0" smtClean="0"/>
          </a:p>
          <a:p>
            <a:r>
              <a:rPr lang="en-IN" dirty="0" smtClean="0"/>
              <a:t>During World War I, an estimated 40,000 to 80,000 soldiers died as a result of avalanches during the mountain campaign in the Alps at the Austrian-Italian front. Many of the avalanches were caused by artillery fire.</a:t>
            </a:r>
            <a:endParaRPr lang="en-IN" dirty="0"/>
          </a:p>
        </p:txBody>
      </p:sp>
    </p:spTree>
    <p:extLst>
      <p:ext uri="{BB962C8B-B14F-4D97-AF65-F5344CB8AC3E}">
        <p14:creationId xmlns:p14="http://schemas.microsoft.com/office/powerpoint/2010/main" val="2857082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Blizzards</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Blizzards </a:t>
            </a:r>
            <a:r>
              <a:rPr lang="en-IN" dirty="0"/>
              <a:t>are severe winter storms characterized by heavy snow and strong winds. When high winds stir up snow that has already fallen, it is known as a ground blizzard. Blizzards can impact local economic activities, especially in regions where snowfall is rare. The Great Blizzard of 1888 affected the United States, when many tons of wheat crops were destroyed, and in Asia, </a:t>
            </a:r>
            <a:r>
              <a:rPr lang="en-IN" dirty="0" smtClean="0"/>
              <a:t>2008</a:t>
            </a:r>
            <a:endParaRPr lang="en-IN" dirty="0"/>
          </a:p>
        </p:txBody>
      </p:sp>
    </p:spTree>
    <p:extLst>
      <p:ext uri="{BB962C8B-B14F-4D97-AF65-F5344CB8AC3E}">
        <p14:creationId xmlns:p14="http://schemas.microsoft.com/office/powerpoint/2010/main" val="899703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Blizzards</a:t>
            </a:r>
            <a:endParaRPr lang="en-IN" dirty="0"/>
          </a:p>
        </p:txBody>
      </p:sp>
      <p:sp>
        <p:nvSpPr>
          <p:cNvPr id="3" name="Content Placeholder 2"/>
          <p:cNvSpPr>
            <a:spLocks noGrp="1"/>
          </p:cNvSpPr>
          <p:nvPr>
            <p:ph idx="1"/>
          </p:nvPr>
        </p:nvSpPr>
        <p:spPr/>
        <p:txBody>
          <a:bodyPr/>
          <a:lstStyle/>
          <a:p>
            <a:endParaRPr lang="en-IN"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556792"/>
            <a:ext cx="8352928"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4875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Hailstorms</a:t>
            </a:r>
            <a:br>
              <a:rPr lang="en-IN" dirty="0"/>
            </a:br>
            <a:endParaRPr lang="en-IN" dirty="0"/>
          </a:p>
        </p:txBody>
      </p:sp>
      <p:sp>
        <p:nvSpPr>
          <p:cNvPr id="3" name="Content Placeholder 2"/>
          <p:cNvSpPr>
            <a:spLocks noGrp="1"/>
          </p:cNvSpPr>
          <p:nvPr>
            <p:ph idx="1"/>
          </p:nvPr>
        </p:nvSpPr>
        <p:spPr/>
        <p:txBody>
          <a:bodyPr>
            <a:normAutofit/>
          </a:bodyPr>
          <a:lstStyle/>
          <a:p>
            <a:endParaRPr lang="en-IN" dirty="0"/>
          </a:p>
          <a:p>
            <a:r>
              <a:rPr lang="en-IN" dirty="0"/>
              <a:t>Hailstorms are precipitation in the form of ice, with the ice not melting before it hits the </a:t>
            </a:r>
            <a:r>
              <a:rPr lang="en-IN" dirty="0" smtClean="0"/>
              <a:t>ground.</a:t>
            </a:r>
          </a:p>
          <a:p>
            <a:r>
              <a:rPr lang="en-IN" b="1" dirty="0"/>
              <a:t>Ice storms</a:t>
            </a:r>
          </a:p>
          <a:p>
            <a:r>
              <a:rPr lang="en-IN" dirty="0"/>
              <a:t>An ice storm is a type of winter storm characterized by freezing rain. </a:t>
            </a:r>
          </a:p>
        </p:txBody>
      </p:sp>
    </p:spTree>
    <p:extLst>
      <p:ext uri="{BB962C8B-B14F-4D97-AF65-F5344CB8AC3E}">
        <p14:creationId xmlns:p14="http://schemas.microsoft.com/office/powerpoint/2010/main" val="1966992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t>
            </a:r>
            <a:r>
              <a:rPr lang="en-IN" dirty="0" smtClean="0"/>
              <a:t>ailstorm</a:t>
            </a:r>
            <a:endParaRPr lang="en-IN" dirty="0"/>
          </a:p>
        </p:txBody>
      </p:sp>
      <p:sp>
        <p:nvSpPr>
          <p:cNvPr id="3" name="Content Placeholder 2"/>
          <p:cNvSpPr>
            <a:spLocks noGrp="1"/>
          </p:cNvSpPr>
          <p:nvPr>
            <p:ph idx="1"/>
          </p:nvPr>
        </p:nvSpPr>
        <p:spPr/>
        <p:txBody>
          <a:bodyPr/>
          <a:lstStyle/>
          <a:p>
            <a:endParaRPr lang="en-IN"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208912"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9295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Droughts</a:t>
            </a:r>
          </a:p>
        </p:txBody>
      </p:sp>
      <p:sp>
        <p:nvSpPr>
          <p:cNvPr id="3" name="Content Placeholder 2"/>
          <p:cNvSpPr>
            <a:spLocks noGrp="1"/>
          </p:cNvSpPr>
          <p:nvPr>
            <p:ph idx="1"/>
          </p:nvPr>
        </p:nvSpPr>
        <p:spPr/>
        <p:txBody>
          <a:bodyPr>
            <a:normAutofit/>
          </a:bodyPr>
          <a:lstStyle/>
          <a:p>
            <a:r>
              <a:rPr lang="en-IN" dirty="0" smtClean="0"/>
              <a:t>Drought </a:t>
            </a:r>
            <a:r>
              <a:rPr lang="en-IN" dirty="0"/>
              <a:t>is the unusual dryness of soil caused by levels of rainfall significantly below average over a prolonged period. Hot dry winds, shortage of water, high temperatures and consequent evaporation of moisture from the ground can also contribute to conditions of drought. Droughts result in crop failure and shortages of water.</a:t>
            </a:r>
          </a:p>
        </p:txBody>
      </p:sp>
    </p:spTree>
    <p:extLst>
      <p:ext uri="{BB962C8B-B14F-4D97-AF65-F5344CB8AC3E}">
        <p14:creationId xmlns:p14="http://schemas.microsoft.com/office/powerpoint/2010/main" val="1150707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Droughts</a:t>
            </a:r>
            <a:endParaRPr lang="en-IN" dirty="0"/>
          </a:p>
        </p:txBody>
      </p:sp>
      <p:sp>
        <p:nvSpPr>
          <p:cNvPr id="3" name="Content Placeholder 2"/>
          <p:cNvSpPr>
            <a:spLocks noGrp="1"/>
          </p:cNvSpPr>
          <p:nvPr>
            <p:ph idx="1"/>
          </p:nvPr>
        </p:nvSpPr>
        <p:spPr/>
        <p:txBody>
          <a:bodyPr/>
          <a:lstStyle/>
          <a:p>
            <a:endParaRPr lang="en-IN"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56792"/>
            <a:ext cx="756084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3402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Thunderstorms</a:t>
            </a:r>
            <a:br>
              <a:rPr lang="en-IN" dirty="0"/>
            </a:b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Severe </a:t>
            </a:r>
            <a:r>
              <a:rPr lang="en-IN" dirty="0"/>
              <a:t>storms, dust clouds, and volcanic eruptions can generate lightning. Apart from the damage typically associated with storms, such as winds, hail, and flooding, the lightning itself can damage buildings, ignite fires and kill by direct contact</a:t>
            </a:r>
            <a:r>
              <a:rPr lang="en-IN" dirty="0" smtClean="0"/>
              <a:t>.</a:t>
            </a:r>
          </a:p>
          <a:p>
            <a:r>
              <a:rPr lang="en-IN" dirty="0"/>
              <a:t> </a:t>
            </a:r>
            <a:r>
              <a:rPr lang="en-IN" dirty="0" smtClean="0"/>
              <a:t>Most </a:t>
            </a:r>
            <a:r>
              <a:rPr lang="en-IN" dirty="0"/>
              <a:t>lightning deaths occur in the poor countries of America and Asia, where lightning is common and adobe mud brick housing provides little protection.[</a:t>
            </a:r>
          </a:p>
        </p:txBody>
      </p:sp>
    </p:spTree>
    <p:extLst>
      <p:ext uri="{BB962C8B-B14F-4D97-AF65-F5344CB8AC3E}">
        <p14:creationId xmlns:p14="http://schemas.microsoft.com/office/powerpoint/2010/main" val="1180839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Tornadoes</a:t>
            </a:r>
          </a:p>
        </p:txBody>
      </p:sp>
      <p:sp>
        <p:nvSpPr>
          <p:cNvPr id="3" name="Content Placeholder 2"/>
          <p:cNvSpPr>
            <a:spLocks noGrp="1"/>
          </p:cNvSpPr>
          <p:nvPr>
            <p:ph idx="1"/>
          </p:nvPr>
        </p:nvSpPr>
        <p:spPr/>
        <p:txBody>
          <a:bodyPr/>
          <a:lstStyle/>
          <a:p>
            <a:r>
              <a:rPr lang="en-IN" dirty="0"/>
              <a:t>A tornado is a violent and dangerous rotating column of air that is in contact with both the surface of the Earth and a cumulonimbus cloud, or the base of a cumulus cloud in rare cases. It is also referred to as a twister or a </a:t>
            </a:r>
            <a:r>
              <a:rPr lang="en-IN" dirty="0" smtClean="0"/>
              <a:t>cyclone.</a:t>
            </a:r>
            <a:endParaRPr lang="en-IN" dirty="0"/>
          </a:p>
        </p:txBody>
      </p:sp>
    </p:spTree>
    <p:extLst>
      <p:ext uri="{BB962C8B-B14F-4D97-AF65-F5344CB8AC3E}">
        <p14:creationId xmlns:p14="http://schemas.microsoft.com/office/powerpoint/2010/main" val="3390427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Wildfires</a:t>
            </a:r>
          </a:p>
        </p:txBody>
      </p:sp>
      <p:sp>
        <p:nvSpPr>
          <p:cNvPr id="3" name="Content Placeholder 2"/>
          <p:cNvSpPr>
            <a:spLocks noGrp="1"/>
          </p:cNvSpPr>
          <p:nvPr>
            <p:ph idx="1"/>
          </p:nvPr>
        </p:nvSpPr>
        <p:spPr/>
        <p:txBody>
          <a:bodyPr/>
          <a:lstStyle/>
          <a:p>
            <a:r>
              <a:rPr lang="en-IN" dirty="0"/>
              <a:t>Wildfires are large fires which often start in wild land areas. Common causes include lightning and drought but wildfires may also be started by human negligence </a:t>
            </a:r>
            <a:r>
              <a:rPr lang="en-IN" dirty="0" smtClean="0"/>
              <a:t>.They </a:t>
            </a:r>
            <a:r>
              <a:rPr lang="en-IN" dirty="0"/>
              <a:t>can spread to populated areas and can thus be a threat to humans and property, as well as wildlife. </a:t>
            </a:r>
          </a:p>
        </p:txBody>
      </p:sp>
    </p:spTree>
    <p:extLst>
      <p:ext uri="{BB962C8B-B14F-4D97-AF65-F5344CB8AC3E}">
        <p14:creationId xmlns:p14="http://schemas.microsoft.com/office/powerpoint/2010/main" val="3573139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wildfire</a:t>
            </a:r>
            <a:endParaRPr lang="en-IN" dirty="0"/>
          </a:p>
        </p:txBody>
      </p:sp>
      <p:sp>
        <p:nvSpPr>
          <p:cNvPr id="3" name="Content Placeholder 2"/>
          <p:cNvSpPr>
            <a:spLocks noGrp="1"/>
          </p:cNvSpPr>
          <p:nvPr>
            <p:ph idx="1"/>
          </p:nvPr>
        </p:nvSpPr>
        <p:spPr/>
        <p:txBody>
          <a:bodyPr/>
          <a:lstStyle/>
          <a:p>
            <a:endParaRPr lang="en-IN"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208911"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59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Avalanches</a:t>
            </a:r>
            <a:endParaRPr lang="en-IN" dirty="0"/>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828092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181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landslides</a:t>
            </a:r>
            <a:endParaRPr lang="en-IN" dirty="0"/>
          </a:p>
        </p:txBody>
      </p:sp>
      <p:sp>
        <p:nvSpPr>
          <p:cNvPr id="3" name="Content Placeholder 2"/>
          <p:cNvSpPr>
            <a:spLocks noGrp="1"/>
          </p:cNvSpPr>
          <p:nvPr>
            <p:ph idx="1"/>
          </p:nvPr>
        </p:nvSpPr>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484785"/>
            <a:ext cx="828092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085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Earthquakes</a:t>
            </a:r>
            <a:endParaRPr lang="en-IN" dirty="0"/>
          </a:p>
        </p:txBody>
      </p:sp>
      <p:sp>
        <p:nvSpPr>
          <p:cNvPr id="3" name="Content Placeholder 2"/>
          <p:cNvSpPr>
            <a:spLocks noGrp="1"/>
          </p:cNvSpPr>
          <p:nvPr>
            <p:ph idx="1"/>
          </p:nvPr>
        </p:nvSpPr>
        <p:spPr/>
        <p:txBody>
          <a:bodyPr>
            <a:normAutofit fontScale="92500"/>
          </a:bodyPr>
          <a:lstStyle/>
          <a:p>
            <a:endParaRPr lang="en-IN" dirty="0" smtClean="0"/>
          </a:p>
          <a:p>
            <a:r>
              <a:rPr lang="en-IN" dirty="0" smtClean="0"/>
              <a:t>An earthquake is the result of a sudden release of energy in the Earth's crust that creates seismic waves. At the Earth's surface, earthquakes manifest themselves by vibration, shaking, and sometimes displacement of the ground. Earthquakes are caused by slippage within geological faults. The underground point of origin of the earthquake is called the seismic focus.</a:t>
            </a:r>
            <a:endParaRPr lang="en-IN" dirty="0"/>
          </a:p>
        </p:txBody>
      </p:sp>
    </p:spTree>
    <p:extLst>
      <p:ext uri="{BB962C8B-B14F-4D97-AF65-F5344CB8AC3E}">
        <p14:creationId xmlns:p14="http://schemas.microsoft.com/office/powerpoint/2010/main" val="184048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lstStyle/>
          <a:p>
            <a:r>
              <a:rPr lang="en-IN" dirty="0" smtClean="0"/>
              <a:t> Earthquakes</a:t>
            </a:r>
            <a:endParaRPr lang="en-IN" dirty="0"/>
          </a:p>
        </p:txBody>
      </p:sp>
      <p:sp>
        <p:nvSpPr>
          <p:cNvPr id="3" name="Content Placeholder 2"/>
          <p:cNvSpPr>
            <a:spLocks noGrp="1"/>
          </p:cNvSpPr>
          <p:nvPr>
            <p:ph idx="1"/>
          </p:nvPr>
        </p:nvSpPr>
        <p:spPr/>
        <p:txBody>
          <a:bodyPr/>
          <a:lstStyle/>
          <a:p>
            <a:endParaRPr lang="en-IN"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828092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1721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point directly above the focus on the surface is called the epicentre. Earthquakes by themselves rarely kill people or  wild life, building collapse, fires, tsunamis (seismic sea waves) and volcanoes. Many of these could possibly be avoided by better construction, safety systems, early warning and planning.</a:t>
            </a:r>
            <a:endParaRPr lang="en-IN" dirty="0"/>
          </a:p>
        </p:txBody>
      </p:sp>
    </p:spTree>
    <p:extLst>
      <p:ext uri="{BB962C8B-B14F-4D97-AF65-F5344CB8AC3E}">
        <p14:creationId xmlns:p14="http://schemas.microsoft.com/office/powerpoint/2010/main" val="160436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Volcanic eruptions</a:t>
            </a:r>
          </a:p>
        </p:txBody>
      </p:sp>
      <p:sp>
        <p:nvSpPr>
          <p:cNvPr id="3" name="Content Placeholder 2"/>
          <p:cNvSpPr>
            <a:spLocks noGrp="1"/>
          </p:cNvSpPr>
          <p:nvPr>
            <p:ph idx="1"/>
          </p:nvPr>
        </p:nvSpPr>
        <p:spPr/>
        <p:txBody>
          <a:bodyPr>
            <a:normAutofit fontScale="92500"/>
          </a:bodyPr>
          <a:lstStyle/>
          <a:p>
            <a:r>
              <a:rPr lang="en-IN" dirty="0"/>
              <a:t>Volcanoes can cause widespread destruction and consequent disaster in several </a:t>
            </a:r>
            <a:r>
              <a:rPr lang="en-IN" dirty="0" smtClean="0"/>
              <a:t>ways .Lava </a:t>
            </a:r>
            <a:r>
              <a:rPr lang="en-IN" dirty="0"/>
              <a:t>may be produced during the eruption of a volcano, </a:t>
            </a:r>
            <a:r>
              <a:rPr lang="en-IN" dirty="0" smtClean="0"/>
              <a:t>destroys </a:t>
            </a:r>
            <a:r>
              <a:rPr lang="en-IN" dirty="0"/>
              <a:t>many buildings, plants and animals due to its extreme heat. </a:t>
            </a:r>
            <a:endParaRPr lang="en-IN" dirty="0" smtClean="0"/>
          </a:p>
          <a:p>
            <a:r>
              <a:rPr lang="en-IN" dirty="0"/>
              <a:t>volcanic ash, </a:t>
            </a:r>
            <a:r>
              <a:rPr lang="en-IN" dirty="0" smtClean="0"/>
              <a:t>may </a:t>
            </a:r>
            <a:r>
              <a:rPr lang="en-IN" dirty="0"/>
              <a:t>form a cloud, and settle thickly in nearby locations. When mixed with water this forms a concrete-like material. In sufficient quantities, ash may cause roofs to </a:t>
            </a:r>
            <a:r>
              <a:rPr lang="en-IN" dirty="0" smtClean="0"/>
              <a:t>collapse.</a:t>
            </a:r>
            <a:endParaRPr lang="en-IN" dirty="0"/>
          </a:p>
        </p:txBody>
      </p:sp>
    </p:spTree>
    <p:extLst>
      <p:ext uri="{BB962C8B-B14F-4D97-AF65-F5344CB8AC3E}">
        <p14:creationId xmlns:p14="http://schemas.microsoft.com/office/powerpoint/2010/main" val="1443514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volcanos</a:t>
            </a:r>
            <a:endParaRPr lang="en-IN" dirty="0"/>
          </a:p>
        </p:txBody>
      </p:sp>
      <p:sp>
        <p:nvSpPr>
          <p:cNvPr id="3" name="Content Placeholder 2"/>
          <p:cNvSpPr>
            <a:spLocks noGrp="1"/>
          </p:cNvSpPr>
          <p:nvPr>
            <p:ph idx="1"/>
          </p:nvPr>
        </p:nvSpPr>
        <p:spPr/>
        <p:txBody>
          <a:bodyPr/>
          <a:lstStyle/>
          <a:p>
            <a:endParaRPr lang="en-IN"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556792"/>
            <a:ext cx="8208912"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871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1198</Words>
  <Application>Microsoft Office PowerPoint</Application>
  <PresentationFormat>On-screen Show (4:3)</PresentationFormat>
  <Paragraphs>59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Natural disasters</vt:lpstr>
      <vt:lpstr>Geological disasters</vt:lpstr>
      <vt:lpstr>Avalanches</vt:lpstr>
      <vt:lpstr>landslides</vt:lpstr>
      <vt:lpstr>Earthquakes</vt:lpstr>
      <vt:lpstr> Earthquakes</vt:lpstr>
      <vt:lpstr>PowerPoint Presentation</vt:lpstr>
      <vt:lpstr>Volcanic eruptions</vt:lpstr>
      <vt:lpstr>volcanos</vt:lpstr>
      <vt:lpstr>PowerPoint Presentation</vt:lpstr>
      <vt:lpstr>PowerPoint Presentation</vt:lpstr>
      <vt:lpstr>Hydrological disasters</vt:lpstr>
      <vt:lpstr>Floods</vt:lpstr>
      <vt:lpstr>Tsunami</vt:lpstr>
      <vt:lpstr>TSUNAMI</vt:lpstr>
      <vt:lpstr>PowerPoint Presentation</vt:lpstr>
      <vt:lpstr>Limbic eruptions </vt:lpstr>
      <vt:lpstr>Meteorological disasters</vt:lpstr>
      <vt:lpstr>PowerPoint Presentation</vt:lpstr>
      <vt:lpstr>Blizzards </vt:lpstr>
      <vt:lpstr>Blizzards</vt:lpstr>
      <vt:lpstr>Hailstorms </vt:lpstr>
      <vt:lpstr>Hailstorm</vt:lpstr>
      <vt:lpstr>Droughts</vt:lpstr>
      <vt:lpstr>Droughts</vt:lpstr>
      <vt:lpstr>Thunderstorms  </vt:lpstr>
      <vt:lpstr>Tornadoes</vt:lpstr>
      <vt:lpstr>Wildfires</vt:lpstr>
      <vt:lpstr>wildfire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disasters</dc:title>
  <dc:creator>user</dc:creator>
  <cp:lastModifiedBy>user</cp:lastModifiedBy>
  <cp:revision>46</cp:revision>
  <dcterms:created xsi:type="dcterms:W3CDTF">2020-09-16T06:42:22Z</dcterms:created>
  <dcterms:modified xsi:type="dcterms:W3CDTF">2022-01-08T08:53:42Z</dcterms:modified>
</cp:coreProperties>
</file>