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72" r:id="rId14"/>
    <p:sldId id="268" r:id="rId15"/>
    <p:sldId id="271" r:id="rId16"/>
    <p:sldId id="269" r:id="rId17"/>
    <p:sldId id="270"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3B64AC-E172-4062-85D0-0D9B365C1AE4}" type="datetimeFigureOut">
              <a:rPr lang="en-IN" smtClean="0"/>
              <a:t>09-07-2020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654332-E732-4CBE-96B4-B70F453BA35E}" type="slidenum">
              <a:rPr lang="en-IN" smtClean="0"/>
              <a:t>‹#›</a:t>
            </a:fld>
            <a:endParaRPr lang="en-IN"/>
          </a:p>
        </p:txBody>
      </p:sp>
    </p:spTree>
    <p:extLst>
      <p:ext uri="{BB962C8B-B14F-4D97-AF65-F5344CB8AC3E}">
        <p14:creationId xmlns:p14="http://schemas.microsoft.com/office/powerpoint/2010/main" val="2133330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EA654332-E732-4CBE-96B4-B70F453BA35E}" type="slidenum">
              <a:rPr lang="en-IN" smtClean="0"/>
              <a:t>3</a:t>
            </a:fld>
            <a:endParaRPr lang="en-IN"/>
          </a:p>
        </p:txBody>
      </p:sp>
    </p:spTree>
    <p:extLst>
      <p:ext uri="{BB962C8B-B14F-4D97-AF65-F5344CB8AC3E}">
        <p14:creationId xmlns:p14="http://schemas.microsoft.com/office/powerpoint/2010/main" val="2554827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3D83DE7-9801-4E18-A4DB-1A7382D5C364}" type="datetimeFigureOut">
              <a:rPr lang="en-IN" smtClean="0"/>
              <a:t>09-07-2020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5F734E-C150-4CA3-B612-C3F3C6F27867}" type="slidenum">
              <a:rPr lang="en-IN" smtClean="0"/>
              <a:t>‹#›</a:t>
            </a:fld>
            <a:endParaRPr lang="en-IN"/>
          </a:p>
        </p:txBody>
      </p:sp>
    </p:spTree>
    <p:extLst>
      <p:ext uri="{BB962C8B-B14F-4D97-AF65-F5344CB8AC3E}">
        <p14:creationId xmlns:p14="http://schemas.microsoft.com/office/powerpoint/2010/main" val="278495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3D83DE7-9801-4E18-A4DB-1A7382D5C364}" type="datetimeFigureOut">
              <a:rPr lang="en-IN" smtClean="0"/>
              <a:t>09-07-2020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5F734E-C150-4CA3-B612-C3F3C6F27867}" type="slidenum">
              <a:rPr lang="en-IN" smtClean="0"/>
              <a:t>‹#›</a:t>
            </a:fld>
            <a:endParaRPr lang="en-IN"/>
          </a:p>
        </p:txBody>
      </p:sp>
    </p:spTree>
    <p:extLst>
      <p:ext uri="{BB962C8B-B14F-4D97-AF65-F5344CB8AC3E}">
        <p14:creationId xmlns:p14="http://schemas.microsoft.com/office/powerpoint/2010/main" val="516619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3D83DE7-9801-4E18-A4DB-1A7382D5C364}" type="datetimeFigureOut">
              <a:rPr lang="en-IN" smtClean="0"/>
              <a:t>09-07-2020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5F734E-C150-4CA3-B612-C3F3C6F27867}" type="slidenum">
              <a:rPr lang="en-IN" smtClean="0"/>
              <a:t>‹#›</a:t>
            </a:fld>
            <a:endParaRPr lang="en-IN"/>
          </a:p>
        </p:txBody>
      </p:sp>
    </p:spTree>
    <p:extLst>
      <p:ext uri="{BB962C8B-B14F-4D97-AF65-F5344CB8AC3E}">
        <p14:creationId xmlns:p14="http://schemas.microsoft.com/office/powerpoint/2010/main" val="286738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3D83DE7-9801-4E18-A4DB-1A7382D5C364}" type="datetimeFigureOut">
              <a:rPr lang="en-IN" smtClean="0"/>
              <a:t>09-07-2020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5F734E-C150-4CA3-B612-C3F3C6F27867}" type="slidenum">
              <a:rPr lang="en-IN" smtClean="0"/>
              <a:t>‹#›</a:t>
            </a:fld>
            <a:endParaRPr lang="en-IN"/>
          </a:p>
        </p:txBody>
      </p:sp>
    </p:spTree>
    <p:extLst>
      <p:ext uri="{BB962C8B-B14F-4D97-AF65-F5344CB8AC3E}">
        <p14:creationId xmlns:p14="http://schemas.microsoft.com/office/powerpoint/2010/main" val="117193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D83DE7-9801-4E18-A4DB-1A7382D5C364}" type="datetimeFigureOut">
              <a:rPr lang="en-IN" smtClean="0"/>
              <a:t>09-07-2020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B5F734E-C150-4CA3-B612-C3F3C6F27867}" type="slidenum">
              <a:rPr lang="en-IN" smtClean="0"/>
              <a:t>‹#›</a:t>
            </a:fld>
            <a:endParaRPr lang="en-IN"/>
          </a:p>
        </p:txBody>
      </p:sp>
    </p:spTree>
    <p:extLst>
      <p:ext uri="{BB962C8B-B14F-4D97-AF65-F5344CB8AC3E}">
        <p14:creationId xmlns:p14="http://schemas.microsoft.com/office/powerpoint/2010/main" val="3223942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3D83DE7-9801-4E18-A4DB-1A7382D5C364}" type="datetimeFigureOut">
              <a:rPr lang="en-IN" smtClean="0"/>
              <a:t>09-07-2020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B5F734E-C150-4CA3-B612-C3F3C6F27867}" type="slidenum">
              <a:rPr lang="en-IN" smtClean="0"/>
              <a:t>‹#›</a:t>
            </a:fld>
            <a:endParaRPr lang="en-IN"/>
          </a:p>
        </p:txBody>
      </p:sp>
    </p:spTree>
    <p:extLst>
      <p:ext uri="{BB962C8B-B14F-4D97-AF65-F5344CB8AC3E}">
        <p14:creationId xmlns:p14="http://schemas.microsoft.com/office/powerpoint/2010/main" val="4071121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3D83DE7-9801-4E18-A4DB-1A7382D5C364}" type="datetimeFigureOut">
              <a:rPr lang="en-IN" smtClean="0"/>
              <a:t>09-07-2020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B5F734E-C150-4CA3-B612-C3F3C6F27867}" type="slidenum">
              <a:rPr lang="en-IN" smtClean="0"/>
              <a:t>‹#›</a:t>
            </a:fld>
            <a:endParaRPr lang="en-IN"/>
          </a:p>
        </p:txBody>
      </p:sp>
    </p:spTree>
    <p:extLst>
      <p:ext uri="{BB962C8B-B14F-4D97-AF65-F5344CB8AC3E}">
        <p14:creationId xmlns:p14="http://schemas.microsoft.com/office/powerpoint/2010/main" val="1171588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3D83DE7-9801-4E18-A4DB-1A7382D5C364}" type="datetimeFigureOut">
              <a:rPr lang="en-IN" smtClean="0"/>
              <a:t>09-07-2020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B5F734E-C150-4CA3-B612-C3F3C6F27867}" type="slidenum">
              <a:rPr lang="en-IN" smtClean="0"/>
              <a:t>‹#›</a:t>
            </a:fld>
            <a:endParaRPr lang="en-IN"/>
          </a:p>
        </p:txBody>
      </p:sp>
    </p:spTree>
    <p:extLst>
      <p:ext uri="{BB962C8B-B14F-4D97-AF65-F5344CB8AC3E}">
        <p14:creationId xmlns:p14="http://schemas.microsoft.com/office/powerpoint/2010/main" val="3358935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83DE7-9801-4E18-A4DB-1A7382D5C364}" type="datetimeFigureOut">
              <a:rPr lang="en-IN" smtClean="0"/>
              <a:t>09-07-2020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B5F734E-C150-4CA3-B612-C3F3C6F27867}" type="slidenum">
              <a:rPr lang="en-IN" smtClean="0"/>
              <a:t>‹#›</a:t>
            </a:fld>
            <a:endParaRPr lang="en-IN"/>
          </a:p>
        </p:txBody>
      </p:sp>
    </p:spTree>
    <p:extLst>
      <p:ext uri="{BB962C8B-B14F-4D97-AF65-F5344CB8AC3E}">
        <p14:creationId xmlns:p14="http://schemas.microsoft.com/office/powerpoint/2010/main" val="3312594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D83DE7-9801-4E18-A4DB-1A7382D5C364}" type="datetimeFigureOut">
              <a:rPr lang="en-IN" smtClean="0"/>
              <a:t>09-07-2020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B5F734E-C150-4CA3-B612-C3F3C6F27867}" type="slidenum">
              <a:rPr lang="en-IN" smtClean="0"/>
              <a:t>‹#›</a:t>
            </a:fld>
            <a:endParaRPr lang="en-IN"/>
          </a:p>
        </p:txBody>
      </p:sp>
    </p:spTree>
    <p:extLst>
      <p:ext uri="{BB962C8B-B14F-4D97-AF65-F5344CB8AC3E}">
        <p14:creationId xmlns:p14="http://schemas.microsoft.com/office/powerpoint/2010/main" val="218704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D83DE7-9801-4E18-A4DB-1A7382D5C364}" type="datetimeFigureOut">
              <a:rPr lang="en-IN" smtClean="0"/>
              <a:t>09-07-2020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B5F734E-C150-4CA3-B612-C3F3C6F27867}" type="slidenum">
              <a:rPr lang="en-IN" smtClean="0"/>
              <a:t>‹#›</a:t>
            </a:fld>
            <a:endParaRPr lang="en-IN"/>
          </a:p>
        </p:txBody>
      </p:sp>
    </p:spTree>
    <p:extLst>
      <p:ext uri="{BB962C8B-B14F-4D97-AF65-F5344CB8AC3E}">
        <p14:creationId xmlns:p14="http://schemas.microsoft.com/office/powerpoint/2010/main" val="2359186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D83DE7-9801-4E18-A4DB-1A7382D5C364}" type="datetimeFigureOut">
              <a:rPr lang="en-IN" smtClean="0"/>
              <a:t>09-07-2020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5F734E-C150-4CA3-B612-C3F3C6F27867}" type="slidenum">
              <a:rPr lang="en-IN" smtClean="0"/>
              <a:t>‹#›</a:t>
            </a:fld>
            <a:endParaRPr lang="en-IN"/>
          </a:p>
        </p:txBody>
      </p:sp>
    </p:spTree>
    <p:extLst>
      <p:ext uri="{BB962C8B-B14F-4D97-AF65-F5344CB8AC3E}">
        <p14:creationId xmlns:p14="http://schemas.microsoft.com/office/powerpoint/2010/main" val="2379571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1"/>
            <a:ext cx="7772400" cy="2088231"/>
          </a:xfrm>
        </p:spPr>
        <p:txBody>
          <a:bodyPr/>
          <a:lstStyle/>
          <a:p>
            <a:r>
              <a:rPr lang="en-IN" dirty="0" smtClean="0"/>
              <a:t>Trophic levels and Ecological Pyramids</a:t>
            </a:r>
            <a:endParaRPr lang="en-IN" dirty="0"/>
          </a:p>
        </p:txBody>
      </p:sp>
      <p:sp>
        <p:nvSpPr>
          <p:cNvPr id="3" name="Subtitle 2"/>
          <p:cNvSpPr>
            <a:spLocks noGrp="1"/>
          </p:cNvSpPr>
          <p:nvPr>
            <p:ph type="subTitle" idx="1"/>
          </p:nvPr>
        </p:nvSpPr>
        <p:spPr>
          <a:xfrm>
            <a:off x="1259632" y="2708920"/>
            <a:ext cx="7128792" cy="2976736"/>
          </a:xfrm>
        </p:spPr>
        <p:txBody>
          <a:bodyPr>
            <a:normAutofit fontScale="47500" lnSpcReduction="20000"/>
          </a:bodyPr>
          <a:lstStyle/>
          <a:p>
            <a:r>
              <a:rPr lang="en-IN" sz="5900" dirty="0" smtClean="0"/>
              <a:t>Trophic Levels   </a:t>
            </a:r>
          </a:p>
          <a:p>
            <a:r>
              <a:rPr lang="en-IN" sz="5100" dirty="0" smtClean="0"/>
              <a:t>Each successive level of nourishment as represented by the links of the food chain is known as a trophic level. The plant producers within an ecosystem constitute the first trophic level, the herbivores form the second trophic level, and the carnivores represent the third level. Additional links in the main food chain, and inside chains such as those formed by parasites constitute further trophic levels.</a:t>
            </a:r>
            <a:endParaRPr lang="en-IN" sz="5100" dirty="0"/>
          </a:p>
        </p:txBody>
      </p:sp>
    </p:spTree>
    <p:extLst>
      <p:ext uri="{BB962C8B-B14F-4D97-AF65-F5344CB8AC3E}">
        <p14:creationId xmlns:p14="http://schemas.microsoft.com/office/powerpoint/2010/main" val="2829651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Energy Flow in an Ecosystem</a:t>
            </a:r>
            <a:br>
              <a:rPr lang="en-IN" dirty="0"/>
            </a:b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The </a:t>
            </a:r>
            <a:r>
              <a:rPr lang="en-IN" dirty="0"/>
              <a:t>existence of living world depends upon the flow of energy and circulation of materials through the ecosystem. The energy is required for the performance of all the life activities. The source of this energy is sun. The solar energy enters the space in the form of light rays. Approximately 57 per-cent of solar energy is absorbed in the atmosphere and scattered in space. About 36 per-cents are expended in heating water and land and in evaporating water. Nearly 8 per cent of light energy strikes the plants, of which 80-85 per cent is absorbed, and only fifty per-cent of it is utilized in photosynthesis (</a:t>
            </a:r>
            <a:r>
              <a:rPr lang="en-IN" dirty="0" err="1"/>
              <a:t>Odum</a:t>
            </a:r>
            <a:r>
              <a:rPr lang="en-IN" dirty="0"/>
              <a:t> and Barrett, 2005).;Benson, 2000).</a:t>
            </a:r>
          </a:p>
          <a:p>
            <a:endParaRPr lang="en-IN" dirty="0"/>
          </a:p>
        </p:txBody>
      </p:sp>
    </p:spTree>
    <p:extLst>
      <p:ext uri="{BB962C8B-B14F-4D97-AF65-F5344CB8AC3E}">
        <p14:creationId xmlns:p14="http://schemas.microsoft.com/office/powerpoint/2010/main" val="1809809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Four </a:t>
            </a:r>
            <a:r>
              <a:rPr lang="en-IN" dirty="0"/>
              <a:t>successive steps in the production </a:t>
            </a:r>
            <a:r>
              <a:rPr lang="en-IN" dirty="0" smtClean="0"/>
              <a:t>process</a:t>
            </a:r>
            <a:endParaRPr lang="en-IN" dirty="0"/>
          </a:p>
        </p:txBody>
      </p:sp>
      <p:sp>
        <p:nvSpPr>
          <p:cNvPr id="3" name="Content Placeholder 2"/>
          <p:cNvSpPr>
            <a:spLocks noGrp="1"/>
          </p:cNvSpPr>
          <p:nvPr>
            <p:ph idx="1"/>
          </p:nvPr>
        </p:nvSpPr>
        <p:spPr/>
        <p:txBody>
          <a:bodyPr/>
          <a:lstStyle/>
          <a:p>
            <a:r>
              <a:rPr lang="en-IN" dirty="0"/>
              <a:t>1. Gross Primary Productivity- It is the total energy stored in the food materials synthesized by the green plants or total rate of photosynthesis including the organic matter used up in the respiration during “total photosynthesis or total assimilation.”</a:t>
            </a:r>
          </a:p>
        </p:txBody>
      </p:sp>
    </p:spTree>
    <p:extLst>
      <p:ext uri="{BB962C8B-B14F-4D97-AF65-F5344CB8AC3E}">
        <p14:creationId xmlns:p14="http://schemas.microsoft.com/office/powerpoint/2010/main" val="26290462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2. Net Primary Productivity- </a:t>
            </a:r>
          </a:p>
        </p:txBody>
      </p:sp>
      <p:sp>
        <p:nvSpPr>
          <p:cNvPr id="3" name="Content Placeholder 2"/>
          <p:cNvSpPr>
            <a:spLocks noGrp="1"/>
          </p:cNvSpPr>
          <p:nvPr>
            <p:ph idx="1"/>
          </p:nvPr>
        </p:nvSpPr>
        <p:spPr/>
        <p:txBody>
          <a:bodyPr/>
          <a:lstStyle/>
          <a:p>
            <a:r>
              <a:rPr lang="en-IN" dirty="0" smtClean="0"/>
              <a:t>It </a:t>
            </a:r>
            <a:r>
              <a:rPr lang="en-IN" dirty="0"/>
              <a:t>is the total gross productivity minus the energy used up in the metabolic process. In other words it is the rate of storage of organic matter in plants in excess of the organic matter utilized in respiration by the plants during the measurement period. </a:t>
            </a:r>
          </a:p>
        </p:txBody>
      </p:sp>
    </p:spTree>
    <p:extLst>
      <p:ext uri="{BB962C8B-B14F-4D97-AF65-F5344CB8AC3E}">
        <p14:creationId xmlns:p14="http://schemas.microsoft.com/office/powerpoint/2010/main" val="3142538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Importance</a:t>
            </a:r>
            <a:endParaRPr lang="en-IN" dirty="0"/>
          </a:p>
        </p:txBody>
      </p:sp>
      <p:sp>
        <p:nvSpPr>
          <p:cNvPr id="3" name="Content Placeholder 2"/>
          <p:cNvSpPr>
            <a:spLocks noGrp="1"/>
          </p:cNvSpPr>
          <p:nvPr>
            <p:ph idx="1"/>
          </p:nvPr>
        </p:nvSpPr>
        <p:spPr/>
        <p:txBody>
          <a:bodyPr/>
          <a:lstStyle/>
          <a:p>
            <a:r>
              <a:rPr lang="en-IN" dirty="0"/>
              <a:t>Net primary production (NPP) is the amount of carbon and energy that enters ecosystems. It provides the energy that drives all biotic processes, including the trophic webs that sustain animal populations and the activity of decomposer organisms that recycle the nutrients required to support primary production.</a:t>
            </a:r>
          </a:p>
        </p:txBody>
      </p:sp>
    </p:spTree>
    <p:extLst>
      <p:ext uri="{BB962C8B-B14F-4D97-AF65-F5344CB8AC3E}">
        <p14:creationId xmlns:p14="http://schemas.microsoft.com/office/powerpoint/2010/main" val="626498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3. Net Community Productivity- </a:t>
            </a:r>
          </a:p>
        </p:txBody>
      </p:sp>
      <p:sp>
        <p:nvSpPr>
          <p:cNvPr id="3" name="Content Placeholder 2"/>
          <p:cNvSpPr>
            <a:spLocks noGrp="1"/>
          </p:cNvSpPr>
          <p:nvPr>
            <p:ph idx="1"/>
          </p:nvPr>
        </p:nvSpPr>
        <p:spPr/>
        <p:txBody>
          <a:bodyPr/>
          <a:lstStyle/>
          <a:p>
            <a:r>
              <a:rPr lang="en-IN" dirty="0" smtClean="0"/>
              <a:t>It </a:t>
            </a:r>
            <a:r>
              <a:rPr lang="en-IN" dirty="0"/>
              <a:t>is the rate of storage of organic matter </a:t>
            </a:r>
            <a:r>
              <a:rPr lang="en-IN" dirty="0" smtClean="0"/>
              <a:t>used </a:t>
            </a:r>
            <a:r>
              <a:rPr lang="en-IN" dirty="0"/>
              <a:t>by heterotrophs during the period under consideration, usually the growing season of the year. This is </a:t>
            </a:r>
            <a:r>
              <a:rPr lang="en-IN" dirty="0" smtClean="0"/>
              <a:t>primary </a:t>
            </a:r>
            <a:r>
              <a:rPr lang="en-IN" dirty="0"/>
              <a:t>production minus heterotrophic consumption. </a:t>
            </a:r>
          </a:p>
        </p:txBody>
      </p:sp>
    </p:spTree>
    <p:extLst>
      <p:ext uri="{BB962C8B-B14F-4D97-AF65-F5344CB8AC3E}">
        <p14:creationId xmlns:p14="http://schemas.microsoft.com/office/powerpoint/2010/main" val="3892217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t>Net community productivity </a:t>
            </a:r>
            <a:endParaRPr lang="en-IN" dirty="0"/>
          </a:p>
        </p:txBody>
      </p:sp>
      <p:sp>
        <p:nvSpPr>
          <p:cNvPr id="3" name="Content Placeholder 2"/>
          <p:cNvSpPr>
            <a:spLocks noGrp="1"/>
          </p:cNvSpPr>
          <p:nvPr>
            <p:ph idx="1"/>
          </p:nvPr>
        </p:nvSpPr>
        <p:spPr/>
        <p:txBody>
          <a:bodyPr/>
          <a:lstStyle/>
          <a:p>
            <a:r>
              <a:rPr lang="en-IN" dirty="0"/>
              <a:t>Net community productivity (NCP), defined as the difference between gross </a:t>
            </a:r>
            <a:r>
              <a:rPr lang="en-IN" dirty="0" smtClean="0"/>
              <a:t>primary </a:t>
            </a:r>
            <a:r>
              <a:rPr lang="en-IN" dirty="0"/>
              <a:t>productivity (GPP) and community respiration (R), is an important indicator of the role of the biota in sequestering and exporting carbon.</a:t>
            </a:r>
          </a:p>
        </p:txBody>
      </p:sp>
    </p:spTree>
    <p:extLst>
      <p:ext uri="{BB962C8B-B14F-4D97-AF65-F5344CB8AC3E}">
        <p14:creationId xmlns:p14="http://schemas.microsoft.com/office/powerpoint/2010/main" val="20088529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4. Secondary Productivities- </a:t>
            </a:r>
          </a:p>
        </p:txBody>
      </p:sp>
      <p:sp>
        <p:nvSpPr>
          <p:cNvPr id="3" name="Content Placeholder 2"/>
          <p:cNvSpPr>
            <a:spLocks noGrp="1"/>
          </p:cNvSpPr>
          <p:nvPr>
            <p:ph idx="1"/>
          </p:nvPr>
        </p:nvSpPr>
        <p:spPr/>
        <p:txBody>
          <a:bodyPr/>
          <a:lstStyle/>
          <a:p>
            <a:r>
              <a:rPr lang="en-IN" dirty="0" smtClean="0"/>
              <a:t>The </a:t>
            </a:r>
            <a:r>
              <a:rPr lang="en-IN" dirty="0"/>
              <a:t>rates of energy storage at consumer levels are referred to as </a:t>
            </a:r>
            <a:r>
              <a:rPr lang="en-IN" dirty="0" smtClean="0"/>
              <a:t>secondary productivities</a:t>
            </a:r>
            <a:r>
              <a:rPr lang="en-IN" dirty="0"/>
              <a:t>. There are three fundamental aspects of productivity: (1) standing crop (2) material removed and (3) production rate.</a:t>
            </a:r>
          </a:p>
          <a:p>
            <a:endParaRPr lang="en-IN" dirty="0"/>
          </a:p>
        </p:txBody>
      </p:sp>
    </p:spTree>
    <p:extLst>
      <p:ext uri="{BB962C8B-B14F-4D97-AF65-F5344CB8AC3E}">
        <p14:creationId xmlns:p14="http://schemas.microsoft.com/office/powerpoint/2010/main" val="811219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Balance within the Ecosystem</a:t>
            </a:r>
          </a:p>
        </p:txBody>
      </p:sp>
      <p:sp>
        <p:nvSpPr>
          <p:cNvPr id="3" name="Content Placeholder 2"/>
          <p:cNvSpPr>
            <a:spLocks noGrp="1"/>
          </p:cNvSpPr>
          <p:nvPr>
            <p:ph idx="1"/>
          </p:nvPr>
        </p:nvSpPr>
        <p:spPr/>
        <p:txBody>
          <a:bodyPr>
            <a:normAutofit fontScale="85000" lnSpcReduction="10000"/>
          </a:bodyPr>
          <a:lstStyle/>
          <a:p>
            <a:r>
              <a:rPr lang="en-IN" dirty="0"/>
              <a:t>Changes which occur in ecosystems over a geological time span are met by evolutionary changes resulting from natural selection. Those changes that occur naturally as a result of normal succession are met by changes in species makeup of the communities involved. The ecosystem always makes efficient use of the available energy within the limitations of the physical environment. Whether artificially or naturally caused, changes are met by the adjustment of the species present or creation and filling of new ecological niches by species which are new to the ecosystems. </a:t>
            </a:r>
          </a:p>
        </p:txBody>
      </p:sp>
    </p:spTree>
    <p:extLst>
      <p:ext uri="{BB962C8B-B14F-4D97-AF65-F5344CB8AC3E}">
        <p14:creationId xmlns:p14="http://schemas.microsoft.com/office/powerpoint/2010/main" val="2928045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Environmental issues</a:t>
            </a:r>
            <a:endParaRPr lang="en-IN" dirty="0"/>
          </a:p>
        </p:txBody>
      </p:sp>
      <p:sp>
        <p:nvSpPr>
          <p:cNvPr id="3" name="Content Placeholder 2"/>
          <p:cNvSpPr>
            <a:spLocks noGrp="1"/>
          </p:cNvSpPr>
          <p:nvPr>
            <p:ph idx="1"/>
          </p:nvPr>
        </p:nvSpPr>
        <p:spPr/>
        <p:txBody>
          <a:bodyPr/>
          <a:lstStyle/>
          <a:p>
            <a:r>
              <a:rPr lang="en-IN" dirty="0" smtClean="0"/>
              <a:t>Global problems—</a:t>
            </a:r>
          </a:p>
          <a:p>
            <a:r>
              <a:rPr lang="en-IN" dirty="0" smtClean="0"/>
              <a:t>1.Global warming</a:t>
            </a:r>
          </a:p>
          <a:p>
            <a:r>
              <a:rPr lang="en-IN" dirty="0" smtClean="0"/>
              <a:t>2. Acid Rain</a:t>
            </a:r>
          </a:p>
          <a:p>
            <a:r>
              <a:rPr lang="en-IN" dirty="0" smtClean="0"/>
              <a:t>3.Depletion of ozone layer</a:t>
            </a:r>
          </a:p>
          <a:p>
            <a:r>
              <a:rPr lang="en-IN" dirty="0" smtClean="0"/>
              <a:t>4.Pollution-air and marine</a:t>
            </a:r>
          </a:p>
          <a:p>
            <a:r>
              <a:rPr lang="en-IN" dirty="0" smtClean="0"/>
              <a:t>5 </a:t>
            </a:r>
            <a:r>
              <a:rPr lang="en-IN" dirty="0"/>
              <a:t>N</a:t>
            </a:r>
            <a:r>
              <a:rPr lang="en-IN" dirty="0" smtClean="0"/>
              <a:t>uclear war</a:t>
            </a:r>
            <a:endParaRPr lang="en-IN" dirty="0"/>
          </a:p>
        </p:txBody>
      </p:sp>
    </p:spTree>
    <p:extLst>
      <p:ext uri="{BB962C8B-B14F-4D97-AF65-F5344CB8AC3E}">
        <p14:creationId xmlns:p14="http://schemas.microsoft.com/office/powerpoint/2010/main" val="4274811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t>E--Issues</a:t>
            </a:r>
            <a:endParaRPr lang="en-IN" dirty="0"/>
          </a:p>
        </p:txBody>
      </p:sp>
      <p:sp>
        <p:nvSpPr>
          <p:cNvPr id="3" name="Content Placeholder 2"/>
          <p:cNvSpPr>
            <a:spLocks noGrp="1"/>
          </p:cNvSpPr>
          <p:nvPr>
            <p:ph idx="1"/>
          </p:nvPr>
        </p:nvSpPr>
        <p:spPr/>
        <p:txBody>
          <a:bodyPr/>
          <a:lstStyle/>
          <a:p>
            <a:r>
              <a:rPr lang="en-IN" dirty="0" smtClean="0"/>
              <a:t>National Problems</a:t>
            </a:r>
          </a:p>
          <a:p>
            <a:r>
              <a:rPr lang="en-IN" dirty="0" smtClean="0"/>
              <a:t>1.Pollution—air, water, soil</a:t>
            </a:r>
          </a:p>
          <a:p>
            <a:r>
              <a:rPr lang="en-IN" dirty="0" smtClean="0"/>
              <a:t>2. Degradation of natural resources</a:t>
            </a:r>
          </a:p>
          <a:p>
            <a:r>
              <a:rPr lang="en-IN" dirty="0" smtClean="0"/>
              <a:t>3. conversion of agricultural land into industrial purposes.</a:t>
            </a:r>
            <a:endParaRPr lang="en-IN" dirty="0"/>
          </a:p>
        </p:txBody>
      </p:sp>
    </p:spTree>
    <p:extLst>
      <p:ext uri="{BB962C8B-B14F-4D97-AF65-F5344CB8AC3E}">
        <p14:creationId xmlns:p14="http://schemas.microsoft.com/office/powerpoint/2010/main" val="2389265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Ecological Pyramids</a:t>
            </a:r>
            <a:endParaRPr lang="en-IN" dirty="0"/>
          </a:p>
        </p:txBody>
      </p:sp>
      <p:sp>
        <p:nvSpPr>
          <p:cNvPr id="3" name="Content Placeholder 2"/>
          <p:cNvSpPr>
            <a:spLocks noGrp="1"/>
          </p:cNvSpPr>
          <p:nvPr>
            <p:ph idx="1"/>
          </p:nvPr>
        </p:nvSpPr>
        <p:spPr/>
        <p:txBody>
          <a:bodyPr/>
          <a:lstStyle/>
          <a:p>
            <a:r>
              <a:rPr lang="en-IN" dirty="0" smtClean="0"/>
              <a:t>Ecological pyramids represent the trophic structure and also the trophic function of an ecosystem. In an ecological pyramid, the first trophic level forms the base and successive trophic levels the tiers which make up the apex. Ecological pyramids may be of three general type’s</a:t>
            </a:r>
            <a:endParaRPr lang="en-IN" dirty="0"/>
          </a:p>
        </p:txBody>
      </p:sp>
    </p:spTree>
    <p:extLst>
      <p:ext uri="{BB962C8B-B14F-4D97-AF65-F5344CB8AC3E}">
        <p14:creationId xmlns:p14="http://schemas.microsoft.com/office/powerpoint/2010/main" val="413460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Trophic Levels</a:t>
            </a:r>
            <a:endParaRPr lang="en-IN" dirty="0"/>
          </a:p>
        </p:txBody>
      </p:sp>
      <p:sp>
        <p:nvSpPr>
          <p:cNvPr id="3" name="Content Placeholder 2"/>
          <p:cNvSpPr>
            <a:spLocks noGrp="1"/>
          </p:cNvSpPr>
          <p:nvPr>
            <p:ph idx="1"/>
          </p:nvPr>
        </p:nvSpPr>
        <p:spPr>
          <a:xfrm>
            <a:off x="457200" y="1340768"/>
            <a:ext cx="8229600" cy="4785395"/>
          </a:xfrm>
        </p:spPr>
        <p:txBody>
          <a:bodyPr/>
          <a:lstStyle/>
          <a:p>
            <a:endParaRPr lang="en-IN"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792" y="1700808"/>
            <a:ext cx="4968551"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2048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(1) Pyramid of numbers-</a:t>
            </a:r>
            <a:br>
              <a:rPr lang="en-IN" dirty="0" smtClean="0"/>
            </a:br>
            <a:endParaRPr lang="en-IN" dirty="0"/>
          </a:p>
        </p:txBody>
      </p:sp>
      <p:sp>
        <p:nvSpPr>
          <p:cNvPr id="3" name="Content Placeholder 2"/>
          <p:cNvSpPr>
            <a:spLocks noGrp="1"/>
          </p:cNvSpPr>
          <p:nvPr>
            <p:ph idx="1"/>
          </p:nvPr>
        </p:nvSpPr>
        <p:spPr/>
        <p:txBody>
          <a:bodyPr/>
          <a:lstStyle/>
          <a:p>
            <a:r>
              <a:rPr lang="en-IN" dirty="0" smtClean="0"/>
              <a:t>It represents the numerical relationship between different trophic levels of a food chain. In such a pyramid, the more abundant species form the base of pyramid and the less abundant species remain near the top. The pyramid of numbers can be best understood by taking lake or grassland as an example.</a:t>
            </a:r>
          </a:p>
          <a:p>
            <a:endParaRPr lang="en-IN" dirty="0"/>
          </a:p>
        </p:txBody>
      </p:sp>
    </p:spTree>
    <p:extLst>
      <p:ext uri="{BB962C8B-B14F-4D97-AF65-F5344CB8AC3E}">
        <p14:creationId xmlns:p14="http://schemas.microsoft.com/office/powerpoint/2010/main" val="1612978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(2) Pyramid of Biomass </a:t>
            </a:r>
            <a:endParaRPr lang="en-IN" dirty="0"/>
          </a:p>
        </p:txBody>
      </p:sp>
      <p:sp>
        <p:nvSpPr>
          <p:cNvPr id="3" name="Content Placeholder 2"/>
          <p:cNvSpPr>
            <a:spLocks noGrp="1"/>
          </p:cNvSpPr>
          <p:nvPr>
            <p:ph idx="1"/>
          </p:nvPr>
        </p:nvSpPr>
        <p:spPr/>
        <p:txBody>
          <a:bodyPr/>
          <a:lstStyle/>
          <a:p>
            <a:r>
              <a:rPr lang="en-IN" dirty="0" smtClean="0"/>
              <a:t>The biomass i.e. the living weight of the organisms of the food chain present at any time in an ecosystem forms t he pyramid of biomass. The pyramid of biomass indicates the decrease or the gradual reduction in biomass at each trophic level from base to apex.</a:t>
            </a:r>
            <a:endParaRPr lang="en-IN" dirty="0"/>
          </a:p>
        </p:txBody>
      </p:sp>
    </p:spTree>
    <p:extLst>
      <p:ext uri="{BB962C8B-B14F-4D97-AF65-F5344CB8AC3E}">
        <p14:creationId xmlns:p14="http://schemas.microsoft.com/office/powerpoint/2010/main" val="3002764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PYRAMID OF BIOMASS</a:t>
            </a:r>
            <a:endParaRPr lang="en-IN" dirty="0"/>
          </a:p>
        </p:txBody>
      </p:sp>
      <p:sp>
        <p:nvSpPr>
          <p:cNvPr id="3" name="Content Placeholder 2"/>
          <p:cNvSpPr>
            <a:spLocks noGrp="1"/>
          </p:cNvSpPr>
          <p:nvPr>
            <p:ph idx="1"/>
          </p:nvPr>
        </p:nvSpPr>
        <p:spPr>
          <a:xfrm>
            <a:off x="1115616" y="1600200"/>
            <a:ext cx="6912768" cy="4525963"/>
          </a:xfrm>
        </p:spPr>
        <p:txBody>
          <a:bodyPr/>
          <a:lstStyle/>
          <a:p>
            <a:endParaRPr lang="en-IN"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5133" y="2348880"/>
            <a:ext cx="5112568"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4720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(3) Pyramid of energy </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(3) Pyramid of energy  It indicates the total energy at each trophic level of the food chain. It also exhibits that at each trophic level loss of energy and material takes place . The production rate of energy at</a:t>
            </a:r>
          </a:p>
          <a:p>
            <a:r>
              <a:rPr lang="en-IN" dirty="0" smtClean="0"/>
              <a:t>different tropic levels of an ecosystem can be represented by the pyramid of energy. The base of such a pyramid is represented by the autotrophs i.e. green plants and the higher levels are represented by different herbivore and carnivore trophic levels.</a:t>
            </a:r>
            <a:endParaRPr lang="en-IN" dirty="0"/>
          </a:p>
        </p:txBody>
      </p:sp>
    </p:spTree>
    <p:extLst>
      <p:ext uri="{BB962C8B-B14F-4D97-AF65-F5344CB8AC3E}">
        <p14:creationId xmlns:p14="http://schemas.microsoft.com/office/powerpoint/2010/main" val="1524973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PYRAMID OF ENERGY</a:t>
            </a:r>
            <a:endParaRPr lang="en-IN"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1751945"/>
            <a:ext cx="4610815"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5654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IN"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844824"/>
            <a:ext cx="5472607"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30549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898</Words>
  <Application>Microsoft Office PowerPoint</Application>
  <PresentationFormat>On-screen Show (4:3)</PresentationFormat>
  <Paragraphs>44</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Trophic levels and Ecological Pyramids</vt:lpstr>
      <vt:lpstr>Ecological Pyramids</vt:lpstr>
      <vt:lpstr>Trophic Levels</vt:lpstr>
      <vt:lpstr>(1) Pyramid of numbers- </vt:lpstr>
      <vt:lpstr>(2) Pyramid of Biomass </vt:lpstr>
      <vt:lpstr>PYRAMID OF BIOMASS</vt:lpstr>
      <vt:lpstr>(3) Pyramid of energy </vt:lpstr>
      <vt:lpstr>PYRAMID OF ENERGY</vt:lpstr>
      <vt:lpstr>PowerPoint Presentation</vt:lpstr>
      <vt:lpstr>Energy Flow in an Ecosystem </vt:lpstr>
      <vt:lpstr>Four successive steps in the production process</vt:lpstr>
      <vt:lpstr>2. Net Primary Productivity- </vt:lpstr>
      <vt:lpstr>Importance</vt:lpstr>
      <vt:lpstr>3. Net Community Productivity- </vt:lpstr>
      <vt:lpstr>Net community productivity </vt:lpstr>
      <vt:lpstr>4. Secondary Productivities- </vt:lpstr>
      <vt:lpstr>. Balance within the Ecosystem</vt:lpstr>
      <vt:lpstr>Environmental issues</vt:lpstr>
      <vt:lpstr>E--Issues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Trophic levels and Ecological Pyramids</dc:title>
  <dc:creator>user</dc:creator>
  <cp:lastModifiedBy>user</cp:lastModifiedBy>
  <cp:revision>27</cp:revision>
  <dcterms:created xsi:type="dcterms:W3CDTF">2020-07-07T14:51:25Z</dcterms:created>
  <dcterms:modified xsi:type="dcterms:W3CDTF">2020-07-09T02:23:47Z</dcterms:modified>
</cp:coreProperties>
</file>