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75" r:id="rId12"/>
    <p:sldId id="276" r:id="rId13"/>
    <p:sldId id="266" r:id="rId14"/>
    <p:sldId id="267" r:id="rId15"/>
    <p:sldId id="268"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25" autoAdjust="0"/>
  </p:normalViewPr>
  <p:slideViewPr>
    <p:cSldViewPr>
      <p:cViewPr varScale="1">
        <p:scale>
          <a:sx n="66" d="100"/>
          <a:sy n="66" d="100"/>
        </p:scale>
        <p:origin x="-8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347D14-C1DE-4AD4-8822-D40F3A7601B7}" type="datetimeFigureOut">
              <a:rPr lang="en-IN" smtClean="0"/>
              <a:t>14-01-2022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00AEE-D4C7-4490-B3D1-A285F3A1C63F}" type="slidenum">
              <a:rPr lang="en-IN" smtClean="0"/>
              <a:t>‹#›</a:t>
            </a:fld>
            <a:endParaRPr lang="en-IN"/>
          </a:p>
        </p:txBody>
      </p:sp>
    </p:spTree>
    <p:extLst>
      <p:ext uri="{BB962C8B-B14F-4D97-AF65-F5344CB8AC3E}">
        <p14:creationId xmlns:p14="http://schemas.microsoft.com/office/powerpoint/2010/main" val="3272888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7E00AEE-D4C7-4490-B3D1-A285F3A1C63F}" type="slidenum">
              <a:rPr lang="en-IN" smtClean="0"/>
              <a:t>1</a:t>
            </a:fld>
            <a:endParaRPr lang="en-IN"/>
          </a:p>
        </p:txBody>
      </p:sp>
    </p:spTree>
    <p:extLst>
      <p:ext uri="{BB962C8B-B14F-4D97-AF65-F5344CB8AC3E}">
        <p14:creationId xmlns:p14="http://schemas.microsoft.com/office/powerpoint/2010/main" val="1227757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10EF77D-8CFB-484B-AC1E-0F0CF12CADBD}" type="datetimeFigureOut">
              <a:rPr lang="en-IN" smtClean="0"/>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132989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EF77D-8CFB-484B-AC1E-0F0CF12CADBD}" type="datetimeFigureOut">
              <a:rPr lang="en-IN" smtClean="0"/>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148225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EF77D-8CFB-484B-AC1E-0F0CF12CADBD}" type="datetimeFigureOut">
              <a:rPr lang="en-IN" smtClean="0"/>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2973210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EF77D-8CFB-484B-AC1E-0F0CF12CADBD}" type="datetimeFigureOut">
              <a:rPr lang="en-IN" smtClean="0"/>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370714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0EF77D-8CFB-484B-AC1E-0F0CF12CADBD}" type="datetimeFigureOut">
              <a:rPr lang="en-IN" smtClean="0"/>
              <a:t>14-01-2022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825277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10EF77D-8CFB-484B-AC1E-0F0CF12CADBD}" type="datetimeFigureOut">
              <a:rPr lang="en-IN" smtClean="0"/>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110999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10EF77D-8CFB-484B-AC1E-0F0CF12CADBD}" type="datetimeFigureOut">
              <a:rPr lang="en-IN" smtClean="0"/>
              <a:t>14-01-2022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288309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10EF77D-8CFB-484B-AC1E-0F0CF12CADBD}" type="datetimeFigureOut">
              <a:rPr lang="en-IN" smtClean="0"/>
              <a:t>14-01-2022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375599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0EF77D-8CFB-484B-AC1E-0F0CF12CADBD}" type="datetimeFigureOut">
              <a:rPr lang="en-IN" smtClean="0"/>
              <a:t>14-01-2022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265388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EF77D-8CFB-484B-AC1E-0F0CF12CADBD}" type="datetimeFigureOut">
              <a:rPr lang="en-IN" smtClean="0"/>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270351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EF77D-8CFB-484B-AC1E-0F0CF12CADBD}" type="datetimeFigureOut">
              <a:rPr lang="en-IN" smtClean="0"/>
              <a:t>14-01-2022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919B79-155F-45EA-89D7-145328E1A976}" type="slidenum">
              <a:rPr lang="en-IN" smtClean="0"/>
              <a:t>‹#›</a:t>
            </a:fld>
            <a:endParaRPr lang="en-IN"/>
          </a:p>
        </p:txBody>
      </p:sp>
    </p:spTree>
    <p:extLst>
      <p:ext uri="{BB962C8B-B14F-4D97-AF65-F5344CB8AC3E}">
        <p14:creationId xmlns:p14="http://schemas.microsoft.com/office/powerpoint/2010/main" val="88441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EF77D-8CFB-484B-AC1E-0F0CF12CADBD}" type="datetimeFigureOut">
              <a:rPr lang="en-IN" smtClean="0"/>
              <a:t>14-01-2022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19B79-155F-45EA-89D7-145328E1A976}" type="slidenum">
              <a:rPr lang="en-IN" smtClean="0"/>
              <a:t>‹#›</a:t>
            </a:fld>
            <a:endParaRPr lang="en-IN"/>
          </a:p>
        </p:txBody>
      </p:sp>
    </p:spTree>
    <p:extLst>
      <p:ext uri="{BB962C8B-B14F-4D97-AF65-F5344CB8AC3E}">
        <p14:creationId xmlns:p14="http://schemas.microsoft.com/office/powerpoint/2010/main" val="1575672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Organizing Environmental Education System (Formal and In-Formal Education)</a:t>
            </a:r>
            <a:endParaRPr lang="en-IN" dirty="0"/>
          </a:p>
        </p:txBody>
      </p:sp>
      <p:sp>
        <p:nvSpPr>
          <p:cNvPr id="3" name="Subtitle 2"/>
          <p:cNvSpPr>
            <a:spLocks noGrp="1"/>
          </p:cNvSpPr>
          <p:nvPr>
            <p:ph type="subTitle" idx="1"/>
          </p:nvPr>
        </p:nvSpPr>
        <p:spPr/>
        <p:txBody>
          <a:bodyPr>
            <a:normAutofit fontScale="85000" lnSpcReduction="10000"/>
          </a:bodyPr>
          <a:lstStyle/>
          <a:p>
            <a:r>
              <a:rPr lang="en-IN" dirty="0" smtClean="0">
                <a:solidFill>
                  <a:schemeClr val="tx1"/>
                </a:solidFill>
              </a:rPr>
              <a:t> Formal Education: Formal education is given in schools, colleges and a university etc., limited to a specific period, and has a well defined and systematic curriculum</a:t>
            </a:r>
            <a:r>
              <a:rPr lang="en-IN" dirty="0" smtClean="0"/>
              <a:t>.</a:t>
            </a:r>
            <a:endParaRPr lang="en-IN" dirty="0"/>
          </a:p>
        </p:txBody>
      </p:sp>
    </p:spTree>
    <p:extLst>
      <p:ext uri="{BB962C8B-B14F-4D97-AF65-F5344CB8AC3E}">
        <p14:creationId xmlns:p14="http://schemas.microsoft.com/office/powerpoint/2010/main" val="4011925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Post graduate degree programmes in environmental management and courses, which lead to </a:t>
            </a:r>
            <a:r>
              <a:rPr lang="en-IN" dirty="0" err="1" smtClean="0"/>
              <a:t>M.Sc</a:t>
            </a:r>
            <a:r>
              <a:rPr lang="en-IN" dirty="0" smtClean="0"/>
              <a:t> in environmental chemistry/biology/geology or environmental toxicology, are also available.</a:t>
            </a:r>
          </a:p>
          <a:p>
            <a:r>
              <a:rPr lang="en-IN" dirty="0" smtClean="0"/>
              <a:t>Environmental education at doctoral level is also available in a large number of autonomous Research and Development (R &amp; D) institutions founded by central government, state governments and agen­cies such as CSIR, ICAR and ICMR i.e. formal education in environmental sci­ence or engineering is available in India up to the highest possible level.</a:t>
            </a:r>
            <a:endParaRPr lang="en-IN" dirty="0"/>
          </a:p>
        </p:txBody>
      </p:sp>
    </p:spTree>
    <p:extLst>
      <p:ext uri="{BB962C8B-B14F-4D97-AF65-F5344CB8AC3E}">
        <p14:creationId xmlns:p14="http://schemas.microsoft.com/office/powerpoint/2010/main" val="1950281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Non-formal education </a:t>
            </a:r>
          </a:p>
        </p:txBody>
      </p:sp>
      <p:sp>
        <p:nvSpPr>
          <p:cNvPr id="3" name="Content Placeholder 2"/>
          <p:cNvSpPr>
            <a:spLocks noGrp="1"/>
          </p:cNvSpPr>
          <p:nvPr>
            <p:ph idx="1"/>
          </p:nvPr>
        </p:nvSpPr>
        <p:spPr/>
        <p:txBody>
          <a:bodyPr/>
          <a:lstStyle/>
          <a:p>
            <a:r>
              <a:rPr lang="en-IN" dirty="0"/>
              <a:t>Non-formal education aims to complement primary and secondary education and provide acquisition of new-updated knowledge and skills. ... The results showed that many environmental education activities were campaigns on awareness and participated by non-government organizations </a:t>
            </a:r>
            <a:r>
              <a:rPr lang="en-IN"/>
              <a:t>(</a:t>
            </a:r>
            <a:r>
              <a:rPr lang="en-IN" smtClean="0"/>
              <a:t>NGOs)</a:t>
            </a:r>
            <a:endParaRPr lang="en-IN" dirty="0"/>
          </a:p>
          <a:p>
            <a:endParaRPr lang="en-IN" dirty="0"/>
          </a:p>
        </p:txBody>
      </p:sp>
    </p:spTree>
    <p:extLst>
      <p:ext uri="{BB962C8B-B14F-4D97-AF65-F5344CB8AC3E}">
        <p14:creationId xmlns:p14="http://schemas.microsoft.com/office/powerpoint/2010/main" val="262989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Informal Learning takes place wherever people have the need, motivation, or opportunity for learning. Informal learning is intentional, but not highly structured. Examples of informal learning include self-directed learning, networking, coaching, mentoring, and performance planning</a:t>
            </a:r>
          </a:p>
        </p:txBody>
      </p:sp>
    </p:spTree>
    <p:extLst>
      <p:ext uri="{BB962C8B-B14F-4D97-AF65-F5344CB8AC3E}">
        <p14:creationId xmlns:p14="http://schemas.microsoft.com/office/powerpoint/2010/main" val="1700514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Non formal education includes organisation of extra-curricular activities like eco development camps, posters and essay-writing competitions, exhibitions, seminars, nature camps, nature-club activities, audio visual slides, mobile ex­hibitions etc.</a:t>
            </a:r>
            <a:endParaRPr lang="en-IN" dirty="0"/>
          </a:p>
        </p:txBody>
      </p:sp>
    </p:spTree>
    <p:extLst>
      <p:ext uri="{BB962C8B-B14F-4D97-AF65-F5344CB8AC3E}">
        <p14:creationId xmlns:p14="http://schemas.microsoft.com/office/powerpoint/2010/main" val="3574582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smtClean="0"/>
              <a:t>Eco-development camps aim at creating awareness about basic ecological principles and solving environmental problems after identifying the causes of the ecological problems.</a:t>
            </a:r>
          </a:p>
          <a:p>
            <a:r>
              <a:rPr lang="en-IN" dirty="0" smtClean="0"/>
              <a:t> Tree-plantation, trenching, fencing, seed-banks, cleaning water-bodies, hygiene and promoting the use of non-conventional energy sources are the activities included in these camps.</a:t>
            </a:r>
            <a:endParaRPr lang="en-IN" dirty="0"/>
          </a:p>
        </p:txBody>
      </p:sp>
    </p:spTree>
    <p:extLst>
      <p:ext uri="{BB962C8B-B14F-4D97-AF65-F5344CB8AC3E}">
        <p14:creationId xmlns:p14="http://schemas.microsoft.com/office/powerpoint/2010/main" val="848319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The </a:t>
            </a:r>
            <a:r>
              <a:rPr lang="en-IN" dirty="0" err="1" smtClean="0"/>
              <a:t>Vikram</a:t>
            </a:r>
            <a:r>
              <a:rPr lang="en-IN" dirty="0" smtClean="0"/>
              <a:t> Sarabhai Community Centre, Ahmedabad, involved children in carrying out experiments and surveys, and, the centre for environment educa­tion has evolved a water monitoring kit for secondary school students under the Ganga Pollution Control Programme. Arts and Crafts, folk dances, ballet and street plays are also used to impart informal environmental education by many organisations such as </a:t>
            </a:r>
            <a:r>
              <a:rPr lang="en-IN" dirty="0" err="1" smtClean="0"/>
              <a:t>Bal</a:t>
            </a:r>
            <a:r>
              <a:rPr lang="en-IN" dirty="0" smtClean="0"/>
              <a:t> </a:t>
            </a:r>
            <a:r>
              <a:rPr lang="en-IN" dirty="0" err="1" smtClean="0"/>
              <a:t>Bhawan</a:t>
            </a:r>
            <a:r>
              <a:rPr lang="en-IN" dirty="0" smtClean="0"/>
              <a:t> Society, </a:t>
            </a:r>
            <a:r>
              <a:rPr lang="en-IN" dirty="0" err="1" smtClean="0"/>
              <a:t>Shantiniketan</a:t>
            </a:r>
            <a:r>
              <a:rPr lang="en-IN" dirty="0" smtClean="0"/>
              <a:t>.</a:t>
            </a:r>
            <a:endParaRPr lang="en-IN" dirty="0"/>
          </a:p>
        </p:txBody>
      </p:sp>
    </p:spTree>
    <p:extLst>
      <p:ext uri="{BB962C8B-B14F-4D97-AF65-F5344CB8AC3E}">
        <p14:creationId xmlns:p14="http://schemas.microsoft.com/office/powerpoint/2010/main" val="122615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INFORMAL STRAEGY</a:t>
            </a:r>
            <a:endParaRPr lang="en-IN" sz="2800" dirty="0"/>
          </a:p>
        </p:txBody>
      </p:sp>
      <p:sp>
        <p:nvSpPr>
          <p:cNvPr id="3" name="Content Placeholder 2"/>
          <p:cNvSpPr>
            <a:spLocks noGrp="1"/>
          </p:cNvSpPr>
          <p:nvPr>
            <p:ph idx="1"/>
          </p:nvPr>
        </p:nvSpPr>
        <p:spPr/>
        <p:txBody>
          <a:bodyPr>
            <a:normAutofit fontScale="77500" lnSpcReduction="20000"/>
          </a:bodyPr>
          <a:lstStyle/>
          <a:p>
            <a:r>
              <a:rPr lang="en-IN" dirty="0" smtClean="0"/>
              <a:t>Informal education aims to complement primary and secondary education to provide acquisition of new-updated knowledge and skills. The advantage of informal education over formal education is its flexible program involving different types of activities related to the environment</a:t>
            </a:r>
          </a:p>
          <a:p>
            <a:endParaRPr lang="en-IN" dirty="0"/>
          </a:p>
          <a:p>
            <a:r>
              <a:rPr lang="en-IN" dirty="0" smtClean="0"/>
              <a:t>Awareness campaigns ,environmental talks, exhibitions, seminars, workshops, conventions, and outdoor activities. </a:t>
            </a:r>
          </a:p>
          <a:p>
            <a:r>
              <a:rPr lang="en-IN" dirty="0" smtClean="0"/>
              <a:t>All activities implemented were found to have increased public awareness on environmental protection.</a:t>
            </a:r>
            <a:endParaRPr lang="en-IN" dirty="0"/>
          </a:p>
        </p:txBody>
      </p:sp>
    </p:spTree>
    <p:extLst>
      <p:ext uri="{BB962C8B-B14F-4D97-AF65-F5344CB8AC3E}">
        <p14:creationId xmlns:p14="http://schemas.microsoft.com/office/powerpoint/2010/main" val="116081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smtClean="0"/>
              <a:t>Environmental education basically begins at home and continuous all levels of education which means that it is a continuous life long process and this training needs to be developed in educational institutions</a:t>
            </a:r>
          </a:p>
          <a:p>
            <a:r>
              <a:rPr lang="en-IN" dirty="0" smtClean="0"/>
              <a:t> Training </a:t>
            </a:r>
            <a:r>
              <a:rPr lang="en-IN" dirty="0" err="1" smtClean="0"/>
              <a:t>childrens</a:t>
            </a:r>
            <a:r>
              <a:rPr lang="en-IN" dirty="0" smtClean="0"/>
              <a:t>’ on environmental education at en early age is important for making them conscious and being responsible adults regarding environmental issues when they grow up. </a:t>
            </a:r>
            <a:endParaRPr lang="en-IN" dirty="0"/>
          </a:p>
        </p:txBody>
      </p:sp>
    </p:spTree>
    <p:extLst>
      <p:ext uri="{BB962C8B-B14F-4D97-AF65-F5344CB8AC3E}">
        <p14:creationId xmlns:p14="http://schemas.microsoft.com/office/powerpoint/2010/main" val="3501090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characteristics of informal learning</a:t>
            </a:r>
          </a:p>
        </p:txBody>
      </p:sp>
      <p:sp>
        <p:nvSpPr>
          <p:cNvPr id="3" name="Content Placeholder 2"/>
          <p:cNvSpPr>
            <a:spLocks noGrp="1"/>
          </p:cNvSpPr>
          <p:nvPr>
            <p:ph idx="1"/>
          </p:nvPr>
        </p:nvSpPr>
        <p:spPr/>
        <p:txBody>
          <a:bodyPr/>
          <a:lstStyle/>
          <a:p>
            <a:r>
              <a:rPr lang="en-IN" dirty="0"/>
              <a:t>Informal learning is never organized. ...</a:t>
            </a:r>
          </a:p>
          <a:p>
            <a:r>
              <a:rPr lang="en-IN" dirty="0"/>
              <a:t>Informal learners are often highly motivated Informal learning is often spontaneous. </a:t>
            </a:r>
          </a:p>
          <a:p>
            <a:r>
              <a:rPr lang="en-IN" dirty="0"/>
              <a:t>There is no formal curriculum. </a:t>
            </a:r>
          </a:p>
          <a:p>
            <a:r>
              <a:rPr lang="en-IN" dirty="0"/>
              <a:t> The “teacher” is someone who cares – and who has more experience than the learner.</a:t>
            </a:r>
          </a:p>
          <a:p>
            <a:endParaRPr lang="en-IN" dirty="0"/>
          </a:p>
        </p:txBody>
      </p:sp>
    </p:spTree>
    <p:extLst>
      <p:ext uri="{BB962C8B-B14F-4D97-AF65-F5344CB8AC3E}">
        <p14:creationId xmlns:p14="http://schemas.microsoft.com/office/powerpoint/2010/main" val="208929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 Formal environmental education should begin at the </a:t>
            </a:r>
            <a:r>
              <a:rPr lang="en-IN" b="1" dirty="0" smtClean="0"/>
              <a:t>primary school level</a:t>
            </a:r>
            <a:r>
              <a:rPr lang="en-IN" dirty="0" smtClean="0"/>
              <a:t>. Curriculum should be constructed taking into </a:t>
            </a:r>
            <a:r>
              <a:rPr lang="en-IN" b="1" dirty="0" smtClean="0"/>
              <a:t>account the class and age of the students</a:t>
            </a:r>
            <a:r>
              <a:rPr lang="en-IN" dirty="0" smtClean="0"/>
              <a:t>. The content at the primary stage must be easily accessible to the young minds and so the emphasis should be on building up the </a:t>
            </a:r>
            <a:r>
              <a:rPr lang="en-IN" b="1" dirty="0" smtClean="0"/>
              <a:t>environmental awareness in the child.</a:t>
            </a:r>
            <a:endParaRPr lang="en-IN" b="1" dirty="0"/>
          </a:p>
        </p:txBody>
      </p:sp>
    </p:spTree>
    <p:extLst>
      <p:ext uri="{BB962C8B-B14F-4D97-AF65-F5344CB8AC3E}">
        <p14:creationId xmlns:p14="http://schemas.microsoft.com/office/powerpoint/2010/main" val="164231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By lower secondary level, the child is conscious about the physical, social and aesthetic aspects of environment. At this stage and beyond, inter-disciplinary approach must be adopted and so the emphasis must be on increasing the knowl­edge about environmental problems, conservation and   sustainable development.</a:t>
            </a:r>
            <a:endParaRPr lang="en-IN" dirty="0"/>
          </a:p>
        </p:txBody>
      </p:sp>
    </p:spTree>
    <p:extLst>
      <p:ext uri="{BB962C8B-B14F-4D97-AF65-F5344CB8AC3E}">
        <p14:creationId xmlns:p14="http://schemas.microsoft.com/office/powerpoint/2010/main" val="3966445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 At secondary and higher secondary level the medium of imparting environmental education is not only through books but also through first hand experiences in field activities and eco-development camps etc. The activities in environmental educational system vary from place to place as the environmental conditions and needs vary from place to place.</a:t>
            </a:r>
            <a:endParaRPr lang="en-IN" dirty="0"/>
          </a:p>
        </p:txBody>
      </p:sp>
    </p:spTree>
    <p:extLst>
      <p:ext uri="{BB962C8B-B14F-4D97-AF65-F5344CB8AC3E}">
        <p14:creationId xmlns:p14="http://schemas.microsoft.com/office/powerpoint/2010/main" val="408212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National Council of Educational Research and Training (NCERT) have de­veloped a curriculum framework based on which many good text books, charts and other teaching aids have been designed.</a:t>
            </a:r>
          </a:p>
          <a:p>
            <a:r>
              <a:rPr lang="en-IN" dirty="0" smtClean="0"/>
              <a:t> University Grants Commission (UGC) has the main responsibility of environ­mental education at post graduate level.</a:t>
            </a:r>
            <a:endParaRPr lang="en-IN" dirty="0"/>
          </a:p>
        </p:txBody>
      </p:sp>
    </p:spTree>
    <p:extLst>
      <p:ext uri="{BB962C8B-B14F-4D97-AF65-F5344CB8AC3E}">
        <p14:creationId xmlns:p14="http://schemas.microsoft.com/office/powerpoint/2010/main" val="244093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Environment is a part of the curriculum of mainly the biology courses in Universities and is taught as environmental engineering in many engineering colleges, polytechnic colleges and most Indian Institutes of Technology (IIT’s).</a:t>
            </a:r>
          </a:p>
          <a:p>
            <a:r>
              <a:rPr lang="en-IN" dirty="0" smtClean="0"/>
              <a:t>Environmental engineering includes subjects like civil engineering, town and country planning, environment im­provement of urban slums, human settlements, landscaping, industrial design, designing environmental friendly technologies and environmental impact assessment for sustainable development.</a:t>
            </a:r>
            <a:endParaRPr lang="en-IN" dirty="0"/>
          </a:p>
        </p:txBody>
      </p:sp>
    </p:spTree>
    <p:extLst>
      <p:ext uri="{BB962C8B-B14F-4D97-AF65-F5344CB8AC3E}">
        <p14:creationId xmlns:p14="http://schemas.microsoft.com/office/powerpoint/2010/main" val="377781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smtClean="0"/>
              <a:t>Environmental management </a:t>
            </a:r>
            <a:r>
              <a:rPr lang="en-IN" dirty="0" smtClean="0"/>
              <a:t>includes subjects like land use, agriculture, waste management, wildlife management, conservation of natural resources, forestry, national parks, water resources management, biosphere reserves etc. </a:t>
            </a:r>
          </a:p>
          <a:p>
            <a:r>
              <a:rPr lang="en-IN" dirty="0" smtClean="0"/>
              <a:t>At </a:t>
            </a:r>
            <a:r>
              <a:rPr lang="en-IN" b="1" dirty="0" smtClean="0"/>
              <a:t>post graduate level</a:t>
            </a:r>
            <a:r>
              <a:rPr lang="en-IN" dirty="0" smtClean="0"/>
              <a:t>, environmental education also includes social ecology i.e. human ecology, sociology, psychology, counselling, cost-benefit aspects, environmental ethics etc.</a:t>
            </a:r>
            <a:endParaRPr lang="en-IN" dirty="0"/>
          </a:p>
        </p:txBody>
      </p:sp>
    </p:spTree>
    <p:extLst>
      <p:ext uri="{BB962C8B-B14F-4D97-AF65-F5344CB8AC3E}">
        <p14:creationId xmlns:p14="http://schemas.microsoft.com/office/powerpoint/2010/main" val="1406186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smtClean="0"/>
              <a:t>Case studies </a:t>
            </a:r>
            <a:r>
              <a:rPr lang="en-IN" dirty="0" smtClean="0"/>
              <a:t>must be constructed at identified areas as dissertation and field work reports and research must be conducted on specific environmental problems related to the local environment.</a:t>
            </a:r>
          </a:p>
          <a:p>
            <a:r>
              <a:rPr lang="en-IN" b="1" dirty="0" smtClean="0"/>
              <a:t> Environmental legislation </a:t>
            </a:r>
            <a:r>
              <a:rPr lang="en-IN" dirty="0" smtClean="0"/>
              <a:t>is also a part of the curriculum and it includes environmental policies and environmental protection laws etc.</a:t>
            </a:r>
            <a:endParaRPr lang="en-IN" dirty="0"/>
          </a:p>
        </p:txBody>
      </p:sp>
    </p:spTree>
    <p:extLst>
      <p:ext uri="{BB962C8B-B14F-4D97-AF65-F5344CB8AC3E}">
        <p14:creationId xmlns:p14="http://schemas.microsoft.com/office/powerpoint/2010/main" val="126823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Present situation of formal Environmental Education in India:</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There are nearly two hundred departments of environmental studies in the universities and colleges all over India. They offer degree or diploma programmes covering all aspects of environmental sciences and engineering.</a:t>
            </a:r>
          </a:p>
          <a:p>
            <a:r>
              <a:rPr lang="en-IN" dirty="0" smtClean="0"/>
              <a:t>There are also diplomas, bachelor’s degree, </a:t>
            </a:r>
            <a:r>
              <a:rPr lang="en-IN" dirty="0" err="1" smtClean="0"/>
              <a:t>M.Sc</a:t>
            </a:r>
            <a:r>
              <a:rPr lang="en-IN" dirty="0" smtClean="0"/>
              <a:t>, </a:t>
            </a:r>
            <a:r>
              <a:rPr lang="en-IN" dirty="0" err="1" smtClean="0"/>
              <a:t>M.Phil</a:t>
            </a:r>
            <a:r>
              <a:rPr lang="en-IN" dirty="0" smtClean="0"/>
              <a:t> and </a:t>
            </a:r>
            <a:r>
              <a:rPr lang="en-IN" dirty="0" err="1" smtClean="0"/>
              <a:t>Ph.D</a:t>
            </a:r>
            <a:r>
              <a:rPr lang="en-IN" dirty="0" smtClean="0"/>
              <a:t> programmes in environ­mental sciences or environmental studies. Besides these, M.E., </a:t>
            </a:r>
            <a:r>
              <a:rPr lang="en-IN" dirty="0" err="1" smtClean="0"/>
              <a:t>M.Tech</a:t>
            </a:r>
            <a:r>
              <a:rPr lang="en-IN" dirty="0" smtClean="0"/>
              <a:t> and </a:t>
            </a:r>
            <a:r>
              <a:rPr lang="en-IN" dirty="0" err="1" smtClean="0"/>
              <a:t>Ph.D</a:t>
            </a:r>
            <a:r>
              <a:rPr lang="en-IN" dirty="0" smtClean="0"/>
              <a:t> programmes in environmental engineering are offered by Civil Engineering and Chemical Engineering departments. </a:t>
            </a:r>
            <a:endParaRPr lang="en-IN" dirty="0"/>
          </a:p>
        </p:txBody>
      </p:sp>
    </p:spTree>
    <p:extLst>
      <p:ext uri="{BB962C8B-B14F-4D97-AF65-F5344CB8AC3E}">
        <p14:creationId xmlns:p14="http://schemas.microsoft.com/office/powerpoint/2010/main" val="1939476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1040</Words>
  <Application>Microsoft Office PowerPoint</Application>
  <PresentationFormat>On-screen Show (4:3)</PresentationFormat>
  <Paragraphs>39</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Organizing Environmental Education System (Formal and In-Formal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 situation of formal Environmental Education in India:</vt:lpstr>
      <vt:lpstr>PowerPoint Presentation</vt:lpstr>
      <vt:lpstr>Non-formal education </vt:lpstr>
      <vt:lpstr>PowerPoint Presentation</vt:lpstr>
      <vt:lpstr>PowerPoint Presentation</vt:lpstr>
      <vt:lpstr>PowerPoint Presentation</vt:lpstr>
      <vt:lpstr>PowerPoint Presentation</vt:lpstr>
      <vt:lpstr>INFORMAL STRAEGY</vt:lpstr>
      <vt:lpstr>PowerPoint Presentation</vt:lpstr>
      <vt:lpstr>characteristics of informal learning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Organizing Environmental Education System (Formal and Non-Formal Education</dc:title>
  <dc:creator>user</dc:creator>
  <cp:lastModifiedBy>user</cp:lastModifiedBy>
  <cp:revision>33</cp:revision>
  <dcterms:created xsi:type="dcterms:W3CDTF">2020-08-13T15:14:22Z</dcterms:created>
  <dcterms:modified xsi:type="dcterms:W3CDTF">2022-01-14T16:04:05Z</dcterms:modified>
</cp:coreProperties>
</file>