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6" r:id="rId15"/>
    <p:sldId id="287" r:id="rId16"/>
    <p:sldId id="267" r:id="rId17"/>
    <p:sldId id="268" r:id="rId18"/>
    <p:sldId id="288" r:id="rId19"/>
    <p:sldId id="289" r:id="rId20"/>
    <p:sldId id="269" r:id="rId21"/>
    <p:sldId id="290" r:id="rId22"/>
    <p:sldId id="291" r:id="rId23"/>
    <p:sldId id="270" r:id="rId24"/>
    <p:sldId id="292" r:id="rId25"/>
    <p:sldId id="293" r:id="rId26"/>
    <p:sldId id="271" r:id="rId27"/>
    <p:sldId id="272" r:id="rId28"/>
    <p:sldId id="273" r:id="rId29"/>
    <p:sldId id="274" r:id="rId30"/>
    <p:sldId id="275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4" r:id="rId68"/>
    <p:sldId id="322" r:id="rId69"/>
    <p:sldId id="325" r:id="rId70"/>
    <p:sldId id="326" r:id="rId71"/>
    <p:sldId id="323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45" autoAdjust="0"/>
  </p:normalViewPr>
  <p:slideViewPr>
    <p:cSldViewPr>
      <p:cViewPr varScale="1">
        <p:scale>
          <a:sx n="50" d="100"/>
          <a:sy n="50" d="100"/>
        </p:scale>
        <p:origin x="-10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5F0D-14FA-44BD-A8A3-2DD707A93918}" type="datetimeFigureOut">
              <a:rPr lang="en-IN" smtClean="0"/>
              <a:t>03-08-2020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723-5391-44EF-8FAB-C0FBE7F830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652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5F0D-14FA-44BD-A8A3-2DD707A93918}" type="datetimeFigureOut">
              <a:rPr lang="en-IN" smtClean="0"/>
              <a:t>03-08-2020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723-5391-44EF-8FAB-C0FBE7F830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740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5F0D-14FA-44BD-A8A3-2DD707A93918}" type="datetimeFigureOut">
              <a:rPr lang="en-IN" smtClean="0"/>
              <a:t>03-08-2020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723-5391-44EF-8FAB-C0FBE7F830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059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5F0D-14FA-44BD-A8A3-2DD707A93918}" type="datetimeFigureOut">
              <a:rPr lang="en-IN" smtClean="0"/>
              <a:t>03-08-2020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723-5391-44EF-8FAB-C0FBE7F830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05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5F0D-14FA-44BD-A8A3-2DD707A93918}" type="datetimeFigureOut">
              <a:rPr lang="en-IN" smtClean="0"/>
              <a:t>03-08-2020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723-5391-44EF-8FAB-C0FBE7F830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999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5F0D-14FA-44BD-A8A3-2DD707A93918}" type="datetimeFigureOut">
              <a:rPr lang="en-IN" smtClean="0"/>
              <a:t>03-08-2020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723-5391-44EF-8FAB-C0FBE7F830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735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5F0D-14FA-44BD-A8A3-2DD707A93918}" type="datetimeFigureOut">
              <a:rPr lang="en-IN" smtClean="0"/>
              <a:t>03-08-2020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723-5391-44EF-8FAB-C0FBE7F830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771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5F0D-14FA-44BD-A8A3-2DD707A93918}" type="datetimeFigureOut">
              <a:rPr lang="en-IN" smtClean="0"/>
              <a:t>03-08-2020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723-5391-44EF-8FAB-C0FBE7F830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043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5F0D-14FA-44BD-A8A3-2DD707A93918}" type="datetimeFigureOut">
              <a:rPr lang="en-IN" smtClean="0"/>
              <a:t>03-08-2020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723-5391-44EF-8FAB-C0FBE7F830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183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5F0D-14FA-44BD-A8A3-2DD707A93918}" type="datetimeFigureOut">
              <a:rPr lang="en-IN" smtClean="0"/>
              <a:t>03-08-2020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723-5391-44EF-8FAB-C0FBE7F830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915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5F0D-14FA-44BD-A8A3-2DD707A93918}" type="datetimeFigureOut">
              <a:rPr lang="en-IN" smtClean="0"/>
              <a:t>03-08-2020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723-5391-44EF-8FAB-C0FBE7F830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39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F5F0D-14FA-44BD-A8A3-2DD707A93918}" type="datetimeFigureOut">
              <a:rPr lang="en-IN" smtClean="0"/>
              <a:t>03-08-2020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4A723-5391-44EF-8FAB-C0FBE7F830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954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Curriculum planning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Perspectives of Environmental Education in Schools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5299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On the issue of viewing EE as a compulsory subject with </a:t>
            </a:r>
            <a:r>
              <a:rPr lang="en-IN" dirty="0" err="1" smtClean="0"/>
              <a:t>refere</a:t>
            </a:r>
            <a:r>
              <a:rPr lang="en-IN" dirty="0" smtClean="0"/>
              <a:t> </a:t>
            </a:r>
            <a:r>
              <a:rPr lang="en-IN" dirty="0" err="1" smtClean="0"/>
              <a:t>nce</a:t>
            </a:r>
            <a:r>
              <a:rPr lang="en-IN" dirty="0" smtClean="0"/>
              <a:t> to  the different stages of school education, , is as follows: </a:t>
            </a:r>
          </a:p>
          <a:p>
            <a:r>
              <a:rPr lang="en-IN" dirty="0" smtClean="0"/>
              <a:t>• Elementary - Coverage be related to the child's surroundings, health and hygiene</a:t>
            </a:r>
          </a:p>
          <a:p>
            <a:r>
              <a:rPr lang="en-IN" dirty="0" smtClean="0"/>
              <a:t>along with suitable field activities and observations.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5758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• Secondary - Moderate exposure to various environmental concepts, plant and</a:t>
            </a:r>
          </a:p>
          <a:p>
            <a:pPr marL="0" indent="0">
              <a:buNone/>
            </a:pPr>
            <a:r>
              <a:rPr lang="en-IN" dirty="0" smtClean="0"/>
              <a:t>animal life, their interaction with the environment, pollution and other problems</a:t>
            </a:r>
          </a:p>
          <a:p>
            <a:pPr marL="0" indent="0">
              <a:buNone/>
            </a:pPr>
            <a:r>
              <a:rPr lang="en-IN" dirty="0" smtClean="0"/>
              <a:t>• Higher secondary - Greater exposure to all the topics covered at the previous  levels be given 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843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To facilitate this process, the basic inputs and ideas about the environment along with concrete examples could be given through components in the physical sciences and life sciences.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6083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 smtClean="0"/>
              <a:t>2</a:t>
            </a:r>
            <a:r>
              <a:rPr lang="en-IN" sz="2800" b="1" dirty="0" smtClean="0"/>
              <a:t>. Significant elements of the content and process including projects and activities for EE</a:t>
            </a:r>
            <a:br>
              <a:rPr lang="en-IN" sz="2800" b="1" dirty="0" smtClean="0"/>
            </a:b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. The content and process in including projects and activities are to be geared towards creating a sustainable world.</a:t>
            </a:r>
          </a:p>
          <a:p>
            <a:endParaRPr lang="en-IN" dirty="0" smtClean="0"/>
          </a:p>
          <a:p>
            <a:r>
              <a:rPr lang="en-IN" dirty="0" smtClean="0"/>
              <a:t>These include:</a:t>
            </a:r>
          </a:p>
          <a:p>
            <a:pPr marL="0" indent="0">
              <a:buNone/>
            </a:pPr>
            <a:r>
              <a:rPr lang="en-IN" dirty="0" smtClean="0"/>
              <a:t>• Concept and meaning of environment</a:t>
            </a:r>
          </a:p>
          <a:p>
            <a:pPr marL="0" indent="0">
              <a:buNone/>
            </a:pPr>
            <a:r>
              <a:rPr lang="en-IN" dirty="0" smtClean="0"/>
              <a:t>• Components of environment</a:t>
            </a:r>
          </a:p>
          <a:p>
            <a:pPr marL="0" indent="0">
              <a:buNone/>
            </a:pPr>
            <a:r>
              <a:rPr lang="en-IN" dirty="0" smtClean="0"/>
              <a:t>• Natural resources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55158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</a:t>
            </a:r>
            <a:r>
              <a:rPr lang="en-IN" sz="3100" dirty="0"/>
              <a:t>students can </a:t>
            </a:r>
            <a:r>
              <a:rPr lang="en-IN" sz="3100" dirty="0" smtClean="0"/>
              <a:t>collect   </a:t>
            </a:r>
            <a:r>
              <a:rPr lang="en-IN" sz="3100" dirty="0"/>
              <a:t>different single-use plastics </a:t>
            </a:r>
            <a:r>
              <a:rPr lang="en-IN" sz="3100" dirty="0" smtClean="0"/>
              <a:t>and  determine </a:t>
            </a:r>
            <a:r>
              <a:rPr lang="en-IN" sz="3100" dirty="0"/>
              <a:t>how much can be recycled.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4354513"/>
          </a:xfrm>
        </p:spPr>
        <p:txBody>
          <a:bodyPr/>
          <a:lstStyle/>
          <a:p>
            <a:r>
              <a:rPr lang="en-IN" dirty="0"/>
              <a:t> students can keep a tally of the different single-use plastics they collect and determine how much can be recycled.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1650"/>
            <a:ext cx="7632847" cy="403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599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12879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771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• Pollution and related problems</a:t>
            </a:r>
          </a:p>
          <a:p>
            <a:pPr marL="0" indent="0">
              <a:buNone/>
            </a:pPr>
            <a:r>
              <a:rPr lang="en-IN" dirty="0" smtClean="0"/>
              <a:t>• Current environmental concerns and interdependence between man and nature</a:t>
            </a:r>
          </a:p>
          <a:p>
            <a:pPr marL="0" indent="0">
              <a:buNone/>
            </a:pPr>
            <a:r>
              <a:rPr lang="en-IN" dirty="0" smtClean="0"/>
              <a:t>• Energy management</a:t>
            </a:r>
          </a:p>
          <a:p>
            <a:pPr marL="0" indent="0">
              <a:buNone/>
            </a:pPr>
            <a:r>
              <a:rPr lang="en-IN" dirty="0" smtClean="0"/>
              <a:t>• Toxicology</a:t>
            </a:r>
          </a:p>
          <a:p>
            <a:pPr marL="0" indent="0">
              <a:buNone/>
            </a:pPr>
            <a:r>
              <a:rPr lang="en-IN" dirty="0" smtClean="0"/>
              <a:t>• Health hazards </a:t>
            </a:r>
          </a:p>
          <a:p>
            <a:pPr marL="0" indent="0">
              <a:buNone/>
            </a:pPr>
            <a:r>
              <a:rPr lang="en-IN" dirty="0" smtClean="0"/>
              <a:t>• Agriculture and environment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43332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• Ecology/ecosystem</a:t>
            </a:r>
          </a:p>
          <a:p>
            <a:pPr marL="0" indent="0">
              <a:buNone/>
            </a:pPr>
            <a:r>
              <a:rPr lang="en-IN" dirty="0" smtClean="0"/>
              <a:t>• Bio-technology and environment</a:t>
            </a:r>
          </a:p>
          <a:p>
            <a:pPr marL="0" indent="0">
              <a:buNone/>
            </a:pPr>
            <a:r>
              <a:rPr lang="en-IN" dirty="0" smtClean="0"/>
              <a:t>• </a:t>
            </a:r>
            <a:r>
              <a:rPr lang="en-IN" dirty="0" smtClean="0">
                <a:solidFill>
                  <a:schemeClr val="accent6"/>
                </a:solidFill>
              </a:rPr>
              <a:t>Sustainable development</a:t>
            </a:r>
          </a:p>
          <a:p>
            <a:pPr marL="0" indent="0">
              <a:buNone/>
            </a:pPr>
            <a:r>
              <a:rPr lang="en-IN" dirty="0" smtClean="0"/>
              <a:t>• Population and development and the quality of life</a:t>
            </a:r>
          </a:p>
          <a:p>
            <a:pPr marL="0" indent="0">
              <a:buNone/>
            </a:pPr>
            <a:r>
              <a:rPr lang="en-IN" dirty="0" smtClean="0"/>
              <a:t>• Environmental policies and legal provisions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5145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Some elements of sustainable development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r>
              <a:rPr lang="en-IN" dirty="0"/>
              <a:t>Efficient use of natural resources</a:t>
            </a:r>
          </a:p>
          <a:p>
            <a:r>
              <a:rPr lang="en-IN" dirty="0"/>
              <a:t>Education</a:t>
            </a:r>
          </a:p>
          <a:p>
            <a:r>
              <a:rPr lang="en-IN" dirty="0"/>
              <a:t>Population stabilization</a:t>
            </a:r>
          </a:p>
          <a:p>
            <a:r>
              <a:rPr lang="en-IN" dirty="0"/>
              <a:t>Integrated environmental systems management</a:t>
            </a:r>
          </a:p>
          <a:p>
            <a:r>
              <a:rPr lang="en-IN" dirty="0"/>
              <a:t>Social and cultural changes</a:t>
            </a:r>
          </a:p>
        </p:txBody>
      </p:sp>
    </p:spTree>
    <p:extLst>
      <p:ext uri="{BB962C8B-B14F-4D97-AF65-F5344CB8AC3E}">
        <p14:creationId xmlns:p14="http://schemas.microsoft.com/office/powerpoint/2010/main" val="4020179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Determining environmental limits</a:t>
            </a:r>
          </a:p>
          <a:p>
            <a:r>
              <a:rPr lang="en-IN" dirty="0"/>
              <a:t>Refining market economy</a:t>
            </a:r>
          </a:p>
          <a:p>
            <a:r>
              <a:rPr lang="en-IN" dirty="0"/>
              <a:t>Reduction in waste and prevention of pollution</a:t>
            </a:r>
          </a:p>
          <a:p>
            <a:r>
              <a:rPr lang="en-IN" dirty="0"/>
              <a:t>Protecting soil from pollution</a:t>
            </a:r>
          </a:p>
          <a:p>
            <a:r>
              <a:rPr lang="en-IN" dirty="0"/>
              <a:t>Reducing disparity in life cycle</a:t>
            </a:r>
          </a:p>
          <a:p>
            <a:r>
              <a:rPr lang="en-IN" dirty="0"/>
              <a:t>Restoring landscapes</a:t>
            </a:r>
          </a:p>
        </p:txBody>
      </p:sp>
    </p:spTree>
    <p:extLst>
      <p:ext uri="{BB962C8B-B14F-4D97-AF65-F5344CB8AC3E}">
        <p14:creationId xmlns:p14="http://schemas.microsoft.com/office/powerpoint/2010/main" val="1875925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</a:t>
            </a:r>
            <a:r>
              <a:rPr lang="en-IN" dirty="0" smtClean="0"/>
              <a:t>he NCERT keeping in view the paramount urgency of introducing Environmental Education (EE) as a compulsory subject in schools. The experts, environmentalists, educationists and organisations working in the field of environment and EE were approached to give their comments and suggestions on the </a:t>
            </a:r>
            <a:r>
              <a:rPr lang="en-IN" b="1" dirty="0" smtClean="0"/>
              <a:t>seven specific issues </a:t>
            </a:r>
            <a:r>
              <a:rPr lang="en-IN" dirty="0" smtClean="0"/>
              <a:t>identified as being critical to development of  syllabus for EE.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4147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2700" b="1" dirty="0" smtClean="0"/>
              <a:t>The topics suggested for inclusion in the syllabi are as given below</a:t>
            </a:r>
            <a:r>
              <a:rPr lang="en-IN" b="1" dirty="0" smtClean="0"/>
              <a:t>.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 smtClean="0"/>
              <a:t>• Natural resources (flora, fauna, air, water, land, minerals)</a:t>
            </a:r>
          </a:p>
          <a:p>
            <a:pPr marL="0" indent="0">
              <a:buNone/>
            </a:pPr>
            <a:r>
              <a:rPr lang="en-IN" dirty="0" smtClean="0"/>
              <a:t>• Biological diversity</a:t>
            </a:r>
          </a:p>
          <a:p>
            <a:pPr marL="0" indent="0">
              <a:buNone/>
            </a:pPr>
            <a:r>
              <a:rPr lang="en-IN" dirty="0" smtClean="0"/>
              <a:t>• Marine life</a:t>
            </a:r>
          </a:p>
          <a:p>
            <a:pPr marL="0" indent="0">
              <a:buNone/>
            </a:pPr>
            <a:r>
              <a:rPr lang="en-IN" dirty="0" smtClean="0"/>
              <a:t>• </a:t>
            </a:r>
            <a:r>
              <a:rPr lang="en-IN" dirty="0" smtClean="0">
                <a:solidFill>
                  <a:schemeClr val="accent6"/>
                </a:solidFill>
              </a:rPr>
              <a:t>Inter-dependence of man and environment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• Environmental degradation</a:t>
            </a:r>
          </a:p>
          <a:p>
            <a:pPr marL="0" indent="0">
              <a:buNone/>
            </a:pPr>
            <a:r>
              <a:rPr lang="en-IN" dirty="0" smtClean="0"/>
              <a:t>• Environmental problems and hazards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32681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57463"/>
            <a:ext cx="5472608" cy="324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689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2222"/>
            <a:ext cx="5904656" cy="353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779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• Environmental pollution _ air, water, soil, noise</a:t>
            </a:r>
          </a:p>
          <a:p>
            <a:pPr marL="0" indent="0">
              <a:buNone/>
            </a:pPr>
            <a:r>
              <a:rPr lang="en-IN" dirty="0" smtClean="0"/>
              <a:t>• </a:t>
            </a:r>
            <a:r>
              <a:rPr lang="en-IN" dirty="0" smtClean="0">
                <a:solidFill>
                  <a:schemeClr val="accent6"/>
                </a:solidFill>
              </a:rPr>
              <a:t>Waste management</a:t>
            </a:r>
          </a:p>
          <a:p>
            <a:pPr marL="0" indent="0">
              <a:buNone/>
            </a:pPr>
            <a:r>
              <a:rPr lang="en-IN" dirty="0" smtClean="0"/>
              <a:t>• Disaster management</a:t>
            </a:r>
          </a:p>
          <a:p>
            <a:pPr marL="0" indent="0">
              <a:buNone/>
            </a:pPr>
            <a:r>
              <a:rPr lang="en-IN" dirty="0" smtClean="0"/>
              <a:t>• Protection of human health conditions and quality of life</a:t>
            </a:r>
          </a:p>
          <a:p>
            <a:pPr marL="0" indent="0">
              <a:buNone/>
            </a:pPr>
            <a:r>
              <a:rPr lang="en-IN" dirty="0" smtClean="0"/>
              <a:t>• Conservation of energy, soil, wildlife, forests, water</a:t>
            </a:r>
          </a:p>
          <a:p>
            <a:pPr marL="0" indent="0">
              <a:buNone/>
            </a:pPr>
            <a:r>
              <a:rPr lang="en-IN" dirty="0" smtClean="0"/>
              <a:t>• Renewable resources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4187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597666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465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Disaster 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2557463"/>
            <a:ext cx="5832648" cy="367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117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• Eco-friendly and indigenous technologies</a:t>
            </a:r>
          </a:p>
          <a:p>
            <a:pPr marL="0" indent="0">
              <a:buNone/>
            </a:pPr>
            <a:r>
              <a:rPr lang="en-IN" dirty="0" smtClean="0"/>
              <a:t>• Water resources </a:t>
            </a:r>
            <a:r>
              <a:rPr lang="en-IN" dirty="0" err="1" smtClean="0"/>
              <a:t>managment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• Sustainable development</a:t>
            </a:r>
          </a:p>
          <a:p>
            <a:pPr marL="0" indent="0">
              <a:buNone/>
            </a:pPr>
            <a:r>
              <a:rPr lang="en-IN" dirty="0" smtClean="0"/>
              <a:t>• Sustainable agriculture</a:t>
            </a:r>
          </a:p>
          <a:p>
            <a:pPr marL="0" indent="0">
              <a:buNone/>
            </a:pPr>
            <a:r>
              <a:rPr lang="en-IN" dirty="0" smtClean="0"/>
              <a:t>• Environmentally sound management of biotechnology</a:t>
            </a:r>
          </a:p>
          <a:p>
            <a:pPr marL="0" indent="0">
              <a:buNone/>
            </a:pPr>
            <a:r>
              <a:rPr lang="en-IN" dirty="0" smtClean="0"/>
              <a:t>• Environmental policies and programmes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2482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• Environmental information resources</a:t>
            </a:r>
          </a:p>
          <a:p>
            <a:pPr marL="0" indent="0">
              <a:buNone/>
            </a:pPr>
            <a:r>
              <a:rPr lang="en-IN" dirty="0" smtClean="0"/>
              <a:t>• Acts, laws and regulations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5877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b="1" dirty="0" smtClean="0"/>
              <a:t>Some of the</a:t>
            </a:r>
            <a:br>
              <a:rPr lang="en-IN" sz="2800" b="1" dirty="0" smtClean="0"/>
            </a:br>
            <a:r>
              <a:rPr lang="en-IN" sz="2800" b="1" dirty="0" smtClean="0"/>
              <a:t>common field based projects and activities suggested are:</a:t>
            </a:r>
            <a:br>
              <a:rPr lang="en-IN" sz="2800" b="1" dirty="0" smtClean="0"/>
            </a:b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 smtClean="0"/>
              <a:t>• Segregation of waste</a:t>
            </a:r>
          </a:p>
          <a:p>
            <a:pPr marL="0" indent="0">
              <a:buNone/>
            </a:pPr>
            <a:r>
              <a:rPr lang="en-IN" dirty="0" smtClean="0"/>
              <a:t>• </a:t>
            </a:r>
            <a:r>
              <a:rPr lang="en-IN" dirty="0" err="1" smtClean="0"/>
              <a:t>Vermi</a:t>
            </a:r>
            <a:r>
              <a:rPr lang="en-IN" dirty="0" smtClean="0"/>
              <a:t> composting</a:t>
            </a:r>
          </a:p>
          <a:p>
            <a:pPr marL="0" indent="0">
              <a:buNone/>
            </a:pPr>
            <a:r>
              <a:rPr lang="en-IN" dirty="0" smtClean="0"/>
              <a:t>• Safe dumping</a:t>
            </a:r>
          </a:p>
          <a:p>
            <a:pPr marL="0" indent="0">
              <a:buNone/>
            </a:pPr>
            <a:r>
              <a:rPr lang="en-IN" dirty="0" smtClean="0"/>
              <a:t>• Testing of water quality</a:t>
            </a:r>
          </a:p>
          <a:p>
            <a:pPr marL="0" indent="0">
              <a:buNone/>
            </a:pPr>
            <a:r>
              <a:rPr lang="en-IN" dirty="0" smtClean="0"/>
              <a:t>• Safe sewage disposal</a:t>
            </a:r>
          </a:p>
          <a:p>
            <a:pPr marL="0" indent="0">
              <a:buNone/>
            </a:pPr>
            <a:r>
              <a:rPr lang="en-IN" dirty="0" smtClean="0"/>
              <a:t>• Rainwater harvesting</a:t>
            </a:r>
          </a:p>
          <a:p>
            <a:pPr marL="0" indent="0">
              <a:buNone/>
            </a:pPr>
            <a:r>
              <a:rPr lang="en-IN" dirty="0" smtClean="0"/>
              <a:t>• Tree plantation and maintenance of school gardens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03397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• Protection of plants of medicinal and economic value</a:t>
            </a:r>
          </a:p>
          <a:p>
            <a:pPr marL="0" indent="0">
              <a:buNone/>
            </a:pPr>
            <a:r>
              <a:rPr lang="en-IN" dirty="0" smtClean="0"/>
              <a:t>• Management of water bodies</a:t>
            </a:r>
          </a:p>
          <a:p>
            <a:pPr marL="0" indent="0">
              <a:buNone/>
            </a:pPr>
            <a:r>
              <a:rPr lang="en-IN" dirty="0" smtClean="0"/>
              <a:t>• Pollution growth and environmental quality</a:t>
            </a:r>
          </a:p>
          <a:p>
            <a:pPr marL="0" indent="0">
              <a:buNone/>
            </a:pPr>
            <a:r>
              <a:rPr lang="en-IN" dirty="0" smtClean="0"/>
              <a:t>• Food adulteration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4933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1. Scope and dimensions of Environmental Education at elementary, secondary and higher secondary levels of school education</a:t>
            </a:r>
          </a:p>
          <a:p>
            <a:r>
              <a:rPr lang="en-IN" dirty="0" smtClean="0"/>
              <a:t>2. Significant elements of the content and process including projects and activities for EE</a:t>
            </a:r>
          </a:p>
          <a:p>
            <a:r>
              <a:rPr lang="en-IN" dirty="0" smtClean="0"/>
              <a:t>3. Modalities of introducing EE without increasing curriculum load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44723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3. Modalities of introducing EE without increasing curriculum load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en-IN" dirty="0"/>
              <a:t>Regarding the introduction of EE at different stages of school, two separate approaches</a:t>
            </a:r>
          </a:p>
          <a:p>
            <a:pPr marL="0" indent="0">
              <a:buNone/>
            </a:pPr>
            <a:r>
              <a:rPr lang="en-IN" dirty="0"/>
              <a:t>have emerged.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The </a:t>
            </a:r>
            <a:r>
              <a:rPr lang="en-IN" dirty="0"/>
              <a:t>first one is about </a:t>
            </a:r>
            <a:r>
              <a:rPr lang="en-IN" dirty="0">
                <a:solidFill>
                  <a:schemeClr val="tx2"/>
                </a:solidFill>
              </a:rPr>
              <a:t>an integrated approach </a:t>
            </a:r>
            <a:r>
              <a:rPr lang="en-IN" dirty="0"/>
              <a:t>where teaching </a:t>
            </a:r>
            <a:r>
              <a:rPr lang="en-IN" dirty="0" smtClean="0"/>
              <a:t>of environmental </a:t>
            </a:r>
            <a:r>
              <a:rPr lang="en-IN" dirty="0"/>
              <a:t>concerns and challenges becomes a part of science, social </a:t>
            </a:r>
            <a:r>
              <a:rPr lang="en-IN" dirty="0" smtClean="0"/>
              <a:t>science, mathematics </a:t>
            </a:r>
            <a:r>
              <a:rPr lang="en-IN" dirty="0"/>
              <a:t>and other subjects.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6817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The second approach refers to EE as an </a:t>
            </a:r>
            <a:r>
              <a:rPr lang="en-IN" dirty="0" smtClean="0">
                <a:solidFill>
                  <a:schemeClr val="tx2"/>
                </a:solidFill>
              </a:rPr>
              <a:t>interdisciplinary area </a:t>
            </a:r>
            <a:r>
              <a:rPr lang="en-IN" dirty="0"/>
              <a:t>and as a compulsory subject. This model lends a more definite shape and structure </a:t>
            </a:r>
            <a:r>
              <a:rPr lang="en-IN" dirty="0" smtClean="0"/>
              <a:t>to the </a:t>
            </a:r>
            <a:r>
              <a:rPr lang="en-IN" dirty="0"/>
              <a:t>subject.</a:t>
            </a:r>
          </a:p>
          <a:p>
            <a:r>
              <a:rPr lang="en-IN" dirty="0"/>
              <a:t>Introduction of EE as a compulsory subject would require reformulation of curriculum in</a:t>
            </a:r>
          </a:p>
          <a:p>
            <a:pPr marL="0" indent="0">
              <a:buNone/>
            </a:pPr>
            <a:r>
              <a:rPr lang="en-IN" dirty="0"/>
              <a:t>other subject areas also. It would be necessary to avoid repetition, excess </a:t>
            </a:r>
            <a:r>
              <a:rPr lang="en-IN" dirty="0" smtClean="0"/>
              <a:t>information, and </a:t>
            </a:r>
            <a:r>
              <a:rPr lang="en-IN" dirty="0"/>
              <a:t>increase in curriculum load.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7562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At the primary level, maximum use of school and home surroundings as well as other</a:t>
            </a:r>
          </a:p>
          <a:p>
            <a:pPr marL="0" indent="0">
              <a:buNone/>
            </a:pPr>
            <a:r>
              <a:rPr lang="en-IN" dirty="0"/>
              <a:t>settings needs to be emphasised in order to promote awareness and appreciation about </a:t>
            </a:r>
            <a:r>
              <a:rPr lang="en-IN" dirty="0" smtClean="0"/>
              <a:t>the local </a:t>
            </a:r>
            <a:r>
              <a:rPr lang="en-IN" dirty="0"/>
              <a:t>environment. 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At the upper primary level, children's participation in simple </a:t>
            </a:r>
            <a:r>
              <a:rPr lang="en-IN" dirty="0" smtClean="0"/>
              <a:t>projects related </a:t>
            </a:r>
            <a:r>
              <a:rPr lang="en-IN" dirty="0"/>
              <a:t>to different environmental issues and problems has to find an important </a:t>
            </a:r>
            <a:r>
              <a:rPr lang="en-IN" dirty="0" smtClean="0"/>
              <a:t>place.</a:t>
            </a:r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1202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At	</a:t>
            </a:r>
            <a:r>
              <a:rPr lang="en-IN" dirty="0" smtClean="0"/>
              <a:t>the </a:t>
            </a:r>
            <a:r>
              <a:rPr lang="en-IN" dirty="0"/>
              <a:t>secondary level, children need to be introduced to real life situations and</a:t>
            </a:r>
          </a:p>
          <a:p>
            <a:pPr marL="0" indent="0">
              <a:buNone/>
            </a:pPr>
            <a:r>
              <a:rPr lang="en-IN" dirty="0"/>
              <a:t>opportunities for community based environmental action. The schools may set up </a:t>
            </a:r>
            <a:r>
              <a:rPr lang="en-IN" dirty="0" err="1"/>
              <a:t>ecoclubs</a:t>
            </a:r>
            <a:r>
              <a:rPr lang="en-IN" dirty="0"/>
              <a:t>, health clubs, eco-corners and conduct cleanliness drives, nature study camps and</a:t>
            </a:r>
          </a:p>
          <a:p>
            <a:pPr marL="0" indent="0">
              <a:buNone/>
            </a:pPr>
            <a:r>
              <a:rPr lang="en-IN" dirty="0"/>
              <a:t>field visits.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13814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At the higher secondary level, there is a need to move into real life settings</a:t>
            </a:r>
          </a:p>
          <a:p>
            <a:pPr marL="0" indent="0">
              <a:buNone/>
            </a:pPr>
            <a:r>
              <a:rPr lang="en-IN" dirty="0"/>
              <a:t>where environmental problems are a reality and action through extension work in groups</a:t>
            </a:r>
          </a:p>
          <a:p>
            <a:pPr marL="0" indent="0">
              <a:buNone/>
            </a:pPr>
            <a:r>
              <a:rPr lang="en-IN" dirty="0"/>
              <a:t>leading to improvement in the environment is to be initiated.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1721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• Providing the states with separate syllabi for EE prepared by </a:t>
            </a:r>
            <a:r>
              <a:rPr lang="en-IN" dirty="0" smtClean="0"/>
              <a:t>the NCERT</a:t>
            </a:r>
            <a:r>
              <a:rPr lang="en-IN" dirty="0"/>
              <a:t>.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Formulating a broad framework for EE for schools which </a:t>
            </a:r>
            <a:r>
              <a:rPr lang="en-IN" dirty="0" smtClean="0"/>
              <a:t>would help </a:t>
            </a:r>
            <a:r>
              <a:rPr lang="en-IN" dirty="0"/>
              <a:t>them plan their own detailed syllabi and strategies.</a:t>
            </a:r>
          </a:p>
          <a:p>
            <a:r>
              <a:rPr lang="en-IN" dirty="0"/>
              <a:t>A large number of transactional modalities have been suggested which include :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3186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• Narration of events, experiences and stories</a:t>
            </a:r>
          </a:p>
          <a:p>
            <a:pPr marL="0" indent="0">
              <a:buNone/>
            </a:pPr>
            <a:r>
              <a:rPr lang="en-IN" dirty="0"/>
              <a:t>• Assignments and projects</a:t>
            </a:r>
          </a:p>
          <a:p>
            <a:pPr marL="0" indent="0">
              <a:buNone/>
            </a:pPr>
            <a:r>
              <a:rPr lang="en-IN" dirty="0"/>
              <a:t>• Field trips and visits</a:t>
            </a:r>
          </a:p>
          <a:p>
            <a:pPr marL="0" indent="0">
              <a:buNone/>
            </a:pPr>
            <a:r>
              <a:rPr lang="en-IN" dirty="0"/>
              <a:t>• Establishing eco clubs</a:t>
            </a:r>
          </a:p>
          <a:p>
            <a:pPr marL="0" indent="0">
              <a:buNone/>
            </a:pPr>
            <a:r>
              <a:rPr lang="en-IN" dirty="0"/>
              <a:t>• Field studies and surveys</a:t>
            </a:r>
          </a:p>
          <a:p>
            <a:pPr marL="0" indent="0">
              <a:buNone/>
            </a:pPr>
            <a:r>
              <a:rPr lang="en-IN" dirty="0"/>
              <a:t>• Brain storming and quizzes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97699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• Role play and drama</a:t>
            </a:r>
          </a:p>
          <a:p>
            <a:pPr marL="0" indent="0">
              <a:buNone/>
            </a:pPr>
            <a:r>
              <a:rPr lang="en-IN" dirty="0"/>
              <a:t>• Lectures and demonstrations</a:t>
            </a:r>
          </a:p>
          <a:p>
            <a:pPr marL="0" indent="0">
              <a:buNone/>
            </a:pPr>
            <a:r>
              <a:rPr lang="en-IN" dirty="0"/>
              <a:t>• Discussions</a:t>
            </a:r>
          </a:p>
          <a:p>
            <a:pPr marL="0" indent="0">
              <a:buNone/>
            </a:pPr>
            <a:r>
              <a:rPr lang="en-IN" dirty="0"/>
              <a:t>• Case studies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63442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2800" dirty="0"/>
              <a:t>4</a:t>
            </a:r>
            <a:r>
              <a:rPr lang="en-IN" sz="3100" dirty="0" smtClean="0"/>
              <a:t>. </a:t>
            </a:r>
            <a:r>
              <a:rPr lang="en-IN" sz="3100" dirty="0"/>
              <a:t>EE as an instrument for inculcating healthy personal and social attitudes towards environment and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EE </a:t>
            </a:r>
            <a:r>
              <a:rPr lang="en-IN" dirty="0" smtClean="0"/>
              <a:t>inculcating</a:t>
            </a:r>
            <a:r>
              <a:rPr lang="en-IN" dirty="0"/>
              <a:t> </a:t>
            </a:r>
            <a:r>
              <a:rPr lang="en-IN" dirty="0" smtClean="0"/>
              <a:t>positive </a:t>
            </a:r>
            <a:r>
              <a:rPr lang="en-IN" dirty="0"/>
              <a:t>attitudes among learners towards the environment, its protection, </a:t>
            </a:r>
            <a:r>
              <a:rPr lang="en-IN" dirty="0" smtClean="0"/>
              <a:t>preservation and </a:t>
            </a:r>
            <a:r>
              <a:rPr lang="en-IN" dirty="0"/>
              <a:t>conservation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r>
              <a:rPr lang="en-IN" dirty="0"/>
              <a:t>. At the elementary level, the students</a:t>
            </a:r>
          </a:p>
          <a:p>
            <a:pPr marL="0" indent="0">
              <a:buNone/>
            </a:pPr>
            <a:r>
              <a:rPr lang="en-IN" dirty="0"/>
              <a:t>need to learn from their environment and thus develop an understanding about it. </a:t>
            </a:r>
            <a:r>
              <a:rPr lang="en-IN" dirty="0" smtClean="0"/>
              <a:t>They need </a:t>
            </a:r>
            <a:r>
              <a:rPr lang="en-IN" dirty="0"/>
              <a:t>to be educated about healthy living habits and their relevance to the fitness of </a:t>
            </a:r>
            <a:r>
              <a:rPr lang="en-IN" dirty="0" smtClean="0"/>
              <a:t>body and </a:t>
            </a:r>
            <a:r>
              <a:rPr lang="en-IN" dirty="0"/>
              <a:t>mind.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39394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At the secondary and higher secondary levels, students need to be </a:t>
            </a:r>
            <a:r>
              <a:rPr lang="en-IN" dirty="0" smtClean="0"/>
              <a:t>introduced to </a:t>
            </a:r>
            <a:r>
              <a:rPr lang="en-IN" dirty="0"/>
              <a:t>the problems of the environment they are living in, the social responsibility of </a:t>
            </a:r>
            <a:r>
              <a:rPr lang="en-IN" dirty="0" smtClean="0"/>
              <a:t>the community </a:t>
            </a:r>
            <a:r>
              <a:rPr lang="en-IN" dirty="0"/>
              <a:t>in maintaining it and making it healthy. </a:t>
            </a:r>
          </a:p>
          <a:p>
            <a:r>
              <a:rPr lang="en-IN" dirty="0"/>
              <a:t>T</a:t>
            </a:r>
            <a:r>
              <a:rPr lang="en-IN" dirty="0" smtClean="0"/>
              <a:t>he living conditions </a:t>
            </a:r>
            <a:r>
              <a:rPr lang="en-IN" dirty="0"/>
              <a:t>of people have become complex due to rapid technological </a:t>
            </a:r>
            <a:r>
              <a:rPr lang="en-IN" dirty="0" smtClean="0"/>
              <a:t>advancement, urbanisation </a:t>
            </a:r>
            <a:r>
              <a:rPr lang="en-IN" dirty="0"/>
              <a:t>and increase in population.</a:t>
            </a:r>
          </a:p>
        </p:txBody>
      </p:sp>
    </p:spTree>
    <p:extLst>
      <p:ext uri="{BB962C8B-B14F-4D97-AF65-F5344CB8AC3E}">
        <p14:creationId xmlns:p14="http://schemas.microsoft.com/office/powerpoint/2010/main" val="38369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4   EE as an instrument for inculcating healthy personal and social attitudes towards environment and development</a:t>
            </a:r>
          </a:p>
          <a:p>
            <a:r>
              <a:rPr lang="en-IN" dirty="0" smtClean="0"/>
              <a:t>5. Role of the community in imparting effective EE in schools</a:t>
            </a:r>
          </a:p>
          <a:p>
            <a:r>
              <a:rPr lang="en-IN" dirty="0" smtClean="0"/>
              <a:t>6. Strategies of evaluating EE and its place in public examinations</a:t>
            </a:r>
          </a:p>
          <a:p>
            <a:r>
              <a:rPr lang="en-IN" dirty="0" smtClean="0"/>
              <a:t>7  Implications of EE for Teacher Education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44968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EE is to sensitise the learners by giving a better understanding of the way </a:t>
            </a:r>
            <a:r>
              <a:rPr lang="en-IN" dirty="0" smtClean="0"/>
              <a:t>the environment </a:t>
            </a:r>
            <a:r>
              <a:rPr lang="en-IN" dirty="0"/>
              <a:t>functions towards peaceful and harmonious co-existence of all life forms </a:t>
            </a:r>
            <a:r>
              <a:rPr lang="en-IN" dirty="0" smtClean="0"/>
              <a:t>in nature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Through </a:t>
            </a:r>
            <a:r>
              <a:rPr lang="en-IN" dirty="0"/>
              <a:t>the experiential learning the students will act as pro-active future </a:t>
            </a:r>
            <a:r>
              <a:rPr lang="en-IN" dirty="0" smtClean="0"/>
              <a:t>citizens of </a:t>
            </a:r>
            <a:r>
              <a:rPr lang="en-IN" dirty="0"/>
              <a:t>the country and create a vigilant society for better and healthy environment, </a:t>
            </a:r>
            <a:r>
              <a:rPr lang="en-IN" dirty="0" smtClean="0"/>
              <a:t>thus leading </a:t>
            </a:r>
            <a:r>
              <a:rPr lang="en-IN" dirty="0"/>
              <a:t>to a sustainable future.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5748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5. Role of the community in imparting effective EE in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The basic role of the community is to provide help and support </a:t>
            </a:r>
            <a:r>
              <a:rPr lang="en-IN" dirty="0" smtClean="0"/>
              <a:t>to schools </a:t>
            </a:r>
            <a:r>
              <a:rPr lang="en-IN" dirty="0"/>
              <a:t>in planning, organising and conducting projects, schemes and activities </a:t>
            </a:r>
            <a:r>
              <a:rPr lang="en-IN" dirty="0" smtClean="0"/>
              <a:t>involving both </a:t>
            </a:r>
            <a:r>
              <a:rPr lang="en-IN" dirty="0"/>
              <a:t>teachers and students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This will enhance the awareness of children about </a:t>
            </a:r>
            <a:r>
              <a:rPr lang="en-IN" dirty="0" smtClean="0"/>
              <a:t>their surroundings</a:t>
            </a:r>
            <a:r>
              <a:rPr lang="en-IN" dirty="0"/>
              <a:t>; help them realise the importance of projects as well as promote</a:t>
            </a:r>
          </a:p>
          <a:p>
            <a:pPr marL="0" indent="0">
              <a:buNone/>
            </a:pPr>
            <a:r>
              <a:rPr lang="en-IN" dirty="0"/>
              <a:t>conservation efforts.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641612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When the child carries out a project with the guidance of </a:t>
            </a:r>
            <a:r>
              <a:rPr lang="en-IN" dirty="0" smtClean="0"/>
              <a:t>her/his parents</a:t>
            </a:r>
            <a:r>
              <a:rPr lang="en-IN" dirty="0"/>
              <a:t>, it will develop an emotional bond with the environment as well as with </a:t>
            </a:r>
            <a:r>
              <a:rPr lang="en-IN" dirty="0" smtClean="0"/>
              <a:t>the society.</a:t>
            </a:r>
          </a:p>
          <a:p>
            <a:pPr marL="0" indent="0">
              <a:buNone/>
            </a:pPr>
            <a:r>
              <a:rPr lang="en-IN" dirty="0"/>
              <a:t>• Understanding the local environmental problems and finding </a:t>
            </a:r>
            <a:r>
              <a:rPr lang="en-IN" dirty="0" smtClean="0"/>
              <a:t>out their </a:t>
            </a:r>
            <a:r>
              <a:rPr lang="en-IN" dirty="0"/>
              <a:t>solutions;</a:t>
            </a:r>
          </a:p>
          <a:p>
            <a:pPr marL="0" indent="0">
              <a:buNone/>
            </a:pPr>
            <a:r>
              <a:rPr lang="en-IN" dirty="0"/>
              <a:t>• Keeping the local environment clean and healthy;</a:t>
            </a:r>
          </a:p>
          <a:p>
            <a:pPr marL="0" indent="0">
              <a:buNone/>
            </a:pPr>
            <a:r>
              <a:rPr lang="en-IN" dirty="0"/>
              <a:t>• Using natural resources in a judicious manner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26247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dirty="0"/>
              <a:t>• Sensitizing the community about environmental concerns; and</a:t>
            </a:r>
          </a:p>
          <a:p>
            <a:pPr marL="0" indent="0">
              <a:buNone/>
            </a:pPr>
            <a:r>
              <a:rPr lang="en-IN" dirty="0"/>
              <a:t>• Participating in environmental conservation and </a:t>
            </a:r>
            <a:r>
              <a:rPr lang="en-IN" dirty="0" smtClean="0"/>
              <a:t>protection activities.</a:t>
            </a:r>
          </a:p>
          <a:p>
            <a:pPr marL="0" indent="0">
              <a:buNone/>
            </a:pPr>
            <a:r>
              <a:rPr lang="en-IN" dirty="0">
                <a:solidFill>
                  <a:schemeClr val="accent6"/>
                </a:solidFill>
              </a:rPr>
              <a:t>The community can contribute in the following areas:</a:t>
            </a:r>
          </a:p>
          <a:p>
            <a:pPr marL="0" indent="0">
              <a:buNone/>
            </a:pPr>
            <a:r>
              <a:rPr lang="en-IN" dirty="0"/>
              <a:t>• Sharing knowledge and information, and participating in actions</a:t>
            </a:r>
          </a:p>
          <a:p>
            <a:pPr marL="0" indent="0">
              <a:buNone/>
            </a:pPr>
            <a:r>
              <a:rPr lang="en-IN" dirty="0"/>
              <a:t>related to environmental improvement;</a:t>
            </a:r>
          </a:p>
          <a:p>
            <a:pPr marL="0" indent="0">
              <a:buNone/>
            </a:pPr>
            <a:r>
              <a:rPr lang="en-IN" dirty="0"/>
              <a:t>• Sharing basic resources _ material and human;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75880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• Joining hands in cleanliness campaigns, adoption of local </a:t>
            </a:r>
            <a:r>
              <a:rPr lang="en-IN" dirty="0" smtClean="0"/>
              <a:t>parks and </a:t>
            </a:r>
            <a:r>
              <a:rPr lang="en-IN" dirty="0"/>
              <a:t>playgrounds, ponds and rivers, gardens and </a:t>
            </a:r>
            <a:r>
              <a:rPr lang="en-IN" dirty="0" smtClean="0"/>
              <a:t> local monuments</a:t>
            </a:r>
            <a:r>
              <a:rPr lang="en-IN" dirty="0"/>
              <a:t>;</a:t>
            </a:r>
          </a:p>
          <a:p>
            <a:pPr marL="0" indent="0">
              <a:buNone/>
            </a:pPr>
            <a:r>
              <a:rPr lang="en-IN" dirty="0"/>
              <a:t>• Celebrating festivals, national and international day functions;</a:t>
            </a:r>
          </a:p>
          <a:p>
            <a:pPr marL="0" indent="0">
              <a:buNone/>
            </a:pPr>
            <a:r>
              <a:rPr lang="en-IN" dirty="0"/>
              <a:t>• Supporting and participating in nature clubs, fairs, cultural </a:t>
            </a:r>
            <a:r>
              <a:rPr lang="en-IN" dirty="0" smtClean="0"/>
              <a:t>and social </a:t>
            </a:r>
            <a:r>
              <a:rPr lang="en-IN" dirty="0"/>
              <a:t>activities;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082368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• Participating in meetings and forums to ensure consideration </a:t>
            </a:r>
            <a:r>
              <a:rPr lang="en-IN" dirty="0" smtClean="0"/>
              <a:t>of community </a:t>
            </a:r>
            <a:r>
              <a:rPr lang="en-IN" dirty="0"/>
              <a:t>needs;</a:t>
            </a:r>
          </a:p>
          <a:p>
            <a:pPr marL="0" indent="0">
              <a:buNone/>
            </a:pPr>
            <a:r>
              <a:rPr lang="en-IN" dirty="0"/>
              <a:t>• Monitoring of water and air quality, rain water harvesting </a:t>
            </a:r>
            <a:r>
              <a:rPr lang="en-IN" dirty="0" smtClean="0"/>
              <a:t>and practices </a:t>
            </a:r>
            <a:r>
              <a:rPr lang="en-IN" dirty="0"/>
              <a:t>for conservation of water; and</a:t>
            </a:r>
          </a:p>
          <a:p>
            <a:pPr marL="0" indent="0">
              <a:buNone/>
            </a:pPr>
            <a:r>
              <a:rPr lang="en-IN" dirty="0"/>
              <a:t>• Creating awareness about the legal provisions for </a:t>
            </a:r>
            <a:r>
              <a:rPr lang="en-IN" dirty="0" smtClean="0"/>
              <a:t>environmental protection</a:t>
            </a:r>
            <a:r>
              <a:rPr lang="en-IN" dirty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912416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Active community participation will enable children to realise their social </a:t>
            </a:r>
            <a:r>
              <a:rPr lang="en-IN" dirty="0" smtClean="0"/>
              <a:t>and environmental </a:t>
            </a:r>
            <a:r>
              <a:rPr lang="en-IN" dirty="0"/>
              <a:t>responsibilities. </a:t>
            </a:r>
            <a:endParaRPr lang="en-IN" dirty="0" smtClean="0"/>
          </a:p>
          <a:p>
            <a:r>
              <a:rPr lang="en-IN" dirty="0" smtClean="0"/>
              <a:t>To </a:t>
            </a:r>
            <a:r>
              <a:rPr lang="en-IN" dirty="0"/>
              <a:t>achieve this partnership, it is necessary that </a:t>
            </a:r>
            <a:r>
              <a:rPr lang="en-IN" dirty="0" smtClean="0"/>
              <a:t>different agencies </a:t>
            </a:r>
            <a:r>
              <a:rPr lang="en-IN" dirty="0"/>
              <a:t>from the community such as the </a:t>
            </a:r>
            <a:r>
              <a:rPr lang="en-IN" dirty="0" err="1"/>
              <a:t>Panchayat</a:t>
            </a:r>
            <a:r>
              <a:rPr lang="en-IN" dirty="0"/>
              <a:t>, Municipal Corporation </a:t>
            </a:r>
            <a:r>
              <a:rPr lang="en-IN" dirty="0" smtClean="0"/>
              <a:t>bodies, NGOs</a:t>
            </a:r>
            <a:r>
              <a:rPr lang="en-IN" dirty="0"/>
              <a:t>, social workers and scientific and research institutions be involved.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39430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6. Strategies of evaluating EE and its place in public examinations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A variety of quantitative and qualitative techniques have to be evolved for evaluating</a:t>
            </a:r>
          </a:p>
          <a:p>
            <a:pPr marL="0" indent="0">
              <a:buNone/>
            </a:pPr>
            <a:r>
              <a:rPr lang="en-IN" dirty="0" smtClean="0"/>
              <a:t> students</a:t>
            </a:r>
            <a:r>
              <a:rPr lang="en-IN" dirty="0"/>
              <a:t>' performance in scholastic and co-scholastic areas.</a:t>
            </a:r>
          </a:p>
          <a:p>
            <a:r>
              <a:rPr lang="en-IN" dirty="0"/>
              <a:t>In order to assess and evaluate learners' knowledge and awareness, attitudes and </a:t>
            </a:r>
            <a:r>
              <a:rPr lang="en-IN" dirty="0" smtClean="0"/>
              <a:t>skills, continuous </a:t>
            </a:r>
            <a:r>
              <a:rPr lang="en-IN" dirty="0"/>
              <a:t>and comprehensive evaluation (CCE) is necessary.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968976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The objectives of the</a:t>
            </a:r>
            <a:br>
              <a:rPr lang="en-IN" dirty="0"/>
            </a:br>
            <a:r>
              <a:rPr lang="en-IN" dirty="0"/>
              <a:t>evaluation process are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dirty="0" smtClean="0"/>
              <a:t>• </a:t>
            </a:r>
            <a:r>
              <a:rPr lang="en-IN" dirty="0"/>
              <a:t>assess the learners' awareness and knowledge at different stages;</a:t>
            </a:r>
          </a:p>
          <a:p>
            <a:pPr marL="0" indent="0">
              <a:buNone/>
            </a:pPr>
            <a:r>
              <a:rPr lang="en-IN" dirty="0"/>
              <a:t>• assess behavioural changes in learners focusing on </a:t>
            </a:r>
            <a:r>
              <a:rPr lang="en-IN" dirty="0" smtClean="0"/>
              <a:t>the development </a:t>
            </a:r>
            <a:r>
              <a:rPr lang="en-IN" dirty="0"/>
              <a:t>of skills and attitudes and the inculcation of </a:t>
            </a:r>
            <a:r>
              <a:rPr lang="en-IN" dirty="0" smtClean="0"/>
              <a:t>habits and </a:t>
            </a:r>
            <a:r>
              <a:rPr lang="en-IN" dirty="0"/>
              <a:t>values;</a:t>
            </a:r>
          </a:p>
          <a:p>
            <a:pPr marL="0" indent="0">
              <a:buNone/>
            </a:pPr>
            <a:r>
              <a:rPr lang="en-IN" dirty="0"/>
              <a:t>• D</a:t>
            </a:r>
            <a:r>
              <a:rPr lang="en-IN" dirty="0" smtClean="0"/>
              <a:t>iagnose </a:t>
            </a:r>
            <a:r>
              <a:rPr lang="en-IN" dirty="0"/>
              <a:t>difficulties/weaknesses in learning and, thereby, </a:t>
            </a:r>
            <a:r>
              <a:rPr lang="en-IN" dirty="0" smtClean="0"/>
              <a:t>teaching; and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• serve as a mechanism for improving the EE delivery system.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952980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EE could be assessed on the basis of field activity notes, project findings, presentations</a:t>
            </a:r>
          </a:p>
          <a:p>
            <a:pPr marL="0" indent="0">
              <a:buNone/>
            </a:pPr>
            <a:r>
              <a:rPr lang="en-IN" dirty="0"/>
              <a:t>and reports prepared by students and also through the question-answer type tests. 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r>
              <a:rPr lang="en-IN" dirty="0" smtClean="0"/>
              <a:t>Grading of </a:t>
            </a:r>
            <a:r>
              <a:rPr lang="en-IN" dirty="0"/>
              <a:t>children's performance is preferred in assessing the qualitative aspects of the subject.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50718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b="1" dirty="0" smtClean="0"/>
              <a:t>1. Scope and dimensions of Environmental Education at elementary, secondary and higher secondary levels of school education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EE has generally been visualised as a </a:t>
            </a:r>
            <a:r>
              <a:rPr lang="en-IN" b="1" dirty="0" smtClean="0"/>
              <a:t>multi-disciplinary</a:t>
            </a:r>
            <a:r>
              <a:rPr lang="en-IN" dirty="0" smtClean="0"/>
              <a:t> area of study.</a:t>
            </a:r>
          </a:p>
          <a:p>
            <a:r>
              <a:rPr lang="en-IN" dirty="0" smtClean="0"/>
              <a:t>It encompasses physical, chemical, biological, social, cultural and human dimensions of study</a:t>
            </a:r>
          </a:p>
          <a:p>
            <a:r>
              <a:rPr lang="en-IN" dirty="0" smtClean="0"/>
              <a:t>All the dimensions are closely interrelated and influence one another.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28855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At the elementary stage, evaluation is to be continuous and comprehensive, based on </a:t>
            </a:r>
            <a:r>
              <a:rPr lang="en-IN" dirty="0" smtClean="0"/>
              <a:t>both knowledge </a:t>
            </a:r>
            <a:r>
              <a:rPr lang="en-IN" dirty="0"/>
              <a:t>and activity. The knowledge aspect may be assessed through written </a:t>
            </a:r>
            <a:r>
              <a:rPr lang="en-IN" dirty="0" smtClean="0"/>
              <a:t>tests.</a:t>
            </a:r>
          </a:p>
          <a:p>
            <a:endParaRPr lang="en-IN" dirty="0"/>
          </a:p>
          <a:p>
            <a:r>
              <a:rPr lang="en-IN" dirty="0"/>
              <a:t>secondary stage, EE will focus on both the theory and practical aspects. The theory </a:t>
            </a:r>
            <a:r>
              <a:rPr lang="en-IN" dirty="0" smtClean="0"/>
              <a:t>aspect is </a:t>
            </a:r>
            <a:r>
              <a:rPr lang="en-IN" dirty="0"/>
              <a:t>to be assessed through external examination while the practical aspect is to </a:t>
            </a:r>
            <a:r>
              <a:rPr lang="en-IN" dirty="0" smtClean="0"/>
              <a:t>be internally </a:t>
            </a:r>
            <a:r>
              <a:rPr lang="en-IN" dirty="0"/>
              <a:t>assessed.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003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At the higher secondary stage, both the theory and practical </a:t>
            </a:r>
            <a:r>
              <a:rPr lang="en-IN" dirty="0" smtClean="0"/>
              <a:t>aspects of </a:t>
            </a:r>
            <a:r>
              <a:rPr lang="en-IN" dirty="0"/>
              <a:t>EE are to be assessed </a:t>
            </a:r>
            <a:r>
              <a:rPr lang="en-IN" dirty="0" smtClean="0"/>
              <a:t>externally</a:t>
            </a:r>
            <a:r>
              <a:rPr lang="en-IN" dirty="0"/>
              <a:t> </a:t>
            </a:r>
            <a:r>
              <a:rPr lang="en-IN" dirty="0" smtClean="0"/>
              <a:t>and Internally.</a:t>
            </a:r>
          </a:p>
          <a:p>
            <a:endParaRPr lang="en-IN" dirty="0"/>
          </a:p>
          <a:p>
            <a:r>
              <a:rPr lang="en-IN" dirty="0"/>
              <a:t>So, variety of techniques need to be adopted for</a:t>
            </a:r>
          </a:p>
          <a:p>
            <a:pPr marL="0" indent="0">
              <a:buNone/>
            </a:pPr>
            <a:r>
              <a:rPr lang="en-IN" dirty="0"/>
              <a:t>continuous and comprehensive evaluation of the cognitive, affective and conative </a:t>
            </a:r>
            <a:r>
              <a:rPr lang="en-IN" dirty="0" smtClean="0"/>
              <a:t>aspects of </a:t>
            </a:r>
            <a:r>
              <a:rPr lang="en-IN" dirty="0"/>
              <a:t>the learners at different stages of school education.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95400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7. Implications of EE for Teacher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A general need for properly and adequately trained teachers for all the stages of school</a:t>
            </a:r>
          </a:p>
          <a:p>
            <a:pPr marL="0" indent="0">
              <a:buNone/>
            </a:pPr>
            <a:r>
              <a:rPr lang="en-IN" dirty="0"/>
              <a:t>education in order to achieve the objectives of the subject does exist as teachers' role </a:t>
            </a:r>
            <a:r>
              <a:rPr lang="en-IN" dirty="0" smtClean="0"/>
              <a:t>is pivotal </a:t>
            </a:r>
            <a:r>
              <a:rPr lang="en-IN" dirty="0"/>
              <a:t>in imparting EE. 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r>
              <a:rPr lang="en-IN" dirty="0" smtClean="0"/>
              <a:t>To </a:t>
            </a:r>
            <a:r>
              <a:rPr lang="en-IN" dirty="0"/>
              <a:t>realise this, the curriculum of teacher education needs </a:t>
            </a:r>
            <a:r>
              <a:rPr lang="en-IN" dirty="0" smtClean="0"/>
              <a:t>to provide </a:t>
            </a:r>
            <a:r>
              <a:rPr lang="en-IN" dirty="0"/>
              <a:t>the basic knowledge and conceptual understanding of EE as well as to </a:t>
            </a:r>
            <a:r>
              <a:rPr lang="en-IN" dirty="0" smtClean="0"/>
              <a:t>develop relevant </a:t>
            </a:r>
            <a:r>
              <a:rPr lang="en-IN" dirty="0"/>
              <a:t>skills and attitudes in student-teachers and the existing cadre of teachers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10477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2800" dirty="0"/>
              <a:t>The basic strategies required for strengthening both pre-service and in-service teacher</a:t>
            </a:r>
            <a:br>
              <a:rPr lang="en-IN" sz="2800" dirty="0"/>
            </a:br>
            <a:r>
              <a:rPr lang="en-IN" sz="2800" dirty="0"/>
              <a:t>education programmes include: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• Reviewing and modifying the existing pre-service and </a:t>
            </a:r>
            <a:r>
              <a:rPr lang="en-IN" dirty="0" smtClean="0"/>
              <a:t>in-service education </a:t>
            </a:r>
            <a:r>
              <a:rPr lang="en-IN" dirty="0"/>
              <a:t>programmes </a:t>
            </a:r>
            <a:endParaRPr lang="en-IN" dirty="0" smtClean="0"/>
          </a:p>
          <a:p>
            <a:endParaRPr lang="en-IN" dirty="0"/>
          </a:p>
          <a:p>
            <a:pPr marL="0" indent="0">
              <a:buNone/>
            </a:pPr>
            <a:r>
              <a:rPr lang="en-IN" dirty="0"/>
              <a:t>• Familiarising teachers and student-teachers with </a:t>
            </a:r>
            <a:r>
              <a:rPr lang="en-IN" dirty="0" smtClean="0"/>
              <a:t>planning, organising </a:t>
            </a:r>
            <a:r>
              <a:rPr lang="en-IN" dirty="0"/>
              <a:t>and conducting of projects, activities and </a:t>
            </a:r>
            <a:r>
              <a:rPr lang="en-IN" dirty="0" smtClean="0"/>
              <a:t>case-studies in </a:t>
            </a:r>
            <a:r>
              <a:rPr lang="en-IN" dirty="0"/>
              <a:t>EE </a:t>
            </a:r>
            <a:r>
              <a:rPr lang="en-IN" dirty="0" smtClean="0"/>
              <a:t>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500727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• Providing exposure to different kinds of projects already </a:t>
            </a:r>
            <a:r>
              <a:rPr lang="en-IN" dirty="0" smtClean="0"/>
              <a:t>in progress </a:t>
            </a:r>
            <a:r>
              <a:rPr lang="en-IN" dirty="0"/>
              <a:t>in the community;</a:t>
            </a:r>
          </a:p>
          <a:p>
            <a:pPr marL="0" indent="0">
              <a:buNone/>
            </a:pPr>
            <a:r>
              <a:rPr lang="en-IN" dirty="0"/>
              <a:t>• Developing skills to establish closer school-community </a:t>
            </a:r>
            <a:r>
              <a:rPr lang="en-IN" dirty="0" smtClean="0"/>
              <a:t>contacts; and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• Using co-scholastic activities in other subjects as a medium </a:t>
            </a:r>
            <a:r>
              <a:rPr lang="en-IN" dirty="0" smtClean="0"/>
              <a:t>of teaching </a:t>
            </a:r>
            <a:r>
              <a:rPr lang="en-IN" dirty="0"/>
              <a:t>EE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19379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 </a:t>
            </a:r>
            <a:r>
              <a:rPr lang="en-IN" dirty="0"/>
              <a:t>National Consultations on Environmental Education in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In order to supplement the analysis of individual and institutional consultations it </a:t>
            </a:r>
            <a:r>
              <a:rPr lang="en-IN" dirty="0" smtClean="0"/>
              <a:t>was decided </a:t>
            </a:r>
            <a:r>
              <a:rPr lang="en-IN" dirty="0"/>
              <a:t>to organise two face to face National Consultations on Environmental </a:t>
            </a:r>
            <a:r>
              <a:rPr lang="en-IN" dirty="0" smtClean="0"/>
              <a:t>Education in </a:t>
            </a:r>
            <a:r>
              <a:rPr lang="en-IN" dirty="0"/>
              <a:t>Schools. </a:t>
            </a:r>
            <a:endParaRPr lang="en-IN" dirty="0" smtClean="0"/>
          </a:p>
          <a:p>
            <a:endParaRPr lang="en-IN" dirty="0"/>
          </a:p>
          <a:p>
            <a:r>
              <a:rPr lang="en-IN" dirty="0"/>
              <a:t>The First Consultation on the academic aspects of Environmental </a:t>
            </a:r>
            <a:r>
              <a:rPr lang="en-IN" dirty="0" smtClean="0"/>
              <a:t>Education (EE</a:t>
            </a:r>
            <a:r>
              <a:rPr lang="en-IN" dirty="0"/>
              <a:t>) in Schools was organised by NCERT on 13-14 February, 2004 in New Delhi.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14366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Seventy participants comprising eminent scientists, environmentalists, officials of central</a:t>
            </a:r>
          </a:p>
          <a:p>
            <a:pPr marL="0" indent="0">
              <a:buNone/>
            </a:pPr>
            <a:r>
              <a:rPr lang="en-IN" dirty="0"/>
              <a:t>and state govt. departments dealing with environment, senior academicians attached to</a:t>
            </a:r>
          </a:p>
          <a:p>
            <a:pPr marL="0" indent="0">
              <a:buNone/>
            </a:pPr>
            <a:r>
              <a:rPr lang="en-IN" dirty="0"/>
              <a:t>Departments/Centres of environmental studies, environmental science, environmental</a:t>
            </a:r>
          </a:p>
          <a:p>
            <a:pPr marL="0" indent="0">
              <a:buNone/>
            </a:pPr>
            <a:r>
              <a:rPr lang="en-IN" dirty="0"/>
              <a:t>ecology, botany, regional development, geography, marine biology etc. of different</a:t>
            </a:r>
          </a:p>
          <a:p>
            <a:pPr marL="0" indent="0">
              <a:buNone/>
            </a:pPr>
            <a:r>
              <a:rPr lang="en-IN" dirty="0"/>
              <a:t>universities, teacher educators, principals of teacher training colleges, prominent </a:t>
            </a:r>
            <a:r>
              <a:rPr lang="en-IN" dirty="0" smtClean="0"/>
              <a:t>,NGOs </a:t>
            </a:r>
            <a:r>
              <a:rPr lang="en-IN" dirty="0"/>
              <a:t>and NCERT faculty took part in deliberations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35853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/>
              <a:t>The Second </a:t>
            </a:r>
            <a:r>
              <a:rPr lang="en-IN" dirty="0"/>
              <a:t>Consultation on the Implementation of EE in Schools was held on 13th </a:t>
            </a:r>
            <a:r>
              <a:rPr lang="en-IN" dirty="0" smtClean="0"/>
              <a:t>March, 2004</a:t>
            </a:r>
            <a:r>
              <a:rPr lang="en-IN" dirty="0"/>
              <a:t>. Seventy-two officials comprising Presidents/Chairpersons of Boards/Councils of</a:t>
            </a:r>
          </a:p>
          <a:p>
            <a:pPr marL="0" indent="0">
              <a:buNone/>
            </a:pPr>
            <a:r>
              <a:rPr lang="en-IN" dirty="0"/>
              <a:t>School Education, Directors of State Councils of Educational Research and </a:t>
            </a:r>
            <a:r>
              <a:rPr lang="en-IN" dirty="0" smtClean="0"/>
              <a:t>Training (SCERTs</a:t>
            </a:r>
            <a:r>
              <a:rPr lang="en-IN" dirty="0"/>
              <a:t>), Directors of Education in the states, eminent scientists, environmentalists </a:t>
            </a:r>
            <a:r>
              <a:rPr lang="en-IN" dirty="0" smtClean="0"/>
              <a:t>and NCERT </a:t>
            </a:r>
            <a:r>
              <a:rPr lang="en-IN" dirty="0"/>
              <a:t>faculty participated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45801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The </a:t>
            </a:r>
            <a:r>
              <a:rPr lang="en-IN" dirty="0" err="1"/>
              <a:t>Hon'ble</a:t>
            </a:r>
            <a:r>
              <a:rPr lang="en-IN" dirty="0"/>
              <a:t> Supreme Court's directive to develop a model syllabus of EE as </a:t>
            </a:r>
            <a:r>
              <a:rPr lang="en-IN" dirty="0" smtClean="0"/>
              <a:t>a compulsory </a:t>
            </a:r>
            <a:r>
              <a:rPr lang="en-IN" dirty="0"/>
              <a:t>subject in a graded manner for the entire school stage was welcomed. </a:t>
            </a:r>
            <a:endParaRPr lang="en-IN" dirty="0" smtClean="0"/>
          </a:p>
          <a:p>
            <a:r>
              <a:rPr lang="en-IN" dirty="0"/>
              <a:t>that National Curriculum Framework for</a:t>
            </a:r>
          </a:p>
          <a:p>
            <a:r>
              <a:rPr lang="en-IN" dirty="0"/>
              <a:t>School Education (NCERT, 2000) has already made recommendations of far reaching</a:t>
            </a:r>
          </a:p>
          <a:p>
            <a:r>
              <a:rPr lang="en-IN" dirty="0"/>
              <a:t>consequences with regard to EE for different stages of school education. Significant</a:t>
            </a:r>
          </a:p>
          <a:p>
            <a:r>
              <a:rPr lang="en-IN" dirty="0"/>
              <a:t>initiatives undertaken by the state level agencies in revising their curriculum and syllabus</a:t>
            </a:r>
          </a:p>
          <a:p>
            <a:r>
              <a:rPr lang="en-IN" dirty="0"/>
              <a:t>including EE over the years were also highlighted.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092657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viewpoints that emerged from interaction on various issues are highlighted below:</a:t>
            </a:r>
          </a:p>
          <a:p>
            <a:r>
              <a:rPr lang="en-IN" dirty="0"/>
              <a:t>Mission</a:t>
            </a:r>
          </a:p>
          <a:p>
            <a:r>
              <a:rPr lang="en-IN" dirty="0"/>
              <a:t>The implementation of EE in schools needs to be undertaken in a mission mode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r>
              <a:rPr lang="en-IN" dirty="0" smtClean="0"/>
              <a:t> The mission </a:t>
            </a:r>
            <a:r>
              <a:rPr lang="en-IN" dirty="0"/>
              <a:t>could be stated as: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26177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themes, which emerge prominently include;</a:t>
            </a:r>
          </a:p>
          <a:p>
            <a:pPr marL="0" indent="0">
              <a:buNone/>
            </a:pPr>
            <a:r>
              <a:rPr lang="en-IN" dirty="0" smtClean="0"/>
              <a:t>.  </a:t>
            </a:r>
            <a:r>
              <a:rPr lang="en-IN" dirty="0"/>
              <a:t>I</a:t>
            </a:r>
            <a:r>
              <a:rPr lang="en-IN" dirty="0" smtClean="0"/>
              <a:t>nterdependence of man and nature, ecologically and socially sustainable development, pollution and the problems it</a:t>
            </a:r>
          </a:p>
          <a:p>
            <a:pPr marL="0" indent="0">
              <a:buNone/>
            </a:pPr>
            <a:r>
              <a:rPr lang="en-IN" dirty="0" smtClean="0"/>
              <a:t>creates and the preservation and conservation of natural resources.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05070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To prepare young minds to appreciate the importance of environment in a holistic</a:t>
            </a:r>
          </a:p>
          <a:p>
            <a:pPr marL="0" indent="0">
              <a:buNone/>
            </a:pPr>
            <a:r>
              <a:rPr lang="en-IN" dirty="0" smtClean="0"/>
              <a:t> manner</a:t>
            </a:r>
            <a:r>
              <a:rPr lang="en-IN" dirty="0"/>
              <a:t>, not only for human survival but for all life forms on Earth, to inculcate a </a:t>
            </a:r>
            <a:r>
              <a:rPr lang="en-IN" dirty="0" smtClean="0"/>
              <a:t> positive </a:t>
            </a:r>
            <a:r>
              <a:rPr lang="en-IN" dirty="0"/>
              <a:t>attitude towards environment, and to encourage pro-active action for </a:t>
            </a:r>
            <a:r>
              <a:rPr lang="en-IN" dirty="0" smtClean="0"/>
              <a:t>a sustainable </a:t>
            </a:r>
            <a:r>
              <a:rPr lang="en-IN" dirty="0"/>
              <a:t>future.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607594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Objectives</a:t>
            </a:r>
          </a:p>
          <a:p>
            <a:r>
              <a:rPr lang="en-IN" dirty="0"/>
              <a:t>The overall objectives of EE are to develop in the learner:</a:t>
            </a:r>
          </a:p>
          <a:p>
            <a:r>
              <a:rPr lang="en-IN" dirty="0"/>
              <a:t>• an awareness of the environment and its problems;</a:t>
            </a:r>
          </a:p>
          <a:p>
            <a:r>
              <a:rPr lang="en-IN" dirty="0"/>
              <a:t>• basic knowledge and understanding of the environment and its</a:t>
            </a:r>
          </a:p>
          <a:p>
            <a:r>
              <a:rPr lang="en-IN" dirty="0"/>
              <a:t>inter-relationship with man including indigenous tradition </a:t>
            </a:r>
            <a:r>
              <a:rPr lang="en-IN" dirty="0" smtClean="0"/>
              <a:t>and cultural </a:t>
            </a:r>
            <a:r>
              <a:rPr lang="en-IN" dirty="0"/>
              <a:t>practices related to the environment;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601116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/>
              <a:t>• habits, values, attitudes and emotions to maintain and </a:t>
            </a:r>
            <a:r>
              <a:rPr lang="en-IN" dirty="0" smtClean="0"/>
              <a:t>promote `quality </a:t>
            </a:r>
            <a:r>
              <a:rPr lang="en-IN" dirty="0"/>
              <a:t>environment' for human survival;</a:t>
            </a:r>
          </a:p>
          <a:p>
            <a:pPr marL="0" indent="0">
              <a:buNone/>
            </a:pPr>
            <a:r>
              <a:rPr lang="en-IN" dirty="0"/>
              <a:t>• skills to solve environmental problems;</a:t>
            </a:r>
          </a:p>
          <a:p>
            <a:pPr marL="0" indent="0">
              <a:buNone/>
            </a:pPr>
            <a:r>
              <a:rPr lang="en-IN" dirty="0"/>
              <a:t>• ability to assess the outcomes of environmental action </a:t>
            </a:r>
            <a:r>
              <a:rPr lang="en-IN" dirty="0" smtClean="0"/>
              <a:t>and initiatives</a:t>
            </a:r>
            <a:r>
              <a:rPr lang="en-IN" dirty="0"/>
              <a:t>; and</a:t>
            </a:r>
          </a:p>
          <a:p>
            <a:pPr marL="0" indent="0">
              <a:buNone/>
            </a:pPr>
            <a:r>
              <a:rPr lang="en-IN" dirty="0"/>
              <a:t>• a sense of responsibility and urgency to ensure appropriate </a:t>
            </a:r>
            <a:r>
              <a:rPr lang="en-IN" dirty="0" smtClean="0"/>
              <a:t>action to </a:t>
            </a:r>
            <a:r>
              <a:rPr lang="en-IN" dirty="0"/>
              <a:t>solve environmental problems.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28078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Curriculum and Syllabus</a:t>
            </a:r>
          </a:p>
          <a:p>
            <a:pPr marL="0" indent="0">
              <a:buNone/>
            </a:pPr>
            <a:r>
              <a:rPr lang="en-IN" dirty="0"/>
              <a:t>• EE should be a compulsory subject in the school curriculum.</a:t>
            </a:r>
          </a:p>
          <a:p>
            <a:r>
              <a:rPr lang="en-IN" dirty="0"/>
              <a:t>Accordingly, the syllabus at different levels of school </a:t>
            </a:r>
            <a:r>
              <a:rPr lang="en-IN" dirty="0" smtClean="0"/>
              <a:t>education needs </a:t>
            </a:r>
            <a:r>
              <a:rPr lang="en-IN" dirty="0"/>
              <a:t>to be suitably reviewed in order to identify linkages and </a:t>
            </a:r>
            <a:r>
              <a:rPr lang="en-IN" dirty="0" smtClean="0"/>
              <a:t>to avoid </a:t>
            </a:r>
            <a:r>
              <a:rPr lang="en-IN" dirty="0"/>
              <a:t>overlapping of contents.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8517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Pedagogy and Transaction methods</a:t>
            </a:r>
          </a:p>
          <a:p>
            <a:pPr marL="0" indent="0">
              <a:buNone/>
            </a:pPr>
            <a:r>
              <a:rPr lang="en-IN" dirty="0"/>
              <a:t>1. Pedagogy will have to be based on local </a:t>
            </a:r>
            <a:r>
              <a:rPr lang="en-IN" dirty="0" err="1"/>
              <a:t>contextuality</a:t>
            </a:r>
            <a:r>
              <a:rPr lang="en-IN" dirty="0"/>
              <a:t>, </a:t>
            </a:r>
            <a:r>
              <a:rPr lang="en-IN" dirty="0" smtClean="0"/>
              <a:t>the </a:t>
            </a:r>
            <a:r>
              <a:rPr lang="en-IN" dirty="0" err="1" smtClean="0"/>
              <a:t>indigeneous</a:t>
            </a:r>
            <a:r>
              <a:rPr lang="en-IN" dirty="0" smtClean="0"/>
              <a:t> </a:t>
            </a:r>
            <a:r>
              <a:rPr lang="en-IN" dirty="0"/>
              <a:t>social perception of environment, cultural tradition, </a:t>
            </a:r>
            <a:r>
              <a:rPr lang="en-IN" dirty="0" smtClean="0"/>
              <a:t> multi-disciplinary </a:t>
            </a:r>
            <a:r>
              <a:rPr lang="en-IN" dirty="0"/>
              <a:t>approaches and experiential learning strategies.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29395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dirty="0"/>
              <a:t>2. In Classes I-II, the entire transaction needs to be woven around </a:t>
            </a:r>
            <a:r>
              <a:rPr lang="en-IN" dirty="0" smtClean="0"/>
              <a:t>the child's </a:t>
            </a:r>
            <a:r>
              <a:rPr lang="en-IN" dirty="0"/>
              <a:t>immediate environment, and it must also be built upon </a:t>
            </a:r>
            <a:r>
              <a:rPr lang="en-IN" dirty="0" smtClean="0"/>
              <a:t>the child's </a:t>
            </a:r>
            <a:r>
              <a:rPr lang="en-IN" dirty="0"/>
              <a:t>inherent curiosity, observation and the ability to co-relate </a:t>
            </a:r>
            <a:r>
              <a:rPr lang="en-IN" dirty="0" smtClean="0"/>
              <a:t>at that </a:t>
            </a:r>
            <a:r>
              <a:rPr lang="en-IN" dirty="0"/>
              <a:t>age</a:t>
            </a:r>
            <a:r>
              <a:rPr lang="en-IN" dirty="0" smtClean="0"/>
              <a:t>.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dirty="0"/>
              <a:t>3. At the higher levels, greater attention has to be given to </a:t>
            </a:r>
            <a:r>
              <a:rPr lang="en-IN" dirty="0" smtClean="0"/>
              <a:t>additional practical </a:t>
            </a:r>
            <a:r>
              <a:rPr lang="en-IN" dirty="0"/>
              <a:t>inputs in the form of investigations, project work, </a:t>
            </a:r>
            <a:r>
              <a:rPr lang="en-IN" dirty="0" smtClean="0"/>
              <a:t>co-scholastic </a:t>
            </a:r>
            <a:r>
              <a:rPr lang="en-IN" dirty="0"/>
              <a:t>activities and the like. There is a need to create </a:t>
            </a:r>
            <a:r>
              <a:rPr lang="en-IN" dirty="0" smtClean="0"/>
              <a:t>separate time </a:t>
            </a:r>
            <a:r>
              <a:rPr lang="en-IN" dirty="0"/>
              <a:t>slot and space within the </a:t>
            </a:r>
            <a:r>
              <a:rPr lang="en-IN" dirty="0" smtClean="0"/>
              <a:t>total.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8037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4. Curricular framework for which details in the form </a:t>
            </a:r>
            <a:r>
              <a:rPr lang="en-IN" dirty="0" smtClean="0"/>
              <a:t>of projects/activities </a:t>
            </a:r>
            <a:r>
              <a:rPr lang="en-IN" dirty="0"/>
              <a:t>to be undertaken by students and their </a:t>
            </a:r>
            <a:r>
              <a:rPr lang="en-IN" dirty="0" smtClean="0"/>
              <a:t>gradation can </a:t>
            </a:r>
            <a:r>
              <a:rPr lang="en-IN" dirty="0"/>
              <a:t>be worked out. This experience could be evaluated </a:t>
            </a:r>
            <a:r>
              <a:rPr lang="en-IN" dirty="0" smtClean="0"/>
              <a:t>both qualitatively </a:t>
            </a:r>
            <a:r>
              <a:rPr lang="en-IN" dirty="0"/>
              <a:t>and quantitatively through appropriate </a:t>
            </a:r>
            <a:r>
              <a:rPr lang="en-IN" dirty="0" smtClean="0"/>
              <a:t>weightage assigned </a:t>
            </a:r>
            <a:r>
              <a:rPr lang="en-IN" dirty="0"/>
              <a:t>to each of these inputs.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204344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dirty="0"/>
              <a:t>5. EE is not teaching-learning transaction alone. It has to become </a:t>
            </a:r>
            <a:r>
              <a:rPr lang="en-IN" dirty="0" smtClean="0"/>
              <a:t>a way </a:t>
            </a:r>
            <a:r>
              <a:rPr lang="en-IN" dirty="0"/>
              <a:t>of life of all the stakeholders in the school, as also </a:t>
            </a:r>
            <a:r>
              <a:rPr lang="en-IN" dirty="0" smtClean="0"/>
              <a:t>the community</a:t>
            </a:r>
            <a:r>
              <a:rPr lang="en-IN" dirty="0"/>
              <a:t>. Therefore, the process needs to permeate the </a:t>
            </a:r>
            <a:r>
              <a:rPr lang="en-IN" dirty="0" smtClean="0"/>
              <a:t>school system </a:t>
            </a:r>
            <a:r>
              <a:rPr lang="en-IN" dirty="0"/>
              <a:t>and be reflected both in the physical environment of </a:t>
            </a:r>
            <a:r>
              <a:rPr lang="en-IN" dirty="0" smtClean="0"/>
              <a:t>the school </a:t>
            </a:r>
            <a:r>
              <a:rPr lang="en-IN" dirty="0"/>
              <a:t>(e.g., water and sanitation facilities, garbage management,</a:t>
            </a:r>
          </a:p>
          <a:p>
            <a:pPr marL="0" indent="0">
              <a:buNone/>
            </a:pPr>
            <a:r>
              <a:rPr lang="en-IN" dirty="0"/>
              <a:t>green school campuses, energy conservation, etc.) and the attitudes</a:t>
            </a:r>
          </a:p>
          <a:p>
            <a:pPr marL="0" indent="0">
              <a:buNone/>
            </a:pPr>
            <a:r>
              <a:rPr lang="en-IN" dirty="0"/>
              <a:t>and actions of all those who are part of the school education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62371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6. Field activities like camping and trekking provide opportunity </a:t>
            </a:r>
            <a:r>
              <a:rPr lang="en-IN" dirty="0" smtClean="0"/>
              <a:t>for students </a:t>
            </a:r>
            <a:r>
              <a:rPr lang="en-IN" dirty="0"/>
              <a:t>to experience nature first-hand, develop life skills </a:t>
            </a:r>
            <a:r>
              <a:rPr lang="en-IN" dirty="0" smtClean="0"/>
              <a:t>and encourage </a:t>
            </a:r>
            <a:r>
              <a:rPr lang="en-IN" dirty="0"/>
              <a:t>their spirit of adventure. Nature camps have proved </a:t>
            </a:r>
            <a:r>
              <a:rPr lang="en-IN" dirty="0" smtClean="0"/>
              <a:t>to be </a:t>
            </a:r>
            <a:r>
              <a:rPr lang="en-IN" dirty="0"/>
              <a:t>an effective way of introducing children to the </a:t>
            </a:r>
            <a:r>
              <a:rPr lang="en-IN" dirty="0" smtClean="0"/>
              <a:t> </a:t>
            </a:r>
            <a:r>
              <a:rPr lang="en-IN" dirty="0"/>
              <a:t>wonders of</a:t>
            </a:r>
          </a:p>
          <a:p>
            <a:pPr marL="0" indent="0">
              <a:buNone/>
            </a:pPr>
            <a:r>
              <a:rPr lang="en-IN" dirty="0" smtClean="0"/>
              <a:t> nature</a:t>
            </a:r>
            <a:r>
              <a:rPr lang="en-IN" dirty="0"/>
              <a:t>, awakening their concern for it and laying the </a:t>
            </a:r>
            <a:r>
              <a:rPr lang="en-IN" dirty="0" smtClean="0"/>
              <a:t>foundations of </a:t>
            </a:r>
            <a:r>
              <a:rPr lang="en-IN" dirty="0"/>
              <a:t>a conservation ethics.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9305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7. Creatively planned use of facilities like botanical </a:t>
            </a:r>
            <a:r>
              <a:rPr lang="en-IN" dirty="0" smtClean="0"/>
              <a:t>gardens, agricultural</a:t>
            </a:r>
            <a:r>
              <a:rPr lang="en-IN" dirty="0"/>
              <a:t>, fields, ponds, factories, museums, natural </a:t>
            </a:r>
            <a:r>
              <a:rPr lang="en-IN" dirty="0" smtClean="0"/>
              <a:t>history museums</a:t>
            </a:r>
            <a:r>
              <a:rPr lang="en-IN" dirty="0"/>
              <a:t>, cultural heritage sites and </a:t>
            </a:r>
            <a:r>
              <a:rPr lang="en-IN" dirty="0" err="1"/>
              <a:t>planetaria</a:t>
            </a:r>
            <a:r>
              <a:rPr lang="en-IN" dirty="0"/>
              <a:t> can help to </a:t>
            </a:r>
            <a:r>
              <a:rPr lang="en-IN" dirty="0" smtClean="0"/>
              <a:t>create an </a:t>
            </a:r>
            <a:r>
              <a:rPr lang="en-IN" dirty="0"/>
              <a:t>interest in environment and reinforce curricular </a:t>
            </a:r>
            <a:r>
              <a:rPr lang="en-IN" dirty="0" err="1"/>
              <a:t>learnings</a:t>
            </a:r>
            <a:r>
              <a:rPr lang="en-IN" dirty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782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other themes that find a prominent place are population, human health, impact of science and technology, industrialisation, culture, ethics, agriculture and economics.</a:t>
            </a:r>
          </a:p>
          <a:p>
            <a:r>
              <a:rPr lang="en-IN" dirty="0" smtClean="0"/>
              <a:t>The main focus of EE is to expose students to the actual world they live in.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18871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8. The transaction modalities of EE would include interactive </a:t>
            </a:r>
            <a:r>
              <a:rPr lang="en-IN" dirty="0" smtClean="0"/>
              <a:t>mode, demonstration</a:t>
            </a:r>
            <a:r>
              <a:rPr lang="en-IN" dirty="0"/>
              <a:t>, discovery approach, project based methods, </a:t>
            </a:r>
            <a:r>
              <a:rPr lang="en-IN" dirty="0" smtClean="0"/>
              <a:t>action oriented </a:t>
            </a:r>
            <a:r>
              <a:rPr lang="en-IN" dirty="0" err="1"/>
              <a:t>practicals</a:t>
            </a:r>
            <a:r>
              <a:rPr lang="en-IN" dirty="0"/>
              <a:t>, field visits, value clarification and </a:t>
            </a:r>
            <a:r>
              <a:rPr lang="en-IN" dirty="0" smtClean="0"/>
              <a:t>community based </a:t>
            </a:r>
            <a:r>
              <a:rPr lang="en-IN" dirty="0"/>
              <a:t>approaches. </a:t>
            </a:r>
          </a:p>
        </p:txBody>
      </p:sp>
    </p:spTree>
    <p:extLst>
      <p:ext uri="{BB962C8B-B14F-4D97-AF65-F5344CB8AC3E}">
        <p14:creationId xmlns:p14="http://schemas.microsoft.com/office/powerpoint/2010/main" val="35853432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1. Evaluation has to focus on cognitive, affective and </a:t>
            </a:r>
            <a:r>
              <a:rPr lang="en-IN" dirty="0" smtClean="0"/>
              <a:t>conative learning </a:t>
            </a:r>
            <a:r>
              <a:rPr lang="en-IN" dirty="0"/>
              <a:t>in a balanced manner.</a:t>
            </a:r>
          </a:p>
          <a:p>
            <a:pPr marL="0" indent="0">
              <a:buNone/>
            </a:pPr>
            <a:r>
              <a:rPr lang="en-IN" dirty="0"/>
              <a:t>2. EE as a compulsory subject needs to be assessed </a:t>
            </a:r>
            <a:r>
              <a:rPr lang="en-IN" dirty="0" smtClean="0"/>
              <a:t>through continuous </a:t>
            </a:r>
            <a:r>
              <a:rPr lang="en-IN" dirty="0"/>
              <a:t>evaluation, group evaluation, peer </a:t>
            </a:r>
            <a:r>
              <a:rPr lang="en-IN" dirty="0" smtClean="0"/>
              <a:t>evaluation, institution </a:t>
            </a:r>
            <a:r>
              <a:rPr lang="en-IN" dirty="0"/>
              <a:t>based evaluation and external evaluation </a:t>
            </a:r>
            <a:r>
              <a:rPr lang="en-IN" dirty="0" smtClean="0"/>
              <a:t>through appropriate </a:t>
            </a:r>
            <a:r>
              <a:rPr lang="en-IN" dirty="0"/>
              <a:t>grades.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66433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Teacher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EE has to be a prominent part of the foundation component </a:t>
            </a:r>
            <a:r>
              <a:rPr lang="en-IN" dirty="0" smtClean="0"/>
              <a:t>and also </a:t>
            </a:r>
            <a:r>
              <a:rPr lang="en-IN" dirty="0"/>
              <a:t>an elective subject in all pre-service teacher education courses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A detailed design of in-service programmes covering </a:t>
            </a:r>
            <a:r>
              <a:rPr lang="en-IN" dirty="0" smtClean="0"/>
              <a:t>various aspects </a:t>
            </a:r>
            <a:r>
              <a:rPr lang="en-IN" dirty="0"/>
              <a:t>of content and methodology, competencies to transact </a:t>
            </a:r>
            <a:r>
              <a:rPr lang="en-IN" dirty="0" smtClean="0"/>
              <a:t>the  subject</a:t>
            </a:r>
            <a:r>
              <a:rPr lang="en-IN" dirty="0"/>
              <a:t>, to prepare the teaching-learning materials, to evaluate </a:t>
            </a:r>
            <a:r>
              <a:rPr lang="en-IN" dirty="0" smtClean="0"/>
              <a:t>the learning </a:t>
            </a:r>
            <a:r>
              <a:rPr lang="en-IN" dirty="0"/>
              <a:t>outcomes need to find place in the agenda of </a:t>
            </a:r>
            <a:r>
              <a:rPr lang="en-IN" dirty="0" smtClean="0"/>
              <a:t>(</a:t>
            </a:r>
            <a:r>
              <a:rPr lang="en-IN" dirty="0"/>
              <a:t>DIETs), Colleges of </a:t>
            </a:r>
            <a:r>
              <a:rPr lang="en-IN" dirty="0" smtClean="0"/>
              <a:t>Teacher Education </a:t>
            </a:r>
            <a:r>
              <a:rPr lang="en-IN" dirty="0"/>
              <a:t>(</a:t>
            </a:r>
            <a:r>
              <a:rPr lang="en-IN" dirty="0" smtClean="0"/>
              <a:t>CTEs (IASEs</a:t>
            </a:r>
            <a:r>
              <a:rPr lang="en-IN" dirty="0"/>
              <a:t>) and </a:t>
            </a:r>
            <a:r>
              <a:rPr lang="en-IN" dirty="0" smtClean="0"/>
              <a:t>(SCERTs</a:t>
            </a:r>
            <a:r>
              <a:rPr lang="en-IN" dirty="0"/>
              <a:t>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047713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Appropriate </a:t>
            </a:r>
            <a:r>
              <a:rPr lang="en-IN" dirty="0"/>
              <a:t>design of in-service teacher education </a:t>
            </a:r>
            <a:r>
              <a:rPr lang="en-IN" dirty="0" smtClean="0"/>
              <a:t>programmes through </a:t>
            </a:r>
            <a:r>
              <a:rPr lang="en-IN" dirty="0"/>
              <a:t>open, distance and online learning modes will have to </a:t>
            </a:r>
            <a:r>
              <a:rPr lang="en-IN" dirty="0" smtClean="0"/>
              <a:t>be formulated </a:t>
            </a:r>
            <a:r>
              <a:rPr lang="en-IN" dirty="0"/>
              <a:t>to cover large numbers of teachers located in </a:t>
            </a:r>
            <a:r>
              <a:rPr lang="en-IN" dirty="0" smtClean="0"/>
              <a:t>rural, tribal </a:t>
            </a:r>
            <a:r>
              <a:rPr lang="en-IN" dirty="0"/>
              <a:t>and remote areas.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85846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 </a:t>
            </a:r>
            <a:r>
              <a:rPr lang="en-IN" dirty="0"/>
              <a:t>The teacher education methodology has to emphasise</a:t>
            </a:r>
          </a:p>
          <a:p>
            <a:r>
              <a:rPr lang="en-IN" dirty="0"/>
              <a:t>competencies to participate in interactive group </a:t>
            </a:r>
            <a:r>
              <a:rPr lang="en-IN" dirty="0" smtClean="0"/>
              <a:t>discussions, problem </a:t>
            </a:r>
            <a:r>
              <a:rPr lang="en-IN" dirty="0"/>
              <a:t>solving sessions, contextual transaction of the </a:t>
            </a:r>
            <a:r>
              <a:rPr lang="en-IN" dirty="0" smtClean="0"/>
              <a:t>content, demonstration-cum-discussion</a:t>
            </a:r>
            <a:r>
              <a:rPr lang="en-IN" dirty="0"/>
              <a:t>, concept-centred teaching </a:t>
            </a:r>
            <a:r>
              <a:rPr lang="en-IN" dirty="0" smtClean="0"/>
              <a:t>and experiments</a:t>
            </a:r>
            <a:r>
              <a:rPr lang="en-IN" dirty="0"/>
              <a:t>, project work, conduct </a:t>
            </a:r>
            <a:r>
              <a:rPr lang="en-IN" dirty="0" smtClean="0"/>
              <a:t>of co-curricular </a:t>
            </a:r>
            <a:r>
              <a:rPr lang="en-IN" dirty="0"/>
              <a:t>activities, field study, and the use of information </a:t>
            </a:r>
            <a:r>
              <a:rPr lang="en-IN" dirty="0" smtClean="0"/>
              <a:t>and communication </a:t>
            </a:r>
            <a:r>
              <a:rPr lang="en-IN" dirty="0"/>
              <a:t>technology including multimedia.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30777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In addition, </a:t>
            </a:r>
            <a:r>
              <a:rPr lang="en-IN" dirty="0" smtClean="0"/>
              <a:t>the student-teachers </a:t>
            </a:r>
            <a:r>
              <a:rPr lang="en-IN" dirty="0"/>
              <a:t>need to acquire skills in organising exhibitions </a:t>
            </a:r>
            <a:r>
              <a:rPr lang="en-IN" dirty="0" smtClean="0"/>
              <a:t>on various </a:t>
            </a:r>
            <a:r>
              <a:rPr lang="en-IN" dirty="0"/>
              <a:t>environmental issues, undertaking action research </a:t>
            </a:r>
            <a:r>
              <a:rPr lang="en-IN" dirty="0" smtClean="0"/>
              <a:t>on environmental </a:t>
            </a:r>
            <a:r>
              <a:rPr lang="en-IN" dirty="0"/>
              <a:t>problems, conducting field and </a:t>
            </a:r>
            <a:r>
              <a:rPr lang="en-IN" dirty="0" smtClean="0"/>
              <a:t>laboratory observation</a:t>
            </a:r>
            <a:r>
              <a:rPr lang="en-IN" dirty="0"/>
              <a:t>, undertaking case studies of innovations, </a:t>
            </a:r>
            <a:r>
              <a:rPr lang="en-IN" dirty="0" smtClean="0"/>
              <a:t>disseminating the </a:t>
            </a:r>
            <a:r>
              <a:rPr lang="en-IN" dirty="0"/>
              <a:t>success stories and using school-based and community </a:t>
            </a:r>
            <a:r>
              <a:rPr lang="en-IN" dirty="0" smtClean="0"/>
              <a:t>based approaches</a:t>
            </a:r>
            <a:r>
              <a:rPr lang="en-IN" dirty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396382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r>
              <a:rPr lang="en-IN" dirty="0"/>
              <a:t>Use of low-cost/no-cost materials available in local </a:t>
            </a:r>
            <a:r>
              <a:rPr lang="en-IN" dirty="0" smtClean="0"/>
              <a:t>environment, audio-video </a:t>
            </a:r>
            <a:r>
              <a:rPr lang="en-IN" dirty="0"/>
              <a:t>materials, materials related to information </a:t>
            </a:r>
            <a:r>
              <a:rPr lang="en-IN" dirty="0" smtClean="0"/>
              <a:t>and communication </a:t>
            </a:r>
            <a:r>
              <a:rPr lang="en-IN" dirty="0"/>
              <a:t>technology have to be encouraged in </a:t>
            </a:r>
            <a:r>
              <a:rPr lang="en-IN" dirty="0" smtClean="0"/>
              <a:t>schools depending </a:t>
            </a:r>
            <a:r>
              <a:rPr lang="en-IN" dirty="0"/>
              <a:t>on the facilities available.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997676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Implementation Strategy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• EE offers an opportunity for community </a:t>
            </a:r>
            <a:r>
              <a:rPr lang="en-IN" dirty="0" smtClean="0"/>
              <a:t>involvement.  Investigative </a:t>
            </a:r>
            <a:r>
              <a:rPr lang="en-IN" dirty="0"/>
              <a:t>projects and action oriented problem-solving </a:t>
            </a:r>
            <a:r>
              <a:rPr lang="en-IN" dirty="0" smtClean="0"/>
              <a:t>projects suited </a:t>
            </a:r>
            <a:r>
              <a:rPr lang="en-IN" dirty="0"/>
              <a:t>to age and ability of the learner need to be undertaken </a:t>
            </a:r>
            <a:r>
              <a:rPr lang="en-IN" dirty="0" smtClean="0"/>
              <a:t>in partnership </a:t>
            </a:r>
            <a:r>
              <a:rPr lang="en-IN" dirty="0"/>
              <a:t>with the </a:t>
            </a:r>
            <a:r>
              <a:rPr lang="en-IN" dirty="0" smtClean="0"/>
              <a:t>community.</a:t>
            </a:r>
          </a:p>
          <a:p>
            <a:endParaRPr lang="en-IN" dirty="0"/>
          </a:p>
          <a:p>
            <a:r>
              <a:rPr lang="en-IN" dirty="0"/>
              <a:t>Parent-teacher associations could also play a major role </a:t>
            </a:r>
            <a:r>
              <a:rPr lang="en-IN" dirty="0" smtClean="0"/>
              <a:t>in actualising </a:t>
            </a:r>
            <a:r>
              <a:rPr lang="en-IN" dirty="0"/>
              <a:t>the objectives of EE.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60675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• Institutions like DIETs, CTEs, SCERTs, IASEs, </a:t>
            </a:r>
            <a:r>
              <a:rPr lang="en-IN" dirty="0" smtClean="0"/>
              <a:t>University Education </a:t>
            </a:r>
            <a:r>
              <a:rPr lang="en-IN" dirty="0"/>
              <a:t>Departments and other Teacher Education </a:t>
            </a:r>
            <a:r>
              <a:rPr lang="en-IN" dirty="0" smtClean="0"/>
              <a:t>Institutions, have </a:t>
            </a:r>
            <a:r>
              <a:rPr lang="en-IN" dirty="0"/>
              <a:t>to function as resource centres on EE. State and national </a:t>
            </a:r>
            <a:r>
              <a:rPr lang="en-IN" dirty="0" smtClean="0"/>
              <a:t>level institutions </a:t>
            </a:r>
            <a:r>
              <a:rPr lang="en-IN" dirty="0"/>
              <a:t>would assist them in their professional activities </a:t>
            </a:r>
            <a:r>
              <a:rPr lang="en-IN" dirty="0" smtClean="0"/>
              <a:t>and programmes</a:t>
            </a:r>
            <a:r>
              <a:rPr lang="en-IN" dirty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656211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/>
              <a:t>• For effective implementation of EE, the role of media is </a:t>
            </a:r>
            <a:r>
              <a:rPr lang="en-IN" dirty="0" smtClean="0"/>
              <a:t>also important</a:t>
            </a:r>
            <a:r>
              <a:rPr lang="en-IN" dirty="0"/>
              <a:t>. Networking with different media </a:t>
            </a:r>
            <a:r>
              <a:rPr lang="en-IN" dirty="0" smtClean="0"/>
              <a:t>agencies, organisations </a:t>
            </a:r>
            <a:r>
              <a:rPr lang="en-IN" dirty="0"/>
              <a:t>and institutions has to be established</a:t>
            </a:r>
            <a:r>
              <a:rPr lang="en-IN" dirty="0" smtClean="0"/>
              <a:t>. </a:t>
            </a:r>
          </a:p>
          <a:p>
            <a:pPr marL="0" indent="0">
              <a:buNone/>
            </a:pPr>
            <a:r>
              <a:rPr lang="en-IN" dirty="0" smtClean="0"/>
              <a:t>• </a:t>
            </a:r>
            <a:r>
              <a:rPr lang="en-IN" dirty="0"/>
              <a:t>Appropriate training, orientation and awareness </a:t>
            </a:r>
            <a:r>
              <a:rPr lang="en-IN" dirty="0" smtClean="0"/>
              <a:t>generation programmes </a:t>
            </a:r>
            <a:r>
              <a:rPr lang="en-IN" dirty="0"/>
              <a:t>for teachers, teacher educators, parents </a:t>
            </a:r>
            <a:r>
              <a:rPr lang="en-IN" dirty="0" smtClean="0"/>
              <a:t>and educational </a:t>
            </a:r>
            <a:r>
              <a:rPr lang="en-IN" dirty="0"/>
              <a:t>administrators need to be undertaken simultaneously.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23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. To achieve this, the curriculum could be based on the three common aspects:</a:t>
            </a:r>
          </a:p>
          <a:p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• Learning about the environment</a:t>
            </a:r>
          </a:p>
          <a:p>
            <a:pPr marL="0" indent="0">
              <a:buNone/>
            </a:pPr>
            <a:r>
              <a:rPr lang="en-IN" dirty="0" smtClean="0"/>
              <a:t>• Learning through the environment _ implying a systematic exploration through a variety of activities</a:t>
            </a:r>
          </a:p>
          <a:p>
            <a:r>
              <a:rPr lang="en-IN" dirty="0" smtClean="0"/>
              <a:t> Learning for the environment by developing a genuine concern for and sensitivity towards its protection and preservation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77820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N" dirty="0"/>
              <a:t>• Formulation of implementation strategies, logistics and </a:t>
            </a:r>
            <a:r>
              <a:rPr lang="en-IN" dirty="0" smtClean="0"/>
              <a:t>support system </a:t>
            </a:r>
            <a:r>
              <a:rPr lang="en-IN" dirty="0"/>
              <a:t>for introduction of EE as a compulsory subject in </a:t>
            </a:r>
            <a:r>
              <a:rPr lang="en-IN" dirty="0" smtClean="0"/>
              <a:t>the school </a:t>
            </a:r>
            <a:r>
              <a:rPr lang="en-IN" dirty="0"/>
              <a:t>system, needs to be initiated at state and district levels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• Effective implementation of EE would require development of a</a:t>
            </a:r>
          </a:p>
          <a:p>
            <a:pPr marL="0" indent="0">
              <a:buNone/>
            </a:pPr>
            <a:r>
              <a:rPr lang="en-IN" dirty="0"/>
              <a:t>comprehensive support system both within the school and outside</a:t>
            </a:r>
          </a:p>
          <a:p>
            <a:pPr marL="0" indent="0">
              <a:buNone/>
            </a:pPr>
            <a:r>
              <a:rPr lang="en-IN" dirty="0"/>
              <a:t>the school system. This would include professional preparation of</a:t>
            </a:r>
          </a:p>
          <a:p>
            <a:pPr marL="0" indent="0">
              <a:buNone/>
            </a:pPr>
            <a:r>
              <a:rPr lang="en-IN" dirty="0"/>
              <a:t>teachers, head masters and other functionaries; involvement of</a:t>
            </a:r>
          </a:p>
          <a:p>
            <a:pPr marL="0" indent="0">
              <a:buNone/>
            </a:pPr>
            <a:r>
              <a:rPr lang="en-IN" dirty="0"/>
              <a:t>community, NGOs, electronic media and institutions/organisations</a:t>
            </a:r>
          </a:p>
          <a:p>
            <a:pPr marL="0" indent="0">
              <a:buNone/>
            </a:pPr>
            <a:r>
              <a:rPr lang="en-IN" dirty="0"/>
              <a:t>dealing with areas and elements of environment.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0954380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•The </a:t>
            </a:r>
            <a:r>
              <a:rPr lang="en-IN" dirty="0"/>
              <a:t>success of implementation of EE would depend on </a:t>
            </a:r>
            <a:r>
              <a:rPr lang="en-IN" dirty="0" smtClean="0"/>
              <a:t>delineation of </a:t>
            </a:r>
            <a:r>
              <a:rPr lang="en-IN" dirty="0"/>
              <a:t>the roles and responsibilities of Directorates of </a:t>
            </a:r>
            <a:r>
              <a:rPr lang="en-IN" dirty="0" smtClean="0"/>
              <a:t>School Education</a:t>
            </a:r>
            <a:r>
              <a:rPr lang="en-IN" dirty="0"/>
              <a:t>, the State Boards/Councils of School </a:t>
            </a:r>
            <a:r>
              <a:rPr lang="en-IN" dirty="0" smtClean="0"/>
              <a:t>Education, SCERTs/SIEs</a:t>
            </a:r>
            <a:r>
              <a:rPr lang="en-IN" dirty="0"/>
              <a:t>, DIETs, CTEs, IASEs, University </a:t>
            </a:r>
            <a:r>
              <a:rPr lang="en-IN" dirty="0" smtClean="0"/>
              <a:t>Education Departments </a:t>
            </a:r>
            <a:r>
              <a:rPr lang="en-IN" dirty="0"/>
              <a:t>and other Teacher Education Institutions </a:t>
            </a:r>
            <a:r>
              <a:rPr lang="en-IN" dirty="0" smtClean="0"/>
              <a:t>in curriculum/syllabus </a:t>
            </a:r>
            <a:r>
              <a:rPr lang="en-IN" dirty="0"/>
              <a:t>planning, evaluation, monitoring </a:t>
            </a:r>
            <a:r>
              <a:rPr lang="en-IN" dirty="0" smtClean="0"/>
              <a:t>and networking </a:t>
            </a:r>
            <a:r>
              <a:rPr lang="en-IN" dirty="0"/>
              <a:t>at the state level.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96291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N" dirty="0"/>
              <a:t>1. EE as a compulsory subject needs to focus in a graded manner on all </a:t>
            </a:r>
            <a:r>
              <a:rPr lang="en-IN" dirty="0" smtClean="0"/>
              <a:t>the three </a:t>
            </a:r>
            <a:r>
              <a:rPr lang="en-IN" dirty="0"/>
              <a:t>domains of </a:t>
            </a:r>
            <a:r>
              <a:rPr lang="en-IN" dirty="0" smtClean="0"/>
              <a:t>learning  </a:t>
            </a:r>
            <a:r>
              <a:rPr lang="en-IN" dirty="0"/>
              <a:t>i.e., cognitive, affective and conative.</a:t>
            </a:r>
          </a:p>
          <a:p>
            <a:pPr marL="0" indent="0">
              <a:buNone/>
            </a:pPr>
            <a:r>
              <a:rPr lang="en-IN" dirty="0"/>
              <a:t>2. In Classes I _ II, the curriculum for EE automatically becomes a </a:t>
            </a:r>
            <a:r>
              <a:rPr lang="en-IN" dirty="0" smtClean="0"/>
              <a:t>part and </a:t>
            </a:r>
            <a:r>
              <a:rPr lang="en-IN" dirty="0"/>
              <a:t>parcel of language</a:t>
            </a:r>
            <a:r>
              <a:rPr lang="en-IN" dirty="0" smtClean="0"/>
              <a:t>,  </a:t>
            </a:r>
            <a:r>
              <a:rPr lang="en-IN" dirty="0"/>
              <a:t>mathematics and the Art of Healthy and Productive Living. </a:t>
            </a:r>
          </a:p>
          <a:p>
            <a:pPr marL="0" indent="0">
              <a:buNone/>
            </a:pPr>
            <a:r>
              <a:rPr lang="en-IN" dirty="0"/>
              <a:t>3. The existing syllabus of EE in Standards III to V needs to be </a:t>
            </a:r>
            <a:r>
              <a:rPr lang="en-IN" dirty="0" smtClean="0"/>
              <a:t>reviewed for </a:t>
            </a:r>
            <a:r>
              <a:rPr lang="en-IN" dirty="0"/>
              <a:t>bringing in </a:t>
            </a:r>
            <a:r>
              <a:rPr lang="en-IN" dirty="0" smtClean="0"/>
              <a:t>greater  </a:t>
            </a:r>
            <a:r>
              <a:rPr lang="en-IN" dirty="0"/>
              <a:t>emphasis on students carrying out activities in their local </a:t>
            </a:r>
            <a:r>
              <a:rPr lang="en-IN" dirty="0" smtClean="0"/>
              <a:t>environment and </a:t>
            </a:r>
            <a:r>
              <a:rPr lang="en-IN" dirty="0"/>
              <a:t>development of </a:t>
            </a:r>
            <a:r>
              <a:rPr lang="en-IN" dirty="0" smtClean="0"/>
              <a:t>habits and </a:t>
            </a:r>
            <a:r>
              <a:rPr lang="en-IN" dirty="0"/>
              <a:t>values.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7250650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/>
              <a:t>4. Teachers are required to be empowered and committed to function </a:t>
            </a:r>
            <a:r>
              <a:rPr lang="en-IN" dirty="0" smtClean="0"/>
              <a:t>as curriculum </a:t>
            </a:r>
            <a:r>
              <a:rPr lang="en-IN" dirty="0"/>
              <a:t>constructors </a:t>
            </a:r>
            <a:r>
              <a:rPr lang="en-IN" dirty="0" smtClean="0"/>
              <a:t>with  </a:t>
            </a:r>
            <a:r>
              <a:rPr lang="en-IN" dirty="0"/>
              <a:t>confidence, appropriate resources and training support </a:t>
            </a:r>
            <a:r>
              <a:rPr lang="en-IN" dirty="0" smtClean="0"/>
              <a:t>pre-dominantly at </a:t>
            </a:r>
            <a:r>
              <a:rPr lang="en-IN" dirty="0"/>
              <a:t>the primary level.</a:t>
            </a:r>
          </a:p>
          <a:p>
            <a:pPr marL="0" indent="0">
              <a:buNone/>
            </a:pPr>
            <a:r>
              <a:rPr lang="en-IN" dirty="0"/>
              <a:t>5. The content of EE in the syllabi of upper primary stage will have to </a:t>
            </a:r>
            <a:r>
              <a:rPr lang="en-IN" dirty="0" smtClean="0"/>
              <a:t>be suitably </a:t>
            </a:r>
            <a:r>
              <a:rPr lang="en-IN" dirty="0"/>
              <a:t>reviewed with </a:t>
            </a:r>
            <a:r>
              <a:rPr lang="en-IN" dirty="0" smtClean="0"/>
              <a:t>a  </a:t>
            </a:r>
            <a:r>
              <a:rPr lang="en-IN" dirty="0"/>
              <a:t>focus on affective and conative components by providing </a:t>
            </a:r>
            <a:r>
              <a:rPr lang="en-IN" dirty="0" smtClean="0"/>
              <a:t>additional inputs </a:t>
            </a:r>
            <a:r>
              <a:rPr lang="en-IN" dirty="0"/>
              <a:t>in the form </a:t>
            </a:r>
            <a:r>
              <a:rPr lang="en-IN" dirty="0" smtClean="0"/>
              <a:t>of  </a:t>
            </a:r>
            <a:r>
              <a:rPr lang="en-IN" dirty="0"/>
              <a:t>investigation, project work, co-scholastic activities and the like.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431835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6. At the secondary stage, the focus of EE as a compulsory subject </a:t>
            </a:r>
            <a:r>
              <a:rPr lang="en-IN" dirty="0" smtClean="0"/>
              <a:t>should not </a:t>
            </a:r>
            <a:r>
              <a:rPr lang="en-IN" dirty="0"/>
              <a:t>mainly be on</a:t>
            </a:r>
          </a:p>
          <a:p>
            <a:pPr marL="0" indent="0">
              <a:buNone/>
            </a:pPr>
            <a:r>
              <a:rPr lang="en-IN" dirty="0"/>
              <a:t> knowledge and information processing but on acquisition of </a:t>
            </a:r>
            <a:r>
              <a:rPr lang="en-IN" dirty="0" smtClean="0"/>
              <a:t>skills, development </a:t>
            </a:r>
            <a:r>
              <a:rPr lang="en-IN" dirty="0"/>
              <a:t>of attitudes </a:t>
            </a:r>
            <a:r>
              <a:rPr lang="en-IN" dirty="0" smtClean="0"/>
              <a:t>and values </a:t>
            </a:r>
            <a:r>
              <a:rPr lang="en-IN" dirty="0"/>
              <a:t>and participation in actions through activities, projects, </a:t>
            </a:r>
            <a:r>
              <a:rPr lang="en-IN" dirty="0" smtClean="0"/>
              <a:t>field interactions </a:t>
            </a:r>
            <a:r>
              <a:rPr lang="en-IN" dirty="0"/>
              <a:t>and </a:t>
            </a:r>
            <a:r>
              <a:rPr lang="en-IN" dirty="0" smtClean="0"/>
              <a:t>co-curricular activities</a:t>
            </a:r>
            <a:r>
              <a:rPr lang="en-IN" dirty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221024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7. At the higher secondary stage, one full paper of EE for one of </a:t>
            </a:r>
            <a:r>
              <a:rPr lang="en-IN" dirty="0" smtClean="0"/>
              <a:t>the semesters </a:t>
            </a:r>
            <a:r>
              <a:rPr lang="en-IN" dirty="0"/>
              <a:t>each year as part </a:t>
            </a:r>
            <a:r>
              <a:rPr lang="en-IN" dirty="0" smtClean="0"/>
              <a:t>of  </a:t>
            </a:r>
            <a:r>
              <a:rPr lang="en-IN" dirty="0"/>
              <a:t>the foundation course has to be made compulsory for both </a:t>
            </a:r>
            <a:r>
              <a:rPr lang="en-IN" dirty="0" smtClean="0"/>
              <a:t>academic and </a:t>
            </a:r>
            <a:r>
              <a:rPr lang="en-IN" dirty="0"/>
              <a:t>vocational streams. </a:t>
            </a:r>
            <a:r>
              <a:rPr lang="en-IN" dirty="0" smtClean="0"/>
              <a:t>At this </a:t>
            </a:r>
            <a:r>
              <a:rPr lang="en-IN" dirty="0"/>
              <a:t>stage, the focus needs to be on development of critical </a:t>
            </a:r>
            <a:r>
              <a:rPr lang="en-IN" dirty="0" smtClean="0"/>
              <a:t>thinking ability</a:t>
            </a:r>
            <a:r>
              <a:rPr lang="en-IN" dirty="0"/>
              <a:t>, problem solving </a:t>
            </a:r>
            <a:r>
              <a:rPr lang="en-IN" dirty="0" smtClean="0"/>
              <a:t>skills  </a:t>
            </a:r>
            <a:r>
              <a:rPr lang="en-IN" dirty="0"/>
              <a:t>and participation in pro-active action in community settings.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94208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8. Introduction of EE as a compulsory subject would require </a:t>
            </a:r>
            <a:r>
              <a:rPr lang="en-IN" dirty="0" smtClean="0"/>
              <a:t>reformulation of </a:t>
            </a:r>
            <a:r>
              <a:rPr lang="en-IN" dirty="0"/>
              <a:t>curricula in </a:t>
            </a:r>
            <a:r>
              <a:rPr lang="en-IN" dirty="0" smtClean="0"/>
              <a:t>other  </a:t>
            </a:r>
            <a:r>
              <a:rPr lang="en-IN" dirty="0"/>
              <a:t>subject areas as well, in order to avoid duplication or replication </a:t>
            </a:r>
            <a:r>
              <a:rPr lang="en-IN" dirty="0" smtClean="0"/>
              <a:t>and increase </a:t>
            </a:r>
            <a:r>
              <a:rPr lang="en-IN" dirty="0"/>
              <a:t>in curriculum load.</a:t>
            </a:r>
          </a:p>
          <a:p>
            <a:pPr marL="0" indent="0">
              <a:buNone/>
            </a:pPr>
            <a:r>
              <a:rPr lang="en-IN" dirty="0"/>
              <a:t>9. The school environment should be both a demonstration and </a:t>
            </a:r>
            <a:r>
              <a:rPr lang="en-IN" dirty="0" smtClean="0"/>
              <a:t>a manifestation </a:t>
            </a:r>
            <a:r>
              <a:rPr lang="en-IN" dirty="0"/>
              <a:t>of the EE process.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7611636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1022700"/>
            <a:ext cx="7776864" cy="417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dirty="0">
                <a:ea typeface="Calibri"/>
                <a:cs typeface="Kartika"/>
              </a:rPr>
              <a:t>10. </a:t>
            </a:r>
            <a:r>
              <a:rPr lang="en-IN" sz="2400" dirty="0">
                <a:ea typeface="Calibri"/>
                <a:cs typeface="Kartika"/>
              </a:rPr>
              <a:t>Every child from the upper primary level onwards has to be </a:t>
            </a:r>
            <a:r>
              <a:rPr lang="en-IN" sz="2400" dirty="0" smtClean="0">
                <a:ea typeface="Calibri"/>
                <a:cs typeface="Kartika"/>
              </a:rPr>
              <a:t>provided with </a:t>
            </a:r>
            <a:r>
              <a:rPr lang="en-IN" sz="2400" dirty="0">
                <a:ea typeface="Calibri"/>
                <a:cs typeface="Kartika"/>
              </a:rPr>
              <a:t>the opportunity </a:t>
            </a:r>
            <a:r>
              <a:rPr lang="en-IN" sz="2400" dirty="0" smtClean="0">
                <a:ea typeface="Calibri"/>
                <a:cs typeface="Kartika"/>
              </a:rPr>
              <a:t>to  participate </a:t>
            </a:r>
            <a:r>
              <a:rPr lang="en-IN" sz="2400" dirty="0">
                <a:ea typeface="Calibri"/>
                <a:cs typeface="Kartika"/>
              </a:rPr>
              <a:t>in at least one nature/outdoor field visit experience.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sz="2400" dirty="0">
                <a:ea typeface="Calibri"/>
                <a:cs typeface="Kartika"/>
              </a:rPr>
              <a:t>11. The content and transaction of EE needs to recognise, </a:t>
            </a:r>
            <a:r>
              <a:rPr lang="en-IN" sz="2400" dirty="0" smtClean="0">
                <a:ea typeface="Calibri"/>
                <a:cs typeface="Kartika"/>
              </a:rPr>
              <a:t>acknowledge, respect </a:t>
            </a:r>
            <a:r>
              <a:rPr lang="en-IN" sz="2400" dirty="0">
                <a:ea typeface="Calibri"/>
                <a:cs typeface="Kartika"/>
              </a:rPr>
              <a:t>and celebrate </a:t>
            </a:r>
            <a:r>
              <a:rPr lang="en-IN" sz="2400" dirty="0" smtClean="0">
                <a:ea typeface="Calibri"/>
                <a:cs typeface="Kartika"/>
              </a:rPr>
              <a:t>all   </a:t>
            </a:r>
            <a:r>
              <a:rPr lang="en-IN" sz="2400" dirty="0">
                <a:ea typeface="Calibri"/>
                <a:cs typeface="Kartika"/>
              </a:rPr>
              <a:t>forms of diversity and local </a:t>
            </a:r>
            <a:r>
              <a:rPr lang="en-IN" sz="2400" dirty="0" err="1">
                <a:ea typeface="Calibri"/>
                <a:cs typeface="Kartika"/>
              </a:rPr>
              <a:t>contextuality</a:t>
            </a:r>
            <a:r>
              <a:rPr lang="en-IN" sz="2400" dirty="0">
                <a:ea typeface="Calibri"/>
                <a:cs typeface="Kartika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sz="2400" dirty="0">
                <a:ea typeface="Calibri"/>
                <a:cs typeface="Kartika"/>
              </a:rPr>
              <a:t>12. The content related to environmental issues and concerns needs </a:t>
            </a:r>
            <a:r>
              <a:rPr lang="en-IN" sz="2400" dirty="0" smtClean="0">
                <a:ea typeface="Calibri"/>
                <a:cs typeface="Kartika"/>
              </a:rPr>
              <a:t>to cover </a:t>
            </a:r>
            <a:r>
              <a:rPr lang="en-IN" sz="2400" dirty="0">
                <a:ea typeface="Calibri"/>
                <a:cs typeface="Kartika"/>
              </a:rPr>
              <a:t>the range from the local to the global in a graded manner</a:t>
            </a:r>
          </a:p>
        </p:txBody>
      </p:sp>
    </p:spTree>
    <p:extLst>
      <p:ext uri="{BB962C8B-B14F-4D97-AF65-F5344CB8AC3E}">
        <p14:creationId xmlns:p14="http://schemas.microsoft.com/office/powerpoint/2010/main" val="66678563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dirty="0"/>
              <a:t>13. The pedagogy of EE will have to be based on local </a:t>
            </a:r>
            <a:r>
              <a:rPr lang="en-IN" dirty="0" err="1" smtClean="0"/>
              <a:t>contextuality</a:t>
            </a:r>
            <a:r>
              <a:rPr lang="en-IN" dirty="0" smtClean="0"/>
              <a:t>, indigenous </a:t>
            </a:r>
            <a:r>
              <a:rPr lang="en-IN" dirty="0"/>
              <a:t>knowledge</a:t>
            </a:r>
            <a:r>
              <a:rPr lang="en-IN" dirty="0" smtClean="0"/>
              <a:t>,  </a:t>
            </a:r>
            <a:r>
              <a:rPr lang="en-IN" dirty="0"/>
              <a:t>experiential learning strategies, multi-disciplinary approaches, </a:t>
            </a:r>
            <a:r>
              <a:rPr lang="en-IN" dirty="0" smtClean="0"/>
              <a:t>project based </a:t>
            </a:r>
            <a:r>
              <a:rPr lang="en-IN" dirty="0"/>
              <a:t>methods and action</a:t>
            </a:r>
          </a:p>
          <a:p>
            <a:pPr marL="0" indent="0">
              <a:buNone/>
            </a:pPr>
            <a:r>
              <a:rPr lang="en-IN" dirty="0"/>
              <a:t> oriented </a:t>
            </a:r>
            <a:r>
              <a:rPr lang="en-IN" dirty="0" err="1"/>
              <a:t>practicals</a:t>
            </a:r>
            <a:r>
              <a:rPr lang="en-IN" dirty="0"/>
              <a:t>.</a:t>
            </a:r>
          </a:p>
          <a:p>
            <a:pPr marL="0" indent="0">
              <a:buNone/>
            </a:pPr>
            <a:r>
              <a:rPr lang="en-IN" dirty="0"/>
              <a:t>14. EE has to be the concern of all teachers in all subject areas. </a:t>
            </a:r>
            <a:r>
              <a:rPr lang="en-IN" dirty="0" smtClean="0"/>
              <a:t>Every teacher </a:t>
            </a:r>
            <a:r>
              <a:rPr lang="en-IN" dirty="0"/>
              <a:t>would have </a:t>
            </a:r>
            <a:r>
              <a:rPr lang="en-IN" dirty="0" smtClean="0"/>
              <a:t>the  </a:t>
            </a:r>
            <a:r>
              <a:rPr lang="en-IN" dirty="0"/>
              <a:t>capacity to design teaching-learning strategies in EE.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175380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/>
              <a:t>15. Regular and periodic renewal and updating of syllabus of EE </a:t>
            </a:r>
            <a:r>
              <a:rPr lang="en-IN" dirty="0" smtClean="0"/>
              <a:t>is desirable. </a:t>
            </a:r>
          </a:p>
          <a:p>
            <a:pPr marL="0" indent="0">
              <a:buNone/>
            </a:pPr>
            <a:r>
              <a:rPr lang="en-IN" dirty="0" smtClean="0"/>
              <a:t>16</a:t>
            </a:r>
            <a:r>
              <a:rPr lang="en-IN" dirty="0"/>
              <a:t>. Environmental values have to be suitably integrated with </a:t>
            </a:r>
            <a:r>
              <a:rPr lang="en-IN" dirty="0" smtClean="0"/>
              <a:t>the curriculum</a:t>
            </a:r>
            <a:r>
              <a:rPr lang="en-IN" dirty="0"/>
              <a:t>, teaching-learning </a:t>
            </a:r>
            <a:r>
              <a:rPr lang="en-IN" dirty="0" smtClean="0"/>
              <a:t>process  </a:t>
            </a:r>
            <a:r>
              <a:rPr lang="en-IN" dirty="0"/>
              <a:t>and teacher education.</a:t>
            </a:r>
          </a:p>
          <a:p>
            <a:pPr marL="0" indent="0">
              <a:buNone/>
            </a:pPr>
            <a:r>
              <a:rPr lang="en-IN" dirty="0"/>
              <a:t>17. At the primary stage no formal evaluation is recommended. At </a:t>
            </a:r>
            <a:r>
              <a:rPr lang="en-IN" dirty="0" smtClean="0"/>
              <a:t>the secondary </a:t>
            </a:r>
            <a:r>
              <a:rPr lang="en-IN" dirty="0"/>
              <a:t>and </a:t>
            </a:r>
            <a:r>
              <a:rPr lang="en-IN" dirty="0" smtClean="0"/>
              <a:t>senior  </a:t>
            </a:r>
            <a:r>
              <a:rPr lang="en-IN" dirty="0"/>
              <a:t>secondary level EE as a compulsory subject could be evaluated </a:t>
            </a:r>
            <a:r>
              <a:rPr lang="en-IN" dirty="0" smtClean="0"/>
              <a:t>both internally </a:t>
            </a:r>
            <a:r>
              <a:rPr lang="en-IN" dirty="0"/>
              <a:t>and externally </a:t>
            </a:r>
            <a:r>
              <a:rPr lang="en-IN" dirty="0" smtClean="0"/>
              <a:t>by </a:t>
            </a:r>
            <a:r>
              <a:rPr lang="en-IN" dirty="0"/>
              <a:t>awarding grades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4331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 order to realise the above, the objectives of EE need to focus not only on knowledge</a:t>
            </a:r>
          </a:p>
          <a:p>
            <a:pPr marL="0" indent="0">
              <a:buNone/>
            </a:pPr>
            <a:r>
              <a:rPr lang="en-IN" dirty="0" smtClean="0"/>
              <a:t>but more importantly on generating awareness, developing attitudes, values and skills, and promoting participation and action among children at all levels of school education.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871169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18. The syllabi for both the pre-service and in-service teacher </a:t>
            </a:r>
            <a:r>
              <a:rPr lang="en-IN" dirty="0" smtClean="0"/>
              <a:t>education programmes </a:t>
            </a:r>
            <a:r>
              <a:rPr lang="en-IN" dirty="0"/>
              <a:t>require</a:t>
            </a:r>
          </a:p>
          <a:p>
            <a:pPr marL="0" indent="0">
              <a:buNone/>
            </a:pPr>
            <a:r>
              <a:rPr lang="en-IN" dirty="0"/>
              <a:t> significant modification and changes. NCERT may prepare </a:t>
            </a:r>
            <a:r>
              <a:rPr lang="en-IN" dirty="0" smtClean="0"/>
              <a:t>curriculum with </a:t>
            </a:r>
            <a:r>
              <a:rPr lang="en-IN" dirty="0"/>
              <a:t>EE component </a:t>
            </a:r>
            <a:r>
              <a:rPr lang="en-IN" dirty="0" smtClean="0"/>
              <a:t>for  </a:t>
            </a:r>
            <a:r>
              <a:rPr lang="en-IN" dirty="0"/>
              <a:t>teacher education courses.</a:t>
            </a:r>
          </a:p>
          <a:p>
            <a:pPr marL="0" indent="0">
              <a:buNone/>
            </a:pPr>
            <a:r>
              <a:rPr lang="en-IN" dirty="0" smtClean="0"/>
              <a:t>19 Specific </a:t>
            </a:r>
            <a:r>
              <a:rPr lang="en-IN" dirty="0"/>
              <a:t>strategies will have to be designed for in-service education </a:t>
            </a:r>
            <a:r>
              <a:rPr lang="en-IN" dirty="0" smtClean="0"/>
              <a:t>of teachers </a:t>
            </a:r>
            <a:r>
              <a:rPr lang="en-IN" dirty="0"/>
              <a:t>on the new</a:t>
            </a:r>
          </a:p>
          <a:p>
            <a:pPr marL="0" indent="0">
              <a:buNone/>
            </a:pPr>
            <a:r>
              <a:rPr lang="en-IN" dirty="0"/>
              <a:t>approaches of EE. </a:t>
            </a:r>
          </a:p>
        </p:txBody>
      </p:sp>
    </p:spTree>
    <p:extLst>
      <p:ext uri="{BB962C8B-B14F-4D97-AF65-F5344CB8AC3E}">
        <p14:creationId xmlns:p14="http://schemas.microsoft.com/office/powerpoint/2010/main" val="149556137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20 Collaboration </a:t>
            </a:r>
            <a:r>
              <a:rPr lang="en-IN" dirty="0"/>
              <a:t>has to be established between NCERT, Indian </a:t>
            </a:r>
            <a:r>
              <a:rPr lang="en-IN" dirty="0" smtClean="0"/>
              <a:t>Space Research </a:t>
            </a:r>
            <a:r>
              <a:rPr lang="en-IN" dirty="0"/>
              <a:t>Organisation</a:t>
            </a:r>
          </a:p>
          <a:p>
            <a:pPr marL="0" indent="0">
              <a:buNone/>
            </a:pPr>
            <a:r>
              <a:rPr lang="en-IN" dirty="0"/>
              <a:t> (ISRO) and State Institutes of Educational Technology (SIETs) </a:t>
            </a:r>
            <a:r>
              <a:rPr lang="en-IN" dirty="0" smtClean="0"/>
              <a:t>for teacher </a:t>
            </a:r>
            <a:r>
              <a:rPr lang="en-IN" dirty="0"/>
              <a:t>preparation </a:t>
            </a:r>
            <a:r>
              <a:rPr lang="en-IN" dirty="0" smtClean="0"/>
              <a:t>through  </a:t>
            </a:r>
            <a:r>
              <a:rPr lang="en-IN" dirty="0"/>
              <a:t>distance mode and production of multi-media materials.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2502991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 21 National </a:t>
            </a:r>
            <a:r>
              <a:rPr lang="en-IN" dirty="0"/>
              <a:t>electronic media </a:t>
            </a:r>
            <a:r>
              <a:rPr lang="en-IN"/>
              <a:t>like </a:t>
            </a:r>
            <a:r>
              <a:rPr lang="en-IN" smtClean="0"/>
              <a:t>Door darshan</a:t>
            </a:r>
            <a:r>
              <a:rPr lang="en-IN" dirty="0" smtClean="0"/>
              <a:t> </a:t>
            </a:r>
            <a:r>
              <a:rPr lang="en-IN" dirty="0"/>
              <a:t>and </a:t>
            </a:r>
            <a:r>
              <a:rPr lang="en-IN" dirty="0" err="1"/>
              <a:t>Akashvani</a:t>
            </a:r>
            <a:r>
              <a:rPr lang="en-IN" dirty="0"/>
              <a:t> need </a:t>
            </a:r>
            <a:r>
              <a:rPr lang="en-IN" dirty="0" smtClean="0"/>
              <a:t>to provide </a:t>
            </a:r>
            <a:r>
              <a:rPr lang="en-IN" dirty="0"/>
              <a:t>slots during </a:t>
            </a:r>
            <a:r>
              <a:rPr lang="en-IN" dirty="0" smtClean="0"/>
              <a:t>prime  </a:t>
            </a:r>
            <a:r>
              <a:rPr lang="en-IN" dirty="0"/>
              <a:t>time for generating awareness and building a climate for action to </a:t>
            </a:r>
            <a:r>
              <a:rPr lang="en-IN" dirty="0" smtClean="0"/>
              <a:t>find solutions </a:t>
            </a:r>
            <a:r>
              <a:rPr lang="en-IN" dirty="0"/>
              <a:t>to </a:t>
            </a:r>
            <a:r>
              <a:rPr lang="en-IN" dirty="0" smtClean="0"/>
              <a:t>environmental  </a:t>
            </a:r>
            <a:r>
              <a:rPr lang="en-IN" dirty="0"/>
              <a:t>issues.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7915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4306</Words>
  <Application>Microsoft Office PowerPoint</Application>
  <PresentationFormat>On-screen Show (4:3)</PresentationFormat>
  <Paragraphs>296</Paragraphs>
  <Slides>92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3" baseType="lpstr">
      <vt:lpstr>Office Theme</vt:lpstr>
      <vt:lpstr>Curriculum planning</vt:lpstr>
      <vt:lpstr>PowerPoint Presentation</vt:lpstr>
      <vt:lpstr>PowerPoint Presentation</vt:lpstr>
      <vt:lpstr>PowerPoint Presentation</vt:lpstr>
      <vt:lpstr>1. Scope and dimensions of Environmental Education at elementary, secondary and higher secondary levels of school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Significant elements of the content and process including projects and activities for EE </vt:lpstr>
      <vt:lpstr>  students can collect   different single-use plastics and  determine how much can be recycled.</vt:lpstr>
      <vt:lpstr>PowerPoint Presentation</vt:lpstr>
      <vt:lpstr>PowerPoint Presentation</vt:lpstr>
      <vt:lpstr>PowerPoint Presentation</vt:lpstr>
      <vt:lpstr>Some elements of sustainable development are</vt:lpstr>
      <vt:lpstr>PowerPoint Presentation</vt:lpstr>
      <vt:lpstr>The topics suggested for inclusion in the syllabi are as given below.</vt:lpstr>
      <vt:lpstr>PowerPoint Presentation</vt:lpstr>
      <vt:lpstr>PowerPoint Presentation</vt:lpstr>
      <vt:lpstr>PowerPoint Presentation</vt:lpstr>
      <vt:lpstr>PowerPoint Presentation</vt:lpstr>
      <vt:lpstr>Disaster management</vt:lpstr>
      <vt:lpstr>PowerPoint Presentation</vt:lpstr>
      <vt:lpstr>PowerPoint Presentation</vt:lpstr>
      <vt:lpstr> Some of the common field based projects and activities suggested are: </vt:lpstr>
      <vt:lpstr>PowerPoint Presentation</vt:lpstr>
      <vt:lpstr>3. Modalities of introducing EE without increasing curriculum load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EE as an instrument for inculcating healthy personal and social attitudes towards environment and development</vt:lpstr>
      <vt:lpstr>PowerPoint Presentation</vt:lpstr>
      <vt:lpstr>PowerPoint Presentation</vt:lpstr>
      <vt:lpstr>5. Role of the community in imparting effective EE in schools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 Strategies of evaluating EE and its place in public examinations</vt:lpstr>
      <vt:lpstr>The objectives of the evaluation process are to:</vt:lpstr>
      <vt:lpstr>PowerPoint Presentation</vt:lpstr>
      <vt:lpstr>PowerPoint Presentation</vt:lpstr>
      <vt:lpstr>PowerPoint Presentation</vt:lpstr>
      <vt:lpstr>7. Implications of EE for Teacher Education</vt:lpstr>
      <vt:lpstr>The basic strategies required for strengthening both pre-service and in-service teacher education programmes include:</vt:lpstr>
      <vt:lpstr>PowerPoint Presentation</vt:lpstr>
      <vt:lpstr> National Consultations on Environmental Education in Schools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</vt:lpstr>
      <vt:lpstr>Teacher Education</vt:lpstr>
      <vt:lpstr>PowerPoint Presentation</vt:lpstr>
      <vt:lpstr>PowerPoint Presentation</vt:lpstr>
      <vt:lpstr>PowerPoint Presentation</vt:lpstr>
      <vt:lpstr>PowerPoint Presentation</vt:lpstr>
      <vt:lpstr>Implementation Strategy </vt:lpstr>
      <vt:lpstr>PowerPoint Presentation</vt:lpstr>
      <vt:lpstr>PowerPoint Presentation</vt:lpstr>
      <vt:lpstr>PowerPoint Presentation</vt:lpstr>
      <vt:lpstr>PowerPoint Presentation</vt:lpstr>
      <vt:lpstr>Recommendations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planning</dc:title>
  <dc:creator>user</dc:creator>
  <cp:lastModifiedBy>user</cp:lastModifiedBy>
  <cp:revision>130</cp:revision>
  <dcterms:created xsi:type="dcterms:W3CDTF">2020-07-22T14:12:10Z</dcterms:created>
  <dcterms:modified xsi:type="dcterms:W3CDTF">2020-08-03T02:38:26Z</dcterms:modified>
</cp:coreProperties>
</file>