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7" r:id="rId7"/>
    <p:sldId id="261" r:id="rId8"/>
    <p:sldId id="262" r:id="rId9"/>
    <p:sldId id="263" r:id="rId10"/>
    <p:sldId id="264" r:id="rId11"/>
    <p:sldId id="265" r:id="rId12"/>
    <p:sldId id="266"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8"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450924B-CA9B-4079-9378-F1504D3B3CF1}" type="datetimeFigureOut">
              <a:rPr lang="en-IN" smtClean="0"/>
              <a:t>15-09-2020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E20E6EF-0351-4788-BFDF-B24A5BF3C769}" type="slidenum">
              <a:rPr lang="en-IN" smtClean="0"/>
              <a:t>‹#›</a:t>
            </a:fld>
            <a:endParaRPr lang="en-IN"/>
          </a:p>
        </p:txBody>
      </p:sp>
    </p:spTree>
    <p:extLst>
      <p:ext uri="{BB962C8B-B14F-4D97-AF65-F5344CB8AC3E}">
        <p14:creationId xmlns:p14="http://schemas.microsoft.com/office/powerpoint/2010/main" val="1623060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450924B-CA9B-4079-9378-F1504D3B3CF1}" type="datetimeFigureOut">
              <a:rPr lang="en-IN" smtClean="0"/>
              <a:t>15-09-2020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E20E6EF-0351-4788-BFDF-B24A5BF3C769}" type="slidenum">
              <a:rPr lang="en-IN" smtClean="0"/>
              <a:t>‹#›</a:t>
            </a:fld>
            <a:endParaRPr lang="en-IN"/>
          </a:p>
        </p:txBody>
      </p:sp>
    </p:spTree>
    <p:extLst>
      <p:ext uri="{BB962C8B-B14F-4D97-AF65-F5344CB8AC3E}">
        <p14:creationId xmlns:p14="http://schemas.microsoft.com/office/powerpoint/2010/main" val="3736368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450924B-CA9B-4079-9378-F1504D3B3CF1}" type="datetimeFigureOut">
              <a:rPr lang="en-IN" smtClean="0"/>
              <a:t>15-09-2020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E20E6EF-0351-4788-BFDF-B24A5BF3C769}" type="slidenum">
              <a:rPr lang="en-IN" smtClean="0"/>
              <a:t>‹#›</a:t>
            </a:fld>
            <a:endParaRPr lang="en-IN"/>
          </a:p>
        </p:txBody>
      </p:sp>
    </p:spTree>
    <p:extLst>
      <p:ext uri="{BB962C8B-B14F-4D97-AF65-F5344CB8AC3E}">
        <p14:creationId xmlns:p14="http://schemas.microsoft.com/office/powerpoint/2010/main" val="2504931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450924B-CA9B-4079-9378-F1504D3B3CF1}" type="datetimeFigureOut">
              <a:rPr lang="en-IN" smtClean="0"/>
              <a:t>15-09-2020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E20E6EF-0351-4788-BFDF-B24A5BF3C769}" type="slidenum">
              <a:rPr lang="en-IN" smtClean="0"/>
              <a:t>‹#›</a:t>
            </a:fld>
            <a:endParaRPr lang="en-IN"/>
          </a:p>
        </p:txBody>
      </p:sp>
    </p:spTree>
    <p:extLst>
      <p:ext uri="{BB962C8B-B14F-4D97-AF65-F5344CB8AC3E}">
        <p14:creationId xmlns:p14="http://schemas.microsoft.com/office/powerpoint/2010/main" val="1606062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50924B-CA9B-4079-9378-F1504D3B3CF1}" type="datetimeFigureOut">
              <a:rPr lang="en-IN" smtClean="0"/>
              <a:t>15-09-2020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E20E6EF-0351-4788-BFDF-B24A5BF3C769}" type="slidenum">
              <a:rPr lang="en-IN" smtClean="0"/>
              <a:t>‹#›</a:t>
            </a:fld>
            <a:endParaRPr lang="en-IN"/>
          </a:p>
        </p:txBody>
      </p:sp>
    </p:spTree>
    <p:extLst>
      <p:ext uri="{BB962C8B-B14F-4D97-AF65-F5344CB8AC3E}">
        <p14:creationId xmlns:p14="http://schemas.microsoft.com/office/powerpoint/2010/main" val="2027249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450924B-CA9B-4079-9378-F1504D3B3CF1}" type="datetimeFigureOut">
              <a:rPr lang="en-IN" smtClean="0"/>
              <a:t>15-09-2020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E20E6EF-0351-4788-BFDF-B24A5BF3C769}" type="slidenum">
              <a:rPr lang="en-IN" smtClean="0"/>
              <a:t>‹#›</a:t>
            </a:fld>
            <a:endParaRPr lang="en-IN"/>
          </a:p>
        </p:txBody>
      </p:sp>
    </p:spTree>
    <p:extLst>
      <p:ext uri="{BB962C8B-B14F-4D97-AF65-F5344CB8AC3E}">
        <p14:creationId xmlns:p14="http://schemas.microsoft.com/office/powerpoint/2010/main" val="3312665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450924B-CA9B-4079-9378-F1504D3B3CF1}" type="datetimeFigureOut">
              <a:rPr lang="en-IN" smtClean="0"/>
              <a:t>15-09-2020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E20E6EF-0351-4788-BFDF-B24A5BF3C769}" type="slidenum">
              <a:rPr lang="en-IN" smtClean="0"/>
              <a:t>‹#›</a:t>
            </a:fld>
            <a:endParaRPr lang="en-IN"/>
          </a:p>
        </p:txBody>
      </p:sp>
    </p:spTree>
    <p:extLst>
      <p:ext uri="{BB962C8B-B14F-4D97-AF65-F5344CB8AC3E}">
        <p14:creationId xmlns:p14="http://schemas.microsoft.com/office/powerpoint/2010/main" val="3623807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450924B-CA9B-4079-9378-F1504D3B3CF1}" type="datetimeFigureOut">
              <a:rPr lang="en-IN" smtClean="0"/>
              <a:t>15-09-2020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E20E6EF-0351-4788-BFDF-B24A5BF3C769}" type="slidenum">
              <a:rPr lang="en-IN" smtClean="0"/>
              <a:t>‹#›</a:t>
            </a:fld>
            <a:endParaRPr lang="en-IN"/>
          </a:p>
        </p:txBody>
      </p:sp>
    </p:spTree>
    <p:extLst>
      <p:ext uri="{BB962C8B-B14F-4D97-AF65-F5344CB8AC3E}">
        <p14:creationId xmlns:p14="http://schemas.microsoft.com/office/powerpoint/2010/main" val="3547423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0924B-CA9B-4079-9378-F1504D3B3CF1}" type="datetimeFigureOut">
              <a:rPr lang="en-IN" smtClean="0"/>
              <a:t>15-09-2020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E20E6EF-0351-4788-BFDF-B24A5BF3C769}" type="slidenum">
              <a:rPr lang="en-IN" smtClean="0"/>
              <a:t>‹#›</a:t>
            </a:fld>
            <a:endParaRPr lang="en-IN"/>
          </a:p>
        </p:txBody>
      </p:sp>
    </p:spTree>
    <p:extLst>
      <p:ext uri="{BB962C8B-B14F-4D97-AF65-F5344CB8AC3E}">
        <p14:creationId xmlns:p14="http://schemas.microsoft.com/office/powerpoint/2010/main" val="2621349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50924B-CA9B-4079-9378-F1504D3B3CF1}" type="datetimeFigureOut">
              <a:rPr lang="en-IN" smtClean="0"/>
              <a:t>15-09-2020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E20E6EF-0351-4788-BFDF-B24A5BF3C769}" type="slidenum">
              <a:rPr lang="en-IN" smtClean="0"/>
              <a:t>‹#›</a:t>
            </a:fld>
            <a:endParaRPr lang="en-IN"/>
          </a:p>
        </p:txBody>
      </p:sp>
    </p:spTree>
    <p:extLst>
      <p:ext uri="{BB962C8B-B14F-4D97-AF65-F5344CB8AC3E}">
        <p14:creationId xmlns:p14="http://schemas.microsoft.com/office/powerpoint/2010/main" val="4155179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50924B-CA9B-4079-9378-F1504D3B3CF1}" type="datetimeFigureOut">
              <a:rPr lang="en-IN" smtClean="0"/>
              <a:t>15-09-2020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E20E6EF-0351-4788-BFDF-B24A5BF3C769}" type="slidenum">
              <a:rPr lang="en-IN" smtClean="0"/>
              <a:t>‹#›</a:t>
            </a:fld>
            <a:endParaRPr lang="en-IN"/>
          </a:p>
        </p:txBody>
      </p:sp>
    </p:spTree>
    <p:extLst>
      <p:ext uri="{BB962C8B-B14F-4D97-AF65-F5344CB8AC3E}">
        <p14:creationId xmlns:p14="http://schemas.microsoft.com/office/powerpoint/2010/main" val="2708799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50924B-CA9B-4079-9378-F1504D3B3CF1}" type="datetimeFigureOut">
              <a:rPr lang="en-IN" smtClean="0"/>
              <a:t>15-09-2020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20E6EF-0351-4788-BFDF-B24A5BF3C769}" type="slidenum">
              <a:rPr lang="en-IN" smtClean="0"/>
              <a:t>‹#›</a:t>
            </a:fld>
            <a:endParaRPr lang="en-IN"/>
          </a:p>
        </p:txBody>
      </p:sp>
    </p:spTree>
    <p:extLst>
      <p:ext uri="{BB962C8B-B14F-4D97-AF65-F5344CB8AC3E}">
        <p14:creationId xmlns:p14="http://schemas.microsoft.com/office/powerpoint/2010/main" val="735597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7"/>
            <a:ext cx="7772400" cy="2088231"/>
          </a:xfrm>
        </p:spPr>
        <p:txBody>
          <a:bodyPr/>
          <a:lstStyle/>
          <a:p>
            <a:r>
              <a:rPr lang="en-IN" dirty="0" smtClean="0"/>
              <a:t>Biodiversity </a:t>
            </a:r>
            <a:r>
              <a:rPr lang="en-IN" dirty="0" smtClean="0"/>
              <a:t>Hotspot/ecological </a:t>
            </a:r>
            <a:r>
              <a:rPr lang="en-IN" dirty="0" smtClean="0"/>
              <a:t>hotspot</a:t>
            </a:r>
            <a:endParaRPr lang="en-IN" dirty="0"/>
          </a:p>
        </p:txBody>
      </p:sp>
      <p:sp>
        <p:nvSpPr>
          <p:cNvPr id="3" name="Subtitle 2"/>
          <p:cNvSpPr>
            <a:spLocks noGrp="1"/>
          </p:cNvSpPr>
          <p:nvPr>
            <p:ph type="subTitle" idx="1"/>
          </p:nvPr>
        </p:nvSpPr>
        <p:spPr>
          <a:xfrm>
            <a:off x="611560" y="2492896"/>
            <a:ext cx="7920880" cy="3960440"/>
          </a:xfrm>
        </p:spPr>
        <p:txBody>
          <a:bodyPr/>
          <a:lstStyle/>
          <a:p>
            <a:endParaRPr lang="en-IN" dirty="0"/>
          </a:p>
        </p:txBody>
      </p:sp>
      <p:pic>
        <p:nvPicPr>
          <p:cNvPr id="4" name="Picture 3" descr="Figure 2 - Biodiversity hotspots and some of their endemic species."/>
          <p:cNvPicPr/>
          <p:nvPr/>
        </p:nvPicPr>
        <p:blipFill>
          <a:blip r:embed="rId2">
            <a:extLst>
              <a:ext uri="{28A0092B-C50C-407E-A947-70E740481C1C}">
                <a14:useLocalDpi xmlns:a14="http://schemas.microsoft.com/office/drawing/2010/main" val="0"/>
              </a:ext>
            </a:extLst>
          </a:blip>
          <a:srcRect/>
          <a:stretch>
            <a:fillRect/>
          </a:stretch>
        </p:blipFill>
        <p:spPr bwMode="auto">
          <a:xfrm>
            <a:off x="683568" y="2492897"/>
            <a:ext cx="7848871" cy="3888432"/>
          </a:xfrm>
          <a:prstGeom prst="rect">
            <a:avLst/>
          </a:prstGeom>
          <a:noFill/>
          <a:ln>
            <a:noFill/>
          </a:ln>
        </p:spPr>
      </p:pic>
    </p:spTree>
    <p:extLst>
      <p:ext uri="{BB962C8B-B14F-4D97-AF65-F5344CB8AC3E}">
        <p14:creationId xmlns:p14="http://schemas.microsoft.com/office/powerpoint/2010/main" val="4176811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The fact that these factors are widespread creates challenges for the species that manage to survive; and with an ever-changing climate and unpredictable circumstances, species that cannot resist the changing environment or move to a more suitable habitat will likely become extinct.</a:t>
            </a:r>
            <a:endParaRPr lang="en-IN" dirty="0"/>
          </a:p>
        </p:txBody>
      </p:sp>
    </p:spTree>
    <p:extLst>
      <p:ext uri="{BB962C8B-B14F-4D97-AF65-F5344CB8AC3E}">
        <p14:creationId xmlns:p14="http://schemas.microsoft.com/office/powerpoint/2010/main" val="2057324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dirty="0" smtClean="0"/>
              <a:t>When we think about the future of biodiversity on Earth, we need to consider the </a:t>
            </a:r>
            <a:r>
              <a:rPr lang="en-IN" b="1" dirty="0" smtClean="0"/>
              <a:t>role we play in climate change</a:t>
            </a:r>
            <a:r>
              <a:rPr lang="en-IN" dirty="0" smtClean="0"/>
              <a:t>. </a:t>
            </a:r>
          </a:p>
          <a:p>
            <a:r>
              <a:rPr lang="en-IN" dirty="0" smtClean="0"/>
              <a:t>Some scientists predict that up to 54% of species are at risk of extinction due to climate change. </a:t>
            </a:r>
          </a:p>
          <a:p>
            <a:r>
              <a:rPr lang="en-IN" dirty="0" smtClean="0"/>
              <a:t>The consequences of climate change are extremely widespread, threatening even places untouched by humans. </a:t>
            </a:r>
            <a:endParaRPr lang="en-IN" dirty="0"/>
          </a:p>
        </p:txBody>
      </p:sp>
    </p:spTree>
    <p:extLst>
      <p:ext uri="{BB962C8B-B14F-4D97-AF65-F5344CB8AC3E}">
        <p14:creationId xmlns:p14="http://schemas.microsoft.com/office/powerpoint/2010/main" val="2006588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Measures to protect our ecological hotspots</a:t>
            </a:r>
            <a:endParaRPr lang="en-IN" dirty="0"/>
          </a:p>
        </p:txBody>
      </p:sp>
      <p:sp>
        <p:nvSpPr>
          <p:cNvPr id="3" name="Content Placeholder 2"/>
          <p:cNvSpPr>
            <a:spLocks noGrp="1"/>
          </p:cNvSpPr>
          <p:nvPr>
            <p:ph idx="1"/>
          </p:nvPr>
        </p:nvSpPr>
        <p:spPr/>
        <p:txBody>
          <a:bodyPr/>
          <a:lstStyle/>
          <a:p>
            <a:r>
              <a:rPr lang="en-IN" dirty="0" smtClean="0"/>
              <a:t> we can start by making small changes in our daily lives.</a:t>
            </a:r>
          </a:p>
          <a:p>
            <a:r>
              <a:rPr lang="en-IN" dirty="0" smtClean="0"/>
              <a:t> Taking action by recycling, picking up trash, being conservative with our water consumption, and limiting pollution by walking, biking, or taking public transportation are ways that we can help the environment.</a:t>
            </a:r>
            <a:endParaRPr lang="en-IN" dirty="0"/>
          </a:p>
        </p:txBody>
      </p:sp>
    </p:spTree>
    <p:extLst>
      <p:ext uri="{BB962C8B-B14F-4D97-AF65-F5344CB8AC3E}">
        <p14:creationId xmlns:p14="http://schemas.microsoft.com/office/powerpoint/2010/main" val="887254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IUCN Red </a:t>
            </a:r>
            <a:r>
              <a:rPr lang="en-IN" dirty="0" smtClean="0"/>
              <a:t>List</a:t>
            </a:r>
            <a:r>
              <a:rPr lang="en-IN" dirty="0" smtClean="0"/>
              <a:t/>
            </a:r>
            <a:br>
              <a:rPr lang="en-IN" dirty="0" smtClean="0"/>
            </a:b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Founded in 1964, the IUCN Red List also known as the Red Data List evaluates the biological species in the world which are at the risk of extinction. </a:t>
            </a:r>
          </a:p>
          <a:p>
            <a:r>
              <a:rPr lang="en-IN" dirty="0" smtClean="0"/>
              <a:t>IUCN aims to focus on the conservation of the world’s species to reduce the species extinction. More than 77,300 species have been assessed on the IUCN Red List.</a:t>
            </a:r>
          </a:p>
          <a:p>
            <a:endParaRPr lang="en-IN" dirty="0" smtClean="0"/>
          </a:p>
          <a:p>
            <a:r>
              <a:rPr lang="en-IN" dirty="0" smtClean="0"/>
              <a:t>According to the reports of 2019 as per the IUCN Red List, 41% of the amphibians and 33% of the coral reefs are in the threatened category.</a:t>
            </a:r>
            <a:endParaRPr lang="en-IN" dirty="0"/>
          </a:p>
        </p:txBody>
      </p:sp>
    </p:spTree>
    <p:extLst>
      <p:ext uri="{BB962C8B-B14F-4D97-AF65-F5344CB8AC3E}">
        <p14:creationId xmlns:p14="http://schemas.microsoft.com/office/powerpoint/2010/main" val="2226219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04664"/>
            <a:ext cx="8229600" cy="1143000"/>
          </a:xfrm>
        </p:spPr>
        <p:txBody>
          <a:bodyPr>
            <a:normAutofit fontScale="90000"/>
          </a:bodyPr>
          <a:lstStyle/>
          <a:p>
            <a:r>
              <a:rPr lang="en-IN" dirty="0" smtClean="0"/>
              <a:t/>
            </a:r>
            <a:br>
              <a:rPr lang="en-IN" dirty="0" smtClean="0"/>
            </a:br>
            <a:r>
              <a:rPr lang="en-IN" sz="3600" dirty="0" smtClean="0"/>
              <a:t>The IUCN Red List can be divided into the following 9 categories:</a:t>
            </a:r>
            <a:br>
              <a:rPr lang="en-IN" sz="3600" dirty="0" smtClean="0"/>
            </a:br>
            <a:endParaRPr lang="en-IN" sz="3600" dirty="0"/>
          </a:p>
        </p:txBody>
      </p:sp>
      <p:sp>
        <p:nvSpPr>
          <p:cNvPr id="3" name="Content Placeholder 2"/>
          <p:cNvSpPr>
            <a:spLocks noGrp="1"/>
          </p:cNvSpPr>
          <p:nvPr>
            <p:ph idx="1"/>
          </p:nvPr>
        </p:nvSpPr>
        <p:spPr/>
        <p:txBody>
          <a:bodyPr>
            <a:normAutofit fontScale="92500" lnSpcReduction="10000"/>
          </a:bodyPr>
          <a:lstStyle/>
          <a:p>
            <a:endParaRPr lang="en-IN" dirty="0" smtClean="0"/>
          </a:p>
          <a:p>
            <a:r>
              <a:rPr lang="en-IN" dirty="0" smtClean="0"/>
              <a:t>Extinct (EX) – No known individuals remaining.</a:t>
            </a:r>
          </a:p>
          <a:p>
            <a:r>
              <a:rPr lang="en-IN" dirty="0" smtClean="0"/>
              <a:t>Extinct in the wild (EW) – Known only to survive in captivity, or as a naturalized population outside its historic range.</a:t>
            </a:r>
          </a:p>
          <a:p>
            <a:r>
              <a:rPr lang="en-IN" dirty="0" smtClean="0"/>
              <a:t>Critically endangered (CR) – Extremely high risk of extinction in the wild.</a:t>
            </a:r>
          </a:p>
          <a:p>
            <a:r>
              <a:rPr lang="en-IN" dirty="0" smtClean="0"/>
              <a:t>Endangered (EN) – High risk of extinction in the wild.</a:t>
            </a:r>
            <a:endParaRPr lang="en-IN" dirty="0"/>
          </a:p>
        </p:txBody>
      </p:sp>
    </p:spTree>
    <p:extLst>
      <p:ext uri="{BB962C8B-B14F-4D97-AF65-F5344CB8AC3E}">
        <p14:creationId xmlns:p14="http://schemas.microsoft.com/office/powerpoint/2010/main" val="186988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r>
              <a:rPr lang="en-IN" dirty="0" smtClean="0"/>
              <a:t>Vulnerable (VU) – High risk of endangerment in the wild.</a:t>
            </a:r>
          </a:p>
          <a:p>
            <a:r>
              <a:rPr lang="en-IN" dirty="0" smtClean="0"/>
              <a:t>Near threatened (NT) – Likely to become endangered shortly.</a:t>
            </a:r>
          </a:p>
          <a:p>
            <a:r>
              <a:rPr lang="en-IN" dirty="0" smtClean="0"/>
              <a:t>Least concern (LC) – Lowest risk. Does not qualify for a more at-risk category. Widespread and abundant taxa are included in this category.</a:t>
            </a:r>
          </a:p>
          <a:p>
            <a:r>
              <a:rPr lang="en-IN" dirty="0" smtClean="0"/>
              <a:t>Data deficient (DD) – Not enough data to assess its risk of extinction.</a:t>
            </a:r>
          </a:p>
          <a:p>
            <a:r>
              <a:rPr lang="en-IN" dirty="0" smtClean="0"/>
              <a:t>Not evaluated (NE) – Has not yet been evaluated against the criteria</a:t>
            </a:r>
            <a:endParaRPr lang="en-IN" dirty="0"/>
          </a:p>
        </p:txBody>
      </p:sp>
    </p:spTree>
    <p:extLst>
      <p:ext uri="{BB962C8B-B14F-4D97-AF65-F5344CB8AC3E}">
        <p14:creationId xmlns:p14="http://schemas.microsoft.com/office/powerpoint/2010/main" val="1215116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Tiger Conservation in India</a:t>
            </a:r>
            <a:br>
              <a:rPr lang="en-IN" dirty="0" smtClean="0"/>
            </a:br>
            <a:endParaRPr lang="en-IN" dirty="0"/>
          </a:p>
        </p:txBody>
      </p:sp>
      <p:sp>
        <p:nvSpPr>
          <p:cNvPr id="3" name="Content Placeholder 2"/>
          <p:cNvSpPr>
            <a:spLocks noGrp="1"/>
          </p:cNvSpPr>
          <p:nvPr>
            <p:ph idx="1"/>
          </p:nvPr>
        </p:nvSpPr>
        <p:spPr/>
        <p:txBody>
          <a:bodyPr>
            <a:normAutofit/>
          </a:bodyPr>
          <a:lstStyle/>
          <a:p>
            <a:pPr algn="just"/>
            <a:r>
              <a:rPr lang="en-IN" dirty="0" smtClean="0"/>
              <a:t>Since a large number of the tiger population in India is entering into the list of endangered species, the conservation of tigers has become a crucial point in India. One of the initiatives taken by the Government of India for the protection of the tigers is the ‘Project Tiger’. This project was launched in April 1973 and was administered by the National Tiger Conservation Authority.</a:t>
            </a:r>
            <a:endParaRPr lang="en-IN" dirty="0"/>
          </a:p>
        </p:txBody>
      </p:sp>
    </p:spTree>
    <p:extLst>
      <p:ext uri="{BB962C8B-B14F-4D97-AF65-F5344CB8AC3E}">
        <p14:creationId xmlns:p14="http://schemas.microsoft.com/office/powerpoint/2010/main" val="4217962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The list of major threats to Tiger Population are:</a:t>
            </a:r>
            <a:br>
              <a:rPr lang="en-IN" dirty="0" smtClean="0"/>
            </a:br>
            <a:endParaRPr lang="en-IN" dirty="0"/>
          </a:p>
        </p:txBody>
      </p:sp>
      <p:sp>
        <p:nvSpPr>
          <p:cNvPr id="3" name="Content Placeholder 2"/>
          <p:cNvSpPr>
            <a:spLocks noGrp="1"/>
          </p:cNvSpPr>
          <p:nvPr>
            <p:ph idx="1"/>
          </p:nvPr>
        </p:nvSpPr>
        <p:spPr/>
        <p:txBody>
          <a:bodyPr/>
          <a:lstStyle/>
          <a:p>
            <a:endParaRPr lang="en-IN" dirty="0" smtClean="0"/>
          </a:p>
          <a:p>
            <a:r>
              <a:rPr lang="en-IN" dirty="0" smtClean="0"/>
              <a:t>Man- animal conflict</a:t>
            </a:r>
          </a:p>
          <a:p>
            <a:r>
              <a:rPr lang="en-IN" dirty="0" smtClean="0"/>
              <a:t>Hunting, poaching and illegal trade</a:t>
            </a:r>
          </a:p>
          <a:p>
            <a:r>
              <a:rPr lang="en-IN" dirty="0" smtClean="0"/>
              <a:t>Habitat and loss of prey species</a:t>
            </a:r>
            <a:endParaRPr lang="en-IN" dirty="0"/>
          </a:p>
        </p:txBody>
      </p:sp>
    </p:spTree>
    <p:extLst>
      <p:ext uri="{BB962C8B-B14F-4D97-AF65-F5344CB8AC3E}">
        <p14:creationId xmlns:p14="http://schemas.microsoft.com/office/powerpoint/2010/main" val="14428397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Top 5 Endangered Species of India</a:t>
            </a:r>
            <a:br>
              <a:rPr lang="en-IN" dirty="0" smtClean="0"/>
            </a:br>
            <a:endParaRPr lang="en-IN" dirty="0"/>
          </a:p>
        </p:txBody>
      </p:sp>
      <p:sp>
        <p:nvSpPr>
          <p:cNvPr id="3" name="Content Placeholder 2"/>
          <p:cNvSpPr>
            <a:spLocks noGrp="1"/>
          </p:cNvSpPr>
          <p:nvPr>
            <p:ph idx="1"/>
          </p:nvPr>
        </p:nvSpPr>
        <p:spPr/>
        <p:txBody>
          <a:bodyPr>
            <a:normAutofit/>
          </a:bodyPr>
          <a:lstStyle/>
          <a:p>
            <a:r>
              <a:rPr lang="en-IN" dirty="0" smtClean="0">
                <a:solidFill>
                  <a:schemeClr val="accent6">
                    <a:lumMod val="75000"/>
                  </a:schemeClr>
                </a:solidFill>
              </a:rPr>
              <a:t>Endangered Animal Species-</a:t>
            </a:r>
            <a:r>
              <a:rPr lang="en-IN" dirty="0" smtClean="0">
                <a:solidFill>
                  <a:srgbClr val="0070C0"/>
                </a:solidFill>
              </a:rPr>
              <a:t>--&amp; Plant Species</a:t>
            </a:r>
          </a:p>
          <a:p>
            <a:r>
              <a:rPr lang="en-IN" dirty="0" smtClean="0">
                <a:solidFill>
                  <a:srgbClr val="FF0000"/>
                </a:solidFill>
              </a:rPr>
              <a:t>The Royal Bengal Tiger-</a:t>
            </a:r>
            <a:r>
              <a:rPr lang="en-IN" dirty="0" smtClean="0"/>
              <a:t>--	</a:t>
            </a:r>
            <a:r>
              <a:rPr lang="en-IN" dirty="0" smtClean="0">
                <a:solidFill>
                  <a:srgbClr val="0070C0"/>
                </a:solidFill>
              </a:rPr>
              <a:t>Ebony tree</a:t>
            </a:r>
          </a:p>
          <a:p>
            <a:r>
              <a:rPr lang="en-IN" dirty="0" smtClean="0">
                <a:solidFill>
                  <a:srgbClr val="FF0000"/>
                </a:solidFill>
              </a:rPr>
              <a:t>The Great Asiatic Lion-</a:t>
            </a:r>
            <a:r>
              <a:rPr lang="en-IN" dirty="0" smtClean="0"/>
              <a:t>---	</a:t>
            </a:r>
            <a:r>
              <a:rPr lang="en-IN" dirty="0" smtClean="0">
                <a:solidFill>
                  <a:srgbClr val="0070C0"/>
                </a:solidFill>
              </a:rPr>
              <a:t>Indian Mallow</a:t>
            </a:r>
          </a:p>
          <a:p>
            <a:r>
              <a:rPr lang="en-IN" dirty="0" smtClean="0">
                <a:solidFill>
                  <a:srgbClr val="FF0000"/>
                </a:solidFill>
              </a:rPr>
              <a:t>The Snow Leopard</a:t>
            </a:r>
            <a:r>
              <a:rPr lang="en-IN" dirty="0" smtClean="0"/>
              <a:t>	</a:t>
            </a:r>
            <a:r>
              <a:rPr lang="en-IN" dirty="0" smtClean="0">
                <a:solidFill>
                  <a:srgbClr val="0070C0"/>
                </a:solidFill>
              </a:rPr>
              <a:t>-----   Malabar Lily</a:t>
            </a:r>
          </a:p>
          <a:p>
            <a:r>
              <a:rPr lang="en-IN" dirty="0" smtClean="0">
                <a:solidFill>
                  <a:srgbClr val="FF0000"/>
                </a:solidFill>
              </a:rPr>
              <a:t>The Pig Nosed Frog	Assam </a:t>
            </a:r>
            <a:r>
              <a:rPr lang="en-IN" dirty="0" smtClean="0"/>
              <a:t>-- </a:t>
            </a:r>
            <a:r>
              <a:rPr lang="en-IN" dirty="0" smtClean="0">
                <a:solidFill>
                  <a:srgbClr val="0070C0"/>
                </a:solidFill>
              </a:rPr>
              <a:t>Catkin Yew</a:t>
            </a:r>
          </a:p>
          <a:p>
            <a:r>
              <a:rPr lang="en-IN" dirty="0" smtClean="0">
                <a:solidFill>
                  <a:srgbClr val="FF0000"/>
                </a:solidFill>
              </a:rPr>
              <a:t>The Pink Headed Duck-</a:t>
            </a:r>
            <a:r>
              <a:rPr lang="en-IN" dirty="0" smtClean="0"/>
              <a:t>--	</a:t>
            </a:r>
            <a:r>
              <a:rPr lang="en-IN" dirty="0" smtClean="0">
                <a:solidFill>
                  <a:srgbClr val="0070C0"/>
                </a:solidFill>
              </a:rPr>
              <a:t>Milkwort</a:t>
            </a:r>
            <a:endParaRPr lang="en-IN" dirty="0">
              <a:solidFill>
                <a:srgbClr val="0070C0"/>
              </a:solidFill>
            </a:endParaRPr>
          </a:p>
        </p:txBody>
      </p:sp>
    </p:spTree>
    <p:extLst>
      <p:ext uri="{BB962C8B-B14F-4D97-AF65-F5344CB8AC3E}">
        <p14:creationId xmlns:p14="http://schemas.microsoft.com/office/powerpoint/2010/main" val="55006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Hotspot/Ecological </a:t>
            </a:r>
            <a:r>
              <a:rPr lang="en-IN" dirty="0" smtClean="0"/>
              <a:t>hotspot</a:t>
            </a:r>
            <a:endParaRPr lang="en-IN" dirty="0"/>
          </a:p>
        </p:txBody>
      </p:sp>
      <p:sp>
        <p:nvSpPr>
          <p:cNvPr id="3" name="Content Placeholder 2"/>
          <p:cNvSpPr>
            <a:spLocks noGrp="1"/>
          </p:cNvSpPr>
          <p:nvPr>
            <p:ph idx="1"/>
          </p:nvPr>
        </p:nvSpPr>
        <p:spPr/>
        <p:txBody>
          <a:bodyPr>
            <a:normAutofit fontScale="92500"/>
          </a:bodyPr>
          <a:lstStyle/>
          <a:p>
            <a:endParaRPr lang="en-IN" dirty="0" smtClean="0"/>
          </a:p>
          <a:p>
            <a:pPr marL="0" indent="0" algn="just">
              <a:buNone/>
            </a:pPr>
            <a:r>
              <a:rPr lang="en-IN" dirty="0" smtClean="0"/>
              <a:t>The term ‘hot spot’ was introduced by N. Myers in 1988 for those geographical regions particularly rich in ‘endemic’, ‘rare’ and ‘threatened’ species found in relatively small areas but facing significant threats to habitat loss.</a:t>
            </a:r>
          </a:p>
          <a:p>
            <a:pPr marL="0" indent="0" algn="just">
              <a:buNone/>
            </a:pPr>
            <a:r>
              <a:rPr lang="en-IN" dirty="0" smtClean="0"/>
              <a:t> A biodiversity hotspot is a biogeographic region that is both a significant reservoir of biodiversity and is threatened with destruction.</a:t>
            </a:r>
            <a:endParaRPr lang="en-IN" dirty="0"/>
          </a:p>
        </p:txBody>
      </p:sp>
    </p:spTree>
    <p:extLst>
      <p:ext uri="{BB962C8B-B14F-4D97-AF65-F5344CB8AC3E}">
        <p14:creationId xmlns:p14="http://schemas.microsoft.com/office/powerpoint/2010/main" val="3967192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Area of hot spot</a:t>
            </a:r>
            <a:endParaRPr lang="en-IN" dirty="0"/>
          </a:p>
        </p:txBody>
      </p:sp>
      <p:sp>
        <p:nvSpPr>
          <p:cNvPr id="3" name="Content Placeholder 2"/>
          <p:cNvSpPr>
            <a:spLocks noGrp="1"/>
          </p:cNvSpPr>
          <p:nvPr>
            <p:ph idx="1"/>
          </p:nvPr>
        </p:nvSpPr>
        <p:spPr/>
        <p:txBody>
          <a:bodyPr/>
          <a:lstStyle/>
          <a:p>
            <a:endParaRPr lang="en-IN" dirty="0" smtClean="0"/>
          </a:p>
          <a:p>
            <a:r>
              <a:rPr lang="en-IN" dirty="0" smtClean="0"/>
              <a:t>Presently, there are 36 areas across the globe that qualify as hotspots. They represent 2.4% of the Earth’s land surface but support more than half of the world’s plant species as endemics — and nearly 43% of bird, mammal, reptile and amphibian species as endemics.</a:t>
            </a:r>
            <a:endParaRPr lang="en-IN" dirty="0"/>
          </a:p>
        </p:txBody>
      </p:sp>
    </p:spTree>
    <p:extLst>
      <p:ext uri="{BB962C8B-B14F-4D97-AF65-F5344CB8AC3E}">
        <p14:creationId xmlns:p14="http://schemas.microsoft.com/office/powerpoint/2010/main" val="4027701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 Criteria for determining hotspots</a:t>
            </a:r>
            <a:endParaRPr lang="en-IN" dirty="0"/>
          </a:p>
        </p:txBody>
      </p:sp>
      <p:sp>
        <p:nvSpPr>
          <p:cNvPr id="3" name="Content Placeholder 2"/>
          <p:cNvSpPr>
            <a:spLocks noGrp="1"/>
          </p:cNvSpPr>
          <p:nvPr>
            <p:ph idx="1"/>
          </p:nvPr>
        </p:nvSpPr>
        <p:spPr/>
        <p:txBody>
          <a:bodyPr/>
          <a:lstStyle/>
          <a:p>
            <a:endParaRPr lang="en-IN" dirty="0" smtClean="0"/>
          </a:p>
          <a:p>
            <a:r>
              <a:rPr lang="en-IN" dirty="0" smtClean="0"/>
              <a:t>The area must contain at least 1,500 species of endemic vascular plants.</a:t>
            </a:r>
          </a:p>
          <a:p>
            <a:endParaRPr lang="en-IN" dirty="0" smtClean="0"/>
          </a:p>
          <a:p>
            <a:r>
              <a:rPr lang="en-IN" dirty="0" smtClean="0"/>
              <a:t>The area must have lost at least 70 per cent of its primary native vegetation.</a:t>
            </a:r>
          </a:p>
          <a:p>
            <a:endParaRPr lang="en-IN" dirty="0"/>
          </a:p>
        </p:txBody>
      </p:sp>
    </p:spTree>
    <p:extLst>
      <p:ext uri="{BB962C8B-B14F-4D97-AF65-F5344CB8AC3E}">
        <p14:creationId xmlns:p14="http://schemas.microsoft.com/office/powerpoint/2010/main" val="2647675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
            <a:ext cx="4536504"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2"/>
            <a:ext cx="3744416"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9160" y="3505202"/>
            <a:ext cx="3464768" cy="3352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23928" y="3505201"/>
            <a:ext cx="4824536" cy="3352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96103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E</a:t>
            </a:r>
            <a:r>
              <a:rPr lang="en-IN" dirty="0" smtClean="0"/>
              <a:t>cological hotspots importance</a:t>
            </a:r>
            <a:endParaRPr lang="en-IN" dirty="0"/>
          </a:p>
        </p:txBody>
      </p:sp>
      <p:sp>
        <p:nvSpPr>
          <p:cNvPr id="3" name="Content Placeholder 2"/>
          <p:cNvSpPr>
            <a:spLocks noGrp="1"/>
          </p:cNvSpPr>
          <p:nvPr>
            <p:ph idx="1"/>
          </p:nvPr>
        </p:nvSpPr>
        <p:spPr/>
        <p:txBody>
          <a:bodyPr/>
          <a:lstStyle/>
          <a:p>
            <a:endParaRPr lang="en-IN" dirty="0" smtClean="0"/>
          </a:p>
          <a:p>
            <a:r>
              <a:rPr lang="en-IN" dirty="0" smtClean="0"/>
              <a:t>Biodiversity underpins all life on Earth.</a:t>
            </a:r>
          </a:p>
          <a:p>
            <a:endParaRPr lang="en-IN" dirty="0" smtClean="0"/>
          </a:p>
          <a:p>
            <a:r>
              <a:rPr lang="en-IN" dirty="0" smtClean="0"/>
              <a:t> Without species, there would be no air to breathe, no food to eat, no water to drink. </a:t>
            </a:r>
          </a:p>
          <a:p>
            <a:endParaRPr lang="en-IN" dirty="0" smtClean="0"/>
          </a:p>
          <a:p>
            <a:r>
              <a:rPr lang="en-IN" dirty="0" smtClean="0"/>
              <a:t>There would be no human society at all.</a:t>
            </a:r>
            <a:endParaRPr lang="en-IN" dirty="0"/>
          </a:p>
        </p:txBody>
      </p:sp>
    </p:spTree>
    <p:extLst>
      <p:ext uri="{BB962C8B-B14F-4D97-AF65-F5344CB8AC3E}">
        <p14:creationId xmlns:p14="http://schemas.microsoft.com/office/powerpoint/2010/main" val="2176012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Biodiversity Hotspots Across the World</a:t>
            </a:r>
            <a:br>
              <a:rPr lang="en-IN" dirty="0" smtClean="0"/>
            </a:br>
            <a:endParaRPr lang="en-IN" dirty="0"/>
          </a:p>
        </p:txBody>
      </p:sp>
      <p:sp>
        <p:nvSpPr>
          <p:cNvPr id="3" name="Content Placeholder 2"/>
          <p:cNvSpPr>
            <a:spLocks noGrp="1"/>
          </p:cNvSpPr>
          <p:nvPr>
            <p:ph idx="1"/>
          </p:nvPr>
        </p:nvSpPr>
        <p:spPr/>
        <p:txBody>
          <a:bodyPr>
            <a:normAutofit fontScale="85000" lnSpcReduction="10000"/>
          </a:bodyPr>
          <a:lstStyle/>
          <a:p>
            <a:r>
              <a:rPr lang="en-IN" dirty="0" smtClean="0"/>
              <a:t>The </a:t>
            </a:r>
            <a:r>
              <a:rPr lang="en-IN" b="1" dirty="0" smtClean="0"/>
              <a:t>eight hottest </a:t>
            </a:r>
            <a:r>
              <a:rPr lang="en-IN" dirty="0" smtClean="0"/>
              <a:t>hot spots in terms of the above factors are:</a:t>
            </a:r>
          </a:p>
          <a:p>
            <a:r>
              <a:rPr lang="en-IN" dirty="0" smtClean="0"/>
              <a:t>Madagascar</a:t>
            </a:r>
          </a:p>
          <a:p>
            <a:r>
              <a:rPr lang="en-IN" dirty="0" smtClean="0"/>
              <a:t>Philippines</a:t>
            </a:r>
          </a:p>
          <a:p>
            <a:r>
              <a:rPr lang="en-IN" dirty="0" err="1" smtClean="0"/>
              <a:t>Sundaland</a:t>
            </a:r>
            <a:r>
              <a:rPr lang="en-IN" dirty="0" smtClean="0"/>
              <a:t> [South East Asia]</a:t>
            </a:r>
          </a:p>
          <a:p>
            <a:r>
              <a:rPr lang="en-IN" dirty="0" smtClean="0"/>
              <a:t>Brazil’s Atlantic Forest</a:t>
            </a:r>
          </a:p>
          <a:p>
            <a:r>
              <a:rPr lang="en-IN" dirty="0" smtClean="0"/>
              <a:t>Caribbean</a:t>
            </a:r>
          </a:p>
          <a:p>
            <a:r>
              <a:rPr lang="en-IN" dirty="0" smtClean="0"/>
              <a:t>Indo-Burma</a:t>
            </a:r>
          </a:p>
          <a:p>
            <a:r>
              <a:rPr lang="en-IN" dirty="0" smtClean="0"/>
              <a:t>The Western Ghats and Sri Lanka</a:t>
            </a:r>
          </a:p>
          <a:p>
            <a:r>
              <a:rPr lang="en-IN" dirty="0" smtClean="0"/>
              <a:t>Eastern Arc and Coastal Forests of Tanzania/Kenya</a:t>
            </a:r>
          </a:p>
          <a:p>
            <a:endParaRPr lang="en-IN" dirty="0" smtClean="0"/>
          </a:p>
          <a:p>
            <a:endParaRPr lang="en-IN" dirty="0"/>
          </a:p>
        </p:txBody>
      </p:sp>
    </p:spTree>
    <p:extLst>
      <p:ext uri="{BB962C8B-B14F-4D97-AF65-F5344CB8AC3E}">
        <p14:creationId xmlns:p14="http://schemas.microsoft.com/office/powerpoint/2010/main" val="4096071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There are 4 biodiversity hot spots present in India. </a:t>
            </a:r>
            <a:endParaRPr lang="en-IN" dirty="0"/>
          </a:p>
        </p:txBody>
      </p:sp>
      <p:sp>
        <p:nvSpPr>
          <p:cNvPr id="3" name="Content Placeholder 2"/>
          <p:cNvSpPr>
            <a:spLocks noGrp="1"/>
          </p:cNvSpPr>
          <p:nvPr>
            <p:ph idx="1"/>
          </p:nvPr>
        </p:nvSpPr>
        <p:spPr/>
        <p:txBody>
          <a:bodyPr/>
          <a:lstStyle/>
          <a:p>
            <a:r>
              <a:rPr lang="en-IN" dirty="0" smtClean="0"/>
              <a:t>The Eastern Himalayas [Arunachal Pradesh, Bhutan, Eastern Nepal]</a:t>
            </a:r>
          </a:p>
          <a:p>
            <a:endParaRPr lang="en-IN" dirty="0" smtClean="0"/>
          </a:p>
          <a:p>
            <a:r>
              <a:rPr lang="en-IN" dirty="0" smtClean="0"/>
              <a:t>Indo-Burma  [</a:t>
            </a:r>
            <a:r>
              <a:rPr lang="en-IN" dirty="0" err="1" smtClean="0"/>
              <a:t>Purvanchal</a:t>
            </a:r>
            <a:r>
              <a:rPr lang="en-IN" dirty="0" smtClean="0"/>
              <a:t> Hills, </a:t>
            </a:r>
            <a:r>
              <a:rPr lang="en-IN" dirty="0" err="1" smtClean="0"/>
              <a:t>Arakan</a:t>
            </a:r>
            <a:r>
              <a:rPr lang="en-IN" dirty="0" smtClean="0"/>
              <a:t> </a:t>
            </a:r>
            <a:r>
              <a:rPr lang="en-IN" dirty="0" err="1" smtClean="0"/>
              <a:t>Yoma</a:t>
            </a:r>
            <a:r>
              <a:rPr lang="en-IN" dirty="0" smtClean="0"/>
              <a:t>, Eastern Bangladesh]</a:t>
            </a:r>
          </a:p>
          <a:p>
            <a:r>
              <a:rPr lang="en-IN" dirty="0" smtClean="0"/>
              <a:t>The Western Ghats </a:t>
            </a:r>
          </a:p>
          <a:p>
            <a:r>
              <a:rPr lang="en-IN" dirty="0" err="1" smtClean="0"/>
              <a:t>Sundalands</a:t>
            </a:r>
            <a:r>
              <a:rPr lang="en-IN" dirty="0" smtClean="0"/>
              <a:t>: Includes Nicobar group of Islands</a:t>
            </a:r>
          </a:p>
          <a:p>
            <a:endParaRPr lang="en-IN" dirty="0"/>
          </a:p>
        </p:txBody>
      </p:sp>
    </p:spTree>
    <p:extLst>
      <p:ext uri="{BB962C8B-B14F-4D97-AF65-F5344CB8AC3E}">
        <p14:creationId xmlns:p14="http://schemas.microsoft.com/office/powerpoint/2010/main" val="2334832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The </a:t>
            </a:r>
            <a:r>
              <a:rPr lang="en-IN" dirty="0"/>
              <a:t>leading causes </a:t>
            </a:r>
            <a:endParaRPr lang="en-IN" dirty="0"/>
          </a:p>
        </p:txBody>
      </p:sp>
      <p:sp>
        <p:nvSpPr>
          <p:cNvPr id="3" name="Content Placeholder 2"/>
          <p:cNvSpPr>
            <a:spLocks noGrp="1"/>
          </p:cNvSpPr>
          <p:nvPr>
            <p:ph idx="1"/>
          </p:nvPr>
        </p:nvSpPr>
        <p:spPr/>
        <p:txBody>
          <a:bodyPr>
            <a:normAutofit/>
          </a:bodyPr>
          <a:lstStyle/>
          <a:p>
            <a:r>
              <a:rPr lang="en-IN" dirty="0" smtClean="0"/>
              <a:t> </a:t>
            </a:r>
            <a:r>
              <a:rPr lang="en-IN" dirty="0"/>
              <a:t>A</a:t>
            </a:r>
            <a:r>
              <a:rPr lang="en-IN" dirty="0" smtClean="0"/>
              <a:t> </a:t>
            </a:r>
            <a:r>
              <a:rPr lang="en-IN" dirty="0" smtClean="0"/>
              <a:t>biodiversity hotspot must have lost at least 70% of its habitat. Biodiversity hotspots now cover only 1.4% of the land on Earth, when they originally covered 12% of the land.</a:t>
            </a:r>
          </a:p>
          <a:p>
            <a:r>
              <a:rPr lang="en-IN" dirty="0" smtClean="0"/>
              <a:t> Factors, such as pollution, exploitation of land, invasive species, deforestation, and climate change are the leading causes of habitat loss and destruction. </a:t>
            </a:r>
            <a:endParaRPr lang="en-IN" dirty="0"/>
          </a:p>
        </p:txBody>
      </p:sp>
    </p:spTree>
    <p:extLst>
      <p:ext uri="{BB962C8B-B14F-4D97-AF65-F5344CB8AC3E}">
        <p14:creationId xmlns:p14="http://schemas.microsoft.com/office/powerpoint/2010/main" val="11345792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868</Words>
  <Application>Microsoft Office PowerPoint</Application>
  <PresentationFormat>On-screen Show (4:3)</PresentationFormat>
  <Paragraphs>76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Biodiversity Hotspot/ecological hotspot</vt:lpstr>
      <vt:lpstr>Hotspot/Ecological hotspot</vt:lpstr>
      <vt:lpstr>Area of hot spot</vt:lpstr>
      <vt:lpstr> Criteria for determining hotspots</vt:lpstr>
      <vt:lpstr>PowerPoint Presentation</vt:lpstr>
      <vt:lpstr>Ecological hotspots importance</vt:lpstr>
      <vt:lpstr>Biodiversity Hotspots Across the World </vt:lpstr>
      <vt:lpstr>There are 4 biodiversity hot spots present in India. </vt:lpstr>
      <vt:lpstr>The leading causes </vt:lpstr>
      <vt:lpstr>PowerPoint Presentation</vt:lpstr>
      <vt:lpstr>PowerPoint Presentation</vt:lpstr>
      <vt:lpstr> Measures to protect our ecological hotspots</vt:lpstr>
      <vt:lpstr>IUCN Red List </vt:lpstr>
      <vt:lpstr> The IUCN Red List can be divided into the following 9 categories: </vt:lpstr>
      <vt:lpstr>PowerPoint Presentation</vt:lpstr>
      <vt:lpstr>Tiger Conservation in India </vt:lpstr>
      <vt:lpstr> The list of major threats to Tiger Population are: </vt:lpstr>
      <vt:lpstr>Top 5 Endangered Species of India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Biodiversity hotspot/ecological hotspot</dc:title>
  <dc:creator>user</dc:creator>
  <cp:lastModifiedBy>user</cp:lastModifiedBy>
  <cp:revision>37</cp:revision>
  <dcterms:created xsi:type="dcterms:W3CDTF">2020-09-15T10:31:12Z</dcterms:created>
  <dcterms:modified xsi:type="dcterms:W3CDTF">2020-09-15T14:28:16Z</dcterms:modified>
</cp:coreProperties>
</file>