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6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7" d="100"/>
          <a:sy n="57" d="100"/>
        </p:scale>
        <p:origin x="10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43FE5FC-A638-43EB-9906-2262063B590E}" type="datetimeFigureOut">
              <a:rPr lang="en-IN" smtClean="0"/>
              <a:t>13-09-2020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C4864EC-EB91-4D2F-9693-5AEED5410975}" type="slidenum">
              <a:rPr lang="en-IN" smtClean="0"/>
              <a:t>‹#›</a:t>
            </a:fld>
            <a:endParaRPr lang="en-IN" dirty="0"/>
          </a:p>
        </p:txBody>
      </p:sp>
    </p:spTree>
    <p:extLst>
      <p:ext uri="{BB962C8B-B14F-4D97-AF65-F5344CB8AC3E}">
        <p14:creationId xmlns:p14="http://schemas.microsoft.com/office/powerpoint/2010/main" val="3407013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43FE5FC-A638-43EB-9906-2262063B590E}" type="datetimeFigureOut">
              <a:rPr lang="en-IN" smtClean="0"/>
              <a:t>13-09-2020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C4864EC-EB91-4D2F-9693-5AEED5410975}" type="slidenum">
              <a:rPr lang="en-IN" smtClean="0"/>
              <a:t>‹#›</a:t>
            </a:fld>
            <a:endParaRPr lang="en-IN" dirty="0"/>
          </a:p>
        </p:txBody>
      </p:sp>
    </p:spTree>
    <p:extLst>
      <p:ext uri="{BB962C8B-B14F-4D97-AF65-F5344CB8AC3E}">
        <p14:creationId xmlns:p14="http://schemas.microsoft.com/office/powerpoint/2010/main" val="3307199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43FE5FC-A638-43EB-9906-2262063B590E}" type="datetimeFigureOut">
              <a:rPr lang="en-IN" smtClean="0"/>
              <a:t>13-09-2020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C4864EC-EB91-4D2F-9693-5AEED5410975}" type="slidenum">
              <a:rPr lang="en-IN" smtClean="0"/>
              <a:t>‹#›</a:t>
            </a:fld>
            <a:endParaRPr lang="en-IN" dirty="0"/>
          </a:p>
        </p:txBody>
      </p:sp>
    </p:spTree>
    <p:extLst>
      <p:ext uri="{BB962C8B-B14F-4D97-AF65-F5344CB8AC3E}">
        <p14:creationId xmlns:p14="http://schemas.microsoft.com/office/powerpoint/2010/main" val="2233634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43FE5FC-A638-43EB-9906-2262063B590E}" type="datetimeFigureOut">
              <a:rPr lang="en-IN" smtClean="0"/>
              <a:t>13-09-2020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C4864EC-EB91-4D2F-9693-5AEED5410975}" type="slidenum">
              <a:rPr lang="en-IN" smtClean="0"/>
              <a:t>‹#›</a:t>
            </a:fld>
            <a:endParaRPr lang="en-IN" dirty="0"/>
          </a:p>
        </p:txBody>
      </p:sp>
    </p:spTree>
    <p:extLst>
      <p:ext uri="{BB962C8B-B14F-4D97-AF65-F5344CB8AC3E}">
        <p14:creationId xmlns:p14="http://schemas.microsoft.com/office/powerpoint/2010/main" val="3864673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3FE5FC-A638-43EB-9906-2262063B590E}" type="datetimeFigureOut">
              <a:rPr lang="en-IN" smtClean="0"/>
              <a:t>13-09-2020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C4864EC-EB91-4D2F-9693-5AEED5410975}" type="slidenum">
              <a:rPr lang="en-IN" smtClean="0"/>
              <a:t>‹#›</a:t>
            </a:fld>
            <a:endParaRPr lang="en-IN" dirty="0"/>
          </a:p>
        </p:txBody>
      </p:sp>
    </p:spTree>
    <p:extLst>
      <p:ext uri="{BB962C8B-B14F-4D97-AF65-F5344CB8AC3E}">
        <p14:creationId xmlns:p14="http://schemas.microsoft.com/office/powerpoint/2010/main" val="2217631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43FE5FC-A638-43EB-9906-2262063B590E}" type="datetimeFigureOut">
              <a:rPr lang="en-IN" smtClean="0"/>
              <a:t>13-09-2020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FC4864EC-EB91-4D2F-9693-5AEED5410975}" type="slidenum">
              <a:rPr lang="en-IN" smtClean="0"/>
              <a:t>‹#›</a:t>
            </a:fld>
            <a:endParaRPr lang="en-IN" dirty="0"/>
          </a:p>
        </p:txBody>
      </p:sp>
    </p:spTree>
    <p:extLst>
      <p:ext uri="{BB962C8B-B14F-4D97-AF65-F5344CB8AC3E}">
        <p14:creationId xmlns:p14="http://schemas.microsoft.com/office/powerpoint/2010/main" val="563506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43FE5FC-A638-43EB-9906-2262063B590E}" type="datetimeFigureOut">
              <a:rPr lang="en-IN" smtClean="0"/>
              <a:t>13-09-2020</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FC4864EC-EB91-4D2F-9693-5AEED5410975}" type="slidenum">
              <a:rPr lang="en-IN" smtClean="0"/>
              <a:t>‹#›</a:t>
            </a:fld>
            <a:endParaRPr lang="en-IN" dirty="0"/>
          </a:p>
        </p:txBody>
      </p:sp>
    </p:spTree>
    <p:extLst>
      <p:ext uri="{BB962C8B-B14F-4D97-AF65-F5344CB8AC3E}">
        <p14:creationId xmlns:p14="http://schemas.microsoft.com/office/powerpoint/2010/main" val="1841817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43FE5FC-A638-43EB-9906-2262063B590E}" type="datetimeFigureOut">
              <a:rPr lang="en-IN" smtClean="0"/>
              <a:t>13-09-2020</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FC4864EC-EB91-4D2F-9693-5AEED5410975}" type="slidenum">
              <a:rPr lang="en-IN" smtClean="0"/>
              <a:t>‹#›</a:t>
            </a:fld>
            <a:endParaRPr lang="en-IN" dirty="0"/>
          </a:p>
        </p:txBody>
      </p:sp>
    </p:spTree>
    <p:extLst>
      <p:ext uri="{BB962C8B-B14F-4D97-AF65-F5344CB8AC3E}">
        <p14:creationId xmlns:p14="http://schemas.microsoft.com/office/powerpoint/2010/main" val="2717275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3FE5FC-A638-43EB-9906-2262063B590E}" type="datetimeFigureOut">
              <a:rPr lang="en-IN" smtClean="0"/>
              <a:t>13-09-2020</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FC4864EC-EB91-4D2F-9693-5AEED5410975}" type="slidenum">
              <a:rPr lang="en-IN" smtClean="0"/>
              <a:t>‹#›</a:t>
            </a:fld>
            <a:endParaRPr lang="en-IN" dirty="0"/>
          </a:p>
        </p:txBody>
      </p:sp>
    </p:spTree>
    <p:extLst>
      <p:ext uri="{BB962C8B-B14F-4D97-AF65-F5344CB8AC3E}">
        <p14:creationId xmlns:p14="http://schemas.microsoft.com/office/powerpoint/2010/main" val="2741772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3FE5FC-A638-43EB-9906-2262063B590E}" type="datetimeFigureOut">
              <a:rPr lang="en-IN" smtClean="0"/>
              <a:t>13-09-2020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FC4864EC-EB91-4D2F-9693-5AEED5410975}" type="slidenum">
              <a:rPr lang="en-IN" smtClean="0"/>
              <a:t>‹#›</a:t>
            </a:fld>
            <a:endParaRPr lang="en-IN" dirty="0"/>
          </a:p>
        </p:txBody>
      </p:sp>
    </p:spTree>
    <p:extLst>
      <p:ext uri="{BB962C8B-B14F-4D97-AF65-F5344CB8AC3E}">
        <p14:creationId xmlns:p14="http://schemas.microsoft.com/office/powerpoint/2010/main" val="773818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3FE5FC-A638-43EB-9906-2262063B590E}" type="datetimeFigureOut">
              <a:rPr lang="en-IN" smtClean="0"/>
              <a:t>13-09-2020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FC4864EC-EB91-4D2F-9693-5AEED5410975}" type="slidenum">
              <a:rPr lang="en-IN" smtClean="0"/>
              <a:t>‹#›</a:t>
            </a:fld>
            <a:endParaRPr lang="en-IN" dirty="0"/>
          </a:p>
        </p:txBody>
      </p:sp>
    </p:spTree>
    <p:extLst>
      <p:ext uri="{BB962C8B-B14F-4D97-AF65-F5344CB8AC3E}">
        <p14:creationId xmlns:p14="http://schemas.microsoft.com/office/powerpoint/2010/main" val="2480545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3FE5FC-A638-43EB-9906-2262063B590E}" type="datetimeFigureOut">
              <a:rPr lang="en-IN" smtClean="0"/>
              <a:t>13-09-2020</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864EC-EB91-4D2F-9693-5AEED5410975}" type="slidenum">
              <a:rPr lang="en-IN" smtClean="0"/>
              <a:t>‹#›</a:t>
            </a:fld>
            <a:endParaRPr lang="en-IN" dirty="0"/>
          </a:p>
        </p:txBody>
      </p:sp>
    </p:spTree>
    <p:extLst>
      <p:ext uri="{BB962C8B-B14F-4D97-AF65-F5344CB8AC3E}">
        <p14:creationId xmlns:p14="http://schemas.microsoft.com/office/powerpoint/2010/main" val="3208403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7772400" cy="2088231"/>
          </a:xfrm>
        </p:spPr>
        <p:txBody>
          <a:bodyPr/>
          <a:lstStyle/>
          <a:p>
            <a:r>
              <a:rPr lang="en-IN" dirty="0" smtClean="0"/>
              <a:t>Regional level environmental problems</a:t>
            </a:r>
            <a:endParaRPr lang="en-IN" dirty="0"/>
          </a:p>
        </p:txBody>
      </p:sp>
      <p:sp>
        <p:nvSpPr>
          <p:cNvPr id="3" name="Subtitle 2"/>
          <p:cNvSpPr>
            <a:spLocks noGrp="1"/>
          </p:cNvSpPr>
          <p:nvPr>
            <p:ph type="subTitle" idx="1"/>
          </p:nvPr>
        </p:nvSpPr>
        <p:spPr>
          <a:xfrm>
            <a:off x="395536" y="2348880"/>
            <a:ext cx="8496944" cy="4176464"/>
          </a:xfrm>
        </p:spPr>
        <p:txBody>
          <a:bodyPr/>
          <a:lstStyle/>
          <a:p>
            <a:r>
              <a:rPr lang="en-IN" b="1" dirty="0" smtClean="0">
                <a:solidFill>
                  <a:schemeClr val="tx1"/>
                </a:solidFill>
              </a:rPr>
              <a:t>Waste Management: Management of Solid and Liquid </a:t>
            </a:r>
          </a:p>
          <a:p>
            <a:pPr algn="just"/>
            <a:r>
              <a:rPr lang="en-IN" dirty="0" smtClean="0">
                <a:solidFill>
                  <a:schemeClr val="tx1"/>
                </a:solidFill>
              </a:rPr>
              <a:t>The waste may be defined as material for which no use or reuse is intended. The wastes generated from the natural Processes and anthropogenic activities which pollute the environment and make the earth an unhealthy planet, is termed as environmental wastes.</a:t>
            </a:r>
            <a:endParaRPr lang="en-IN" dirty="0">
              <a:solidFill>
                <a:schemeClr val="tx1"/>
              </a:solidFill>
            </a:endParaRPr>
          </a:p>
        </p:txBody>
      </p:sp>
    </p:spTree>
    <p:extLst>
      <p:ext uri="{BB962C8B-B14F-4D97-AF65-F5344CB8AC3E}">
        <p14:creationId xmlns:p14="http://schemas.microsoft.com/office/powerpoint/2010/main" val="1982926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C) Resource recovery (Recycling):</a:t>
            </a:r>
          </a:p>
          <a:p>
            <a:r>
              <a:rPr lang="en-IN" dirty="0" smtClean="0"/>
              <a:t>By the process of recycling a number of useful products can be obtained from the solid wastes.</a:t>
            </a:r>
          </a:p>
          <a:p>
            <a:r>
              <a:rPr lang="en-IN" dirty="0" smtClean="0"/>
              <a:t>Some important products obtainable from solid wastes are described below:</a:t>
            </a:r>
          </a:p>
          <a:p>
            <a:r>
              <a:rPr lang="en-IN" dirty="0" smtClean="0"/>
              <a:t>1. Electricity can be generated from incinerated plastics.</a:t>
            </a:r>
          </a:p>
          <a:p>
            <a:r>
              <a:rPr lang="en-IN" dirty="0" smtClean="0"/>
              <a:t>2. Synthetic oil can be produced from plastic wastes.</a:t>
            </a:r>
          </a:p>
          <a:p>
            <a:endParaRPr lang="en-IN" dirty="0"/>
          </a:p>
        </p:txBody>
      </p:sp>
    </p:spTree>
    <p:extLst>
      <p:ext uri="{BB962C8B-B14F-4D97-AF65-F5344CB8AC3E}">
        <p14:creationId xmlns:p14="http://schemas.microsoft.com/office/powerpoint/2010/main" val="4129770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3. Waste papers and cardboards from sugar cane bagasse can be used for the preparation of unbreakable dolls, packing cardboards etc.</a:t>
            </a:r>
          </a:p>
          <a:p>
            <a:r>
              <a:rPr lang="en-IN" dirty="0" smtClean="0"/>
              <a:t>4. Metals can be recycled from the industrial scrap.</a:t>
            </a:r>
          </a:p>
          <a:p>
            <a:r>
              <a:rPr lang="en-IN" dirty="0" smtClean="0"/>
              <a:t>5. Ethyl  alcohol can be produced from agricultural wastes.</a:t>
            </a:r>
          </a:p>
          <a:p>
            <a:r>
              <a:rPr lang="en-IN" dirty="0" smtClean="0"/>
              <a:t>6. Heavy metals can be extracted by bioleaching technology.</a:t>
            </a:r>
          </a:p>
          <a:p>
            <a:r>
              <a:rPr lang="en-IN" dirty="0" smtClean="0"/>
              <a:t>7. Waste glasses can be used for the preparation of new glass bottle.</a:t>
            </a:r>
          </a:p>
          <a:p>
            <a:endParaRPr lang="en-IN" dirty="0"/>
          </a:p>
        </p:txBody>
      </p:sp>
    </p:spTree>
    <p:extLst>
      <p:ext uri="{BB962C8B-B14F-4D97-AF65-F5344CB8AC3E}">
        <p14:creationId xmlns:p14="http://schemas.microsoft.com/office/powerpoint/2010/main" val="3320395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Management </a:t>
            </a:r>
            <a:r>
              <a:rPr lang="en-IN" dirty="0"/>
              <a:t>of Liquid Wastes</a:t>
            </a:r>
          </a:p>
        </p:txBody>
      </p:sp>
      <p:sp>
        <p:nvSpPr>
          <p:cNvPr id="3" name="Content Placeholder 2"/>
          <p:cNvSpPr>
            <a:spLocks noGrp="1"/>
          </p:cNvSpPr>
          <p:nvPr>
            <p:ph idx="1"/>
          </p:nvPr>
        </p:nvSpPr>
        <p:spPr/>
        <p:txBody>
          <a:bodyPr>
            <a:normAutofit/>
          </a:bodyPr>
          <a:lstStyle/>
          <a:p>
            <a:endParaRPr lang="en-IN" b="1" dirty="0" smtClean="0"/>
          </a:p>
          <a:p>
            <a:r>
              <a:rPr lang="en-IN" dirty="0" smtClean="0"/>
              <a:t>Liquid wastes are the liquid part of the waste material. Liquid waste includes effluents of industries, fertiliser and pesticide solutions from agricultural fields, urban runoff of untreated waste water and garbage, mining wastes etc. </a:t>
            </a:r>
          </a:p>
          <a:p>
            <a:endParaRPr lang="en-IN" dirty="0" smtClean="0"/>
          </a:p>
          <a:p>
            <a:endParaRPr lang="en-IN" dirty="0"/>
          </a:p>
        </p:txBody>
      </p:sp>
    </p:spTree>
    <p:extLst>
      <p:ext uri="{BB962C8B-B14F-4D97-AF65-F5344CB8AC3E}">
        <p14:creationId xmlns:p14="http://schemas.microsoft.com/office/powerpoint/2010/main" val="3202443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endParaRPr lang="en-IN" dirty="0" smtClean="0"/>
          </a:p>
          <a:p>
            <a:r>
              <a:rPr lang="en-IN" dirty="0" smtClean="0"/>
              <a:t>Some important </a:t>
            </a:r>
            <a:r>
              <a:rPr lang="en-IN" b="1" dirty="0" smtClean="0"/>
              <a:t>liquid waste management methods</a:t>
            </a:r>
            <a:r>
              <a:rPr lang="en-IN" dirty="0" smtClean="0"/>
              <a:t> are described below:</a:t>
            </a:r>
          </a:p>
          <a:p>
            <a:r>
              <a:rPr lang="en-IN" dirty="0" smtClean="0"/>
              <a:t>1. </a:t>
            </a:r>
            <a:r>
              <a:rPr lang="en-IN" b="1" dirty="0" smtClean="0"/>
              <a:t>Sewage treatment:</a:t>
            </a:r>
          </a:p>
          <a:p>
            <a:r>
              <a:rPr lang="en-IN" dirty="0" smtClean="0"/>
              <a:t>The process of sewage treatment involves the following methodology:</a:t>
            </a:r>
          </a:p>
          <a:p>
            <a:endParaRPr lang="en-IN" dirty="0"/>
          </a:p>
        </p:txBody>
      </p:sp>
    </p:spTree>
    <p:extLst>
      <p:ext uri="{BB962C8B-B14F-4D97-AF65-F5344CB8AC3E}">
        <p14:creationId xmlns:p14="http://schemas.microsoft.com/office/powerpoint/2010/main" val="1272784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70000" lnSpcReduction="20000"/>
          </a:bodyPr>
          <a:lstStyle/>
          <a:p>
            <a:r>
              <a:rPr lang="en-IN" sz="3600" dirty="0" smtClean="0"/>
              <a:t>(a) Dilution:</a:t>
            </a:r>
          </a:p>
          <a:p>
            <a:r>
              <a:rPr lang="en-IN" sz="3600" dirty="0" smtClean="0"/>
              <a:t>In this method, the sewage is subjected to perfect dilution so that the dissolved oxygen in natural water decomposes the organic wastes completely, thereby reducing the turbidity. The reduction of turbidity favours easier penetration of sun light and natural ecosystem is restored.</a:t>
            </a:r>
          </a:p>
          <a:p>
            <a:r>
              <a:rPr lang="en-IN" sz="3600" dirty="0" smtClean="0"/>
              <a:t>(b) Mechanical treatments:</a:t>
            </a:r>
          </a:p>
          <a:p>
            <a:r>
              <a:rPr lang="en-IN" sz="3600" dirty="0" smtClean="0"/>
              <a:t>The sewage is allowed to pass through different screens, filters, grit chambers, sedimentation basins etc. </a:t>
            </a:r>
          </a:p>
          <a:p>
            <a:r>
              <a:rPr lang="en-IN" sz="3600" dirty="0" smtClean="0"/>
              <a:t>At first the sewage is filtered to remove suspended Particles. Then the sewage is subjected to grinding followed by some chemical treatment.</a:t>
            </a:r>
          </a:p>
          <a:p>
            <a:endParaRPr lang="en-IN" dirty="0"/>
          </a:p>
        </p:txBody>
      </p:sp>
    </p:spTree>
    <p:extLst>
      <p:ext uri="{BB962C8B-B14F-4D97-AF65-F5344CB8AC3E}">
        <p14:creationId xmlns:p14="http://schemas.microsoft.com/office/powerpoint/2010/main" val="387264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endParaRPr lang="en-IN" sz="2800" dirty="0" smtClean="0"/>
          </a:p>
          <a:p>
            <a:r>
              <a:rPr lang="en-IN" sz="2800" dirty="0" smtClean="0"/>
              <a:t>By this operation, the minute solid Particles present within the sewage get coagulated and settle at the bottom. The precipitates are separated either by filtration or by gravity settling. The sediments obtained above are then put in sludge digester </a:t>
            </a:r>
            <a:r>
              <a:rPr lang="en-IN" sz="2800" dirty="0" smtClean="0"/>
              <a:t>to </a:t>
            </a:r>
            <a:r>
              <a:rPr lang="en-IN" sz="2800" dirty="0" smtClean="0"/>
              <a:t>release biogas.</a:t>
            </a:r>
            <a:endParaRPr lang="en-IN" sz="2800" dirty="0"/>
          </a:p>
        </p:txBody>
      </p:sp>
    </p:spTree>
    <p:extLst>
      <p:ext uri="{BB962C8B-B14F-4D97-AF65-F5344CB8AC3E}">
        <p14:creationId xmlns:p14="http://schemas.microsoft.com/office/powerpoint/2010/main" val="1484659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endParaRPr lang="en-IN" dirty="0" smtClean="0"/>
          </a:p>
          <a:p>
            <a:r>
              <a:rPr lang="en-IN" dirty="0" smtClean="0"/>
              <a:t>(c) Biological treatments:</a:t>
            </a:r>
          </a:p>
          <a:p>
            <a:r>
              <a:rPr lang="en-IN" dirty="0" smtClean="0"/>
              <a:t>In this method, the sewage is passed through trickling filters where aerobic bacteria degrade the sewages.TF are used to remove organic matter from waste water.</a:t>
            </a:r>
          </a:p>
          <a:p>
            <a:pPr lvl="5"/>
            <a:endParaRPr lang="en-IN" dirty="0" smtClean="0"/>
          </a:p>
        </p:txBody>
      </p:sp>
    </p:spTree>
    <p:extLst>
      <p:ext uri="{BB962C8B-B14F-4D97-AF65-F5344CB8AC3E}">
        <p14:creationId xmlns:p14="http://schemas.microsoft.com/office/powerpoint/2010/main" val="2624348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The waste is then pumped into sedimentation tank where the suspended solids settle as sludge. The entire solution is filtered to separate sludge and effluent. </a:t>
            </a:r>
            <a:r>
              <a:rPr lang="en-IN" dirty="0" smtClean="0"/>
              <a:t>After </a:t>
            </a:r>
            <a:r>
              <a:rPr lang="en-IN" dirty="0" smtClean="0"/>
              <a:t>suitable treatment, the sludge can be used as fertiliser. The effluent may be chlorinated to kill the pathogenic microbes and discharged in to water -bodies.</a:t>
            </a:r>
            <a:endParaRPr lang="en-IN" dirty="0"/>
          </a:p>
        </p:txBody>
      </p:sp>
    </p:spTree>
    <p:extLst>
      <p:ext uri="{BB962C8B-B14F-4D97-AF65-F5344CB8AC3E}">
        <p14:creationId xmlns:p14="http://schemas.microsoft.com/office/powerpoint/2010/main" val="3049126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lnSpcReduction="10000"/>
          </a:bodyPr>
          <a:lstStyle/>
          <a:p>
            <a:r>
              <a:rPr lang="en-IN" dirty="0" smtClean="0"/>
              <a:t>(d) Chemical treatments:</a:t>
            </a:r>
          </a:p>
          <a:p>
            <a:r>
              <a:rPr lang="en-IN" dirty="0" smtClean="0"/>
              <a:t>The sewage obtained after mechanical or biological treatments is subjected to specific chemical treatment followed by some physical operation:</a:t>
            </a:r>
          </a:p>
          <a:p>
            <a:r>
              <a:rPr lang="en-IN" dirty="0" smtClean="0"/>
              <a:t>(i) Precipitation:</a:t>
            </a:r>
          </a:p>
          <a:p>
            <a:r>
              <a:rPr lang="en-IN" dirty="0" smtClean="0"/>
              <a:t>The sewage may be treated with calcium oxide to </a:t>
            </a:r>
            <a:r>
              <a:rPr lang="en-IN" dirty="0" smtClean="0"/>
              <a:t>precipitate. </a:t>
            </a:r>
            <a:r>
              <a:rPr lang="en-IN" dirty="0" smtClean="0"/>
              <a:t>The precipitate separates and settles at the bottom.</a:t>
            </a:r>
          </a:p>
          <a:p>
            <a:endParaRPr lang="en-IN" dirty="0"/>
          </a:p>
        </p:txBody>
      </p:sp>
    </p:spTree>
    <p:extLst>
      <p:ext uri="{BB962C8B-B14F-4D97-AF65-F5344CB8AC3E}">
        <p14:creationId xmlns:p14="http://schemas.microsoft.com/office/powerpoint/2010/main" val="289713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(ii) Adsorption:</a:t>
            </a:r>
          </a:p>
          <a:p>
            <a:r>
              <a:rPr lang="en-IN" dirty="0" smtClean="0"/>
              <a:t>The effluent is treated with activated charcoal which adsorbs </a:t>
            </a:r>
            <a:r>
              <a:rPr lang="en-IN" dirty="0" smtClean="0"/>
              <a:t>colour and </a:t>
            </a:r>
            <a:r>
              <a:rPr lang="en-IN" dirty="0" smtClean="0"/>
              <a:t>dissolved organic compounds.</a:t>
            </a:r>
          </a:p>
          <a:p>
            <a:r>
              <a:rPr lang="en-IN" dirty="0" smtClean="0"/>
              <a:t>(iii) Osmosis:</a:t>
            </a:r>
          </a:p>
          <a:p>
            <a:r>
              <a:rPr lang="en-IN" dirty="0" smtClean="0"/>
              <a:t>The dissolved organic and inorganic substances can also be separated by the process of osmosis.</a:t>
            </a:r>
          </a:p>
          <a:p>
            <a:r>
              <a:rPr lang="en-IN" dirty="0" smtClean="0"/>
              <a:t>(iv) Chemical oxidation:</a:t>
            </a:r>
          </a:p>
          <a:p>
            <a:r>
              <a:rPr lang="en-IN" dirty="0" smtClean="0"/>
              <a:t>The effluent may be subjected to oxidation in presence of hydrogen peroxide to remove dissolved organic compounds.</a:t>
            </a:r>
          </a:p>
          <a:p>
            <a:endParaRPr lang="en-IN" dirty="0"/>
          </a:p>
        </p:txBody>
      </p:sp>
    </p:spTree>
    <p:extLst>
      <p:ext uri="{BB962C8B-B14F-4D97-AF65-F5344CB8AC3E}">
        <p14:creationId xmlns:p14="http://schemas.microsoft.com/office/powerpoint/2010/main" val="3662286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a:t>E</a:t>
            </a:r>
            <a:r>
              <a:rPr lang="en-IN" dirty="0" smtClean="0"/>
              <a:t>nvironmental wastes, depending upon the physical states of wastes, these are of three types:</a:t>
            </a:r>
          </a:p>
          <a:p>
            <a:r>
              <a:rPr lang="en-IN" dirty="0" smtClean="0"/>
              <a:t>(1) Solid waste,</a:t>
            </a:r>
          </a:p>
          <a:p>
            <a:r>
              <a:rPr lang="en-IN" dirty="0" smtClean="0"/>
              <a:t>(2) Liquid waste</a:t>
            </a:r>
          </a:p>
          <a:p>
            <a:r>
              <a:rPr lang="en-IN" dirty="0" smtClean="0"/>
              <a:t>(3) Gaseous waste.</a:t>
            </a:r>
          </a:p>
          <a:p>
            <a:endParaRPr lang="en-IN" dirty="0"/>
          </a:p>
        </p:txBody>
      </p:sp>
    </p:spTree>
    <p:extLst>
      <p:ext uri="{BB962C8B-B14F-4D97-AF65-F5344CB8AC3E}">
        <p14:creationId xmlns:p14="http://schemas.microsoft.com/office/powerpoint/2010/main" val="496885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(v) Removal of ammonia:</a:t>
            </a:r>
          </a:p>
          <a:p>
            <a:r>
              <a:rPr lang="en-IN" dirty="0" smtClean="0"/>
              <a:t>After the first operation, the waste water is introduced into a metal tower from which it trickles down over a series of plastic baffles plates and air is forced upwards which removes ammonia gas.</a:t>
            </a:r>
          </a:p>
          <a:p>
            <a:endParaRPr lang="en-IN" dirty="0"/>
          </a:p>
        </p:txBody>
      </p:sp>
    </p:spTree>
    <p:extLst>
      <p:ext uri="{BB962C8B-B14F-4D97-AF65-F5344CB8AC3E}">
        <p14:creationId xmlns:p14="http://schemas.microsoft.com/office/powerpoint/2010/main" val="4533085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r>
              <a:rPr lang="en-IN" dirty="0" smtClean="0"/>
              <a:t>4</a:t>
            </a:r>
            <a:r>
              <a:rPr lang="en-IN" dirty="0" smtClean="0"/>
              <a:t>. The effluents containing heavy metals like cadmium, mercury, lead etc. can be purified by growing water plants.</a:t>
            </a:r>
          </a:p>
          <a:p>
            <a:r>
              <a:rPr lang="en-IN" dirty="0" smtClean="0"/>
              <a:t>5. The sewage with organic nutrients is stored in specially constructed shallow ponds called as oxidising or stabilizing pond. In the pond, green algae and bacteria grow in presence of sun light, consuming organic nutrients. </a:t>
            </a:r>
          </a:p>
          <a:p>
            <a:endParaRPr lang="en-IN" dirty="0"/>
          </a:p>
        </p:txBody>
      </p:sp>
    </p:spTree>
    <p:extLst>
      <p:ext uri="{BB962C8B-B14F-4D97-AF65-F5344CB8AC3E}">
        <p14:creationId xmlns:p14="http://schemas.microsoft.com/office/powerpoint/2010/main" val="26292041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a:p>
        </p:txBody>
      </p:sp>
      <p:sp>
        <p:nvSpPr>
          <p:cNvPr id="4" name="Title 3"/>
          <p:cNvSpPr>
            <a:spLocks noGrp="1"/>
          </p:cNvSpPr>
          <p:nvPr>
            <p:ph type="title"/>
          </p:nvPr>
        </p:nvSpPr>
        <p:spPr/>
        <p:txBody>
          <a:bodyPr/>
          <a:lstStyle/>
          <a:p>
            <a:endParaRPr lang="en-IN"/>
          </a:p>
        </p:txBody>
      </p:sp>
    </p:spTree>
    <p:extLst>
      <p:ext uri="{BB962C8B-B14F-4D97-AF65-F5344CB8AC3E}">
        <p14:creationId xmlns:p14="http://schemas.microsoft.com/office/powerpoint/2010/main" val="39177132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endParaRPr lang="en-IN" dirty="0"/>
          </a:p>
        </p:txBody>
      </p:sp>
    </p:spTree>
    <p:extLst>
      <p:ext uri="{BB962C8B-B14F-4D97-AF65-F5344CB8AC3E}">
        <p14:creationId xmlns:p14="http://schemas.microsoft.com/office/powerpoint/2010/main" val="2495886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10000"/>
          </a:bodyPr>
          <a:lstStyle/>
          <a:p>
            <a:r>
              <a:rPr lang="en-IN" dirty="0"/>
              <a:t>T</a:t>
            </a:r>
            <a:r>
              <a:rPr lang="en-IN" dirty="0" smtClean="0"/>
              <a:t>he present society to take appropriate steps for the management of waste, possibly through its </a:t>
            </a:r>
            <a:r>
              <a:rPr lang="en-IN" b="1" dirty="0" smtClean="0"/>
              <a:t>recycling. </a:t>
            </a:r>
            <a:r>
              <a:rPr lang="en-IN" dirty="0" smtClean="0"/>
              <a:t>The management of waste is another way of conservation of resources.</a:t>
            </a:r>
          </a:p>
          <a:p>
            <a:r>
              <a:rPr lang="en-IN" dirty="0" smtClean="0"/>
              <a:t>1. </a:t>
            </a:r>
            <a:r>
              <a:rPr lang="en-IN" b="1" dirty="0" smtClean="0"/>
              <a:t>Management of Solid Waste</a:t>
            </a:r>
            <a:r>
              <a:rPr lang="en-IN" dirty="0" smtClean="0"/>
              <a:t>: Solid wastes include solid portions of the discarded material such as glass bottles, crockeries, plastic containers, metals and radioactive wastes. The solid wastes may be biodegradable or non-biodegradable. </a:t>
            </a:r>
            <a:endParaRPr lang="en-IN" dirty="0"/>
          </a:p>
        </p:txBody>
      </p:sp>
    </p:spTree>
    <p:extLst>
      <p:ext uri="{BB962C8B-B14F-4D97-AF65-F5344CB8AC3E}">
        <p14:creationId xmlns:p14="http://schemas.microsoft.com/office/powerpoint/2010/main" val="1294336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algn="just"/>
            <a:r>
              <a:rPr lang="en-IN" dirty="0" smtClean="0"/>
              <a:t>The biodegradable solid wastes are agricultural wastes, food wastes, paper, food processing by products, manure, yard wastes etc. </a:t>
            </a:r>
          </a:p>
          <a:p>
            <a:pPr algn="just"/>
            <a:r>
              <a:rPr lang="en-IN" dirty="0" smtClean="0"/>
              <a:t>The non-biodegradable wastes include plastics, metals, synthetic materials, polythene, radioactive wastes etc.</a:t>
            </a:r>
            <a:endParaRPr lang="en-IN" dirty="0"/>
          </a:p>
        </p:txBody>
      </p:sp>
    </p:spTree>
    <p:extLst>
      <p:ext uri="{BB962C8B-B14F-4D97-AF65-F5344CB8AC3E}">
        <p14:creationId xmlns:p14="http://schemas.microsoft.com/office/powerpoint/2010/main" val="3299880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The solid waste management involves disposal of solid waste to land (or ocean) or recovering and reproducing useful substances from the waste through recycling.</a:t>
            </a:r>
          </a:p>
          <a:p>
            <a:pPr marL="0" indent="0">
              <a:buNone/>
            </a:pPr>
            <a:r>
              <a:rPr lang="en-IN" dirty="0" smtClean="0"/>
              <a:t>The entire methodology of solid waste management is based on:</a:t>
            </a:r>
          </a:p>
          <a:p>
            <a:r>
              <a:rPr lang="en-IN" dirty="0" smtClean="0"/>
              <a:t>(A) Collection of Waste,</a:t>
            </a:r>
          </a:p>
          <a:p>
            <a:r>
              <a:rPr lang="en-IN" dirty="0" smtClean="0"/>
              <a:t>(B) Disposal,</a:t>
            </a:r>
          </a:p>
          <a:p>
            <a:r>
              <a:rPr lang="en-IN" dirty="0" smtClean="0"/>
              <a:t>(C) Resource recovery.</a:t>
            </a:r>
          </a:p>
          <a:p>
            <a:endParaRPr lang="en-IN" dirty="0"/>
          </a:p>
        </p:txBody>
      </p:sp>
    </p:spTree>
    <p:extLst>
      <p:ext uri="{BB962C8B-B14F-4D97-AF65-F5344CB8AC3E}">
        <p14:creationId xmlns:p14="http://schemas.microsoft.com/office/powerpoint/2010/main" val="4198645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IN" dirty="0" smtClean="0"/>
              <a:t>A) Collection of Waste:</a:t>
            </a:r>
          </a:p>
          <a:p>
            <a:r>
              <a:rPr lang="en-IN" dirty="0" smtClean="0"/>
              <a:t>The solid wastes are usually collected by a covered truck.</a:t>
            </a:r>
          </a:p>
          <a:p>
            <a:r>
              <a:rPr lang="en-IN" dirty="0" smtClean="0"/>
              <a:t>(B) Disposal of Waste:</a:t>
            </a:r>
          </a:p>
          <a:p>
            <a:r>
              <a:rPr lang="en-IN" dirty="0" smtClean="0"/>
              <a:t>After the collection of wastes, the wastes are disposed of by any one of the methods described below</a:t>
            </a:r>
          </a:p>
          <a:p>
            <a:r>
              <a:rPr lang="en-IN" dirty="0" smtClean="0"/>
              <a:t>(i) Dumping:</a:t>
            </a:r>
          </a:p>
          <a:p>
            <a:r>
              <a:rPr lang="en-IN" dirty="0" smtClean="0"/>
              <a:t>It is a process of controlled and final disposal of waste at land fill sites.</a:t>
            </a:r>
            <a:endParaRPr lang="en-IN" dirty="0"/>
          </a:p>
        </p:txBody>
      </p:sp>
    </p:spTree>
    <p:extLst>
      <p:ext uri="{BB962C8B-B14F-4D97-AF65-F5344CB8AC3E}">
        <p14:creationId xmlns:p14="http://schemas.microsoft.com/office/powerpoint/2010/main" val="1980423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algn="just"/>
            <a:endParaRPr lang="en-IN" dirty="0" smtClean="0"/>
          </a:p>
          <a:p>
            <a:pPr algn="just"/>
            <a:r>
              <a:rPr lang="en-IN" dirty="0" smtClean="0"/>
              <a:t>ii) Sanitary land fill:</a:t>
            </a:r>
          </a:p>
          <a:p>
            <a:pPr algn="just"/>
            <a:r>
              <a:rPr lang="en-IN" dirty="0" smtClean="0"/>
              <a:t>It is a method of disposing of the waste without creating nuisances or hazards to public health by using the principles of engineering. </a:t>
            </a:r>
            <a:endParaRPr lang="en-IN" dirty="0"/>
          </a:p>
        </p:txBody>
      </p:sp>
    </p:spTree>
    <p:extLst>
      <p:ext uri="{BB962C8B-B14F-4D97-AF65-F5344CB8AC3E}">
        <p14:creationId xmlns:p14="http://schemas.microsoft.com/office/powerpoint/2010/main" val="3478965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lnSpcReduction="10000"/>
          </a:bodyPr>
          <a:lstStyle/>
          <a:p>
            <a:r>
              <a:rPr lang="en-IN" dirty="0" smtClean="0"/>
              <a:t>(iii) Incineration:</a:t>
            </a:r>
          </a:p>
          <a:p>
            <a:r>
              <a:rPr lang="en-IN" dirty="0" smtClean="0"/>
              <a:t>It is a method of converting the volume of waste to ashes by burning. This method is adopted when the cost of land filling is very high.</a:t>
            </a:r>
          </a:p>
          <a:p>
            <a:r>
              <a:rPr lang="en-IN" dirty="0" smtClean="0"/>
              <a:t>(iv) Pyrolysis:</a:t>
            </a:r>
          </a:p>
          <a:p>
            <a:r>
              <a:rPr lang="en-IN" dirty="0" smtClean="0"/>
              <a:t>It is a method of burning waste in absence of oxygen or air. The process reduces volume of the waste and produces stable end products.</a:t>
            </a:r>
          </a:p>
          <a:p>
            <a:endParaRPr lang="en-IN" dirty="0"/>
          </a:p>
        </p:txBody>
      </p:sp>
    </p:spTree>
    <p:extLst>
      <p:ext uri="{BB962C8B-B14F-4D97-AF65-F5344CB8AC3E}">
        <p14:creationId xmlns:p14="http://schemas.microsoft.com/office/powerpoint/2010/main" val="1643647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(v) Composting:</a:t>
            </a:r>
          </a:p>
          <a:p>
            <a:r>
              <a:rPr lang="en-IN" dirty="0" smtClean="0"/>
              <a:t>This process involves preparation of refuse and degrading the organic matter in waste in to bio-fertilizer by aerobic micro-organisms. After about 3 to 4 weeks of the operation, the composting product becomes ready for curing, blending with additives, bagging and marketing.</a:t>
            </a:r>
          </a:p>
          <a:p>
            <a:r>
              <a:rPr lang="en-IN" dirty="0" smtClean="0"/>
              <a:t>(vi) Biogas technology:</a:t>
            </a:r>
          </a:p>
          <a:p>
            <a:r>
              <a:rPr lang="en-IN" dirty="0" smtClean="0"/>
              <a:t>The organic matter present in solid waste is decomposed by putrefactive bacteria in absence of air (anaerobic condition) to biogases.</a:t>
            </a:r>
            <a:endParaRPr lang="en-IN" dirty="0"/>
          </a:p>
        </p:txBody>
      </p:sp>
    </p:spTree>
    <p:extLst>
      <p:ext uri="{BB962C8B-B14F-4D97-AF65-F5344CB8AC3E}">
        <p14:creationId xmlns:p14="http://schemas.microsoft.com/office/powerpoint/2010/main" val="34710566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TotalTime>
  <Words>1152</Words>
  <Application>Microsoft Office PowerPoint</Application>
  <PresentationFormat>On-screen Show (4:3)</PresentationFormat>
  <Paragraphs>75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Regional level environmental problems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Management of Liquid Wastes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Regional level environmental problems</dc:title>
  <dc:creator>user</dc:creator>
  <cp:lastModifiedBy>user</cp:lastModifiedBy>
  <cp:revision>64</cp:revision>
  <dcterms:created xsi:type="dcterms:W3CDTF">2020-08-23T10:58:24Z</dcterms:created>
  <dcterms:modified xsi:type="dcterms:W3CDTF">2020-09-13T15:18:35Z</dcterms:modified>
</cp:coreProperties>
</file>