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8" r:id="rId11"/>
    <p:sldId id="266" r:id="rId12"/>
    <p:sldId id="267" r:id="rId13"/>
    <p:sldId id="264"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54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76D66EB-6BB6-4BF9-92E9-423B6110A215}" type="datetimeFigureOut">
              <a:rPr lang="en-IN" smtClean="0"/>
              <a:t>12-07-2020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AC1F3-BCDD-4491-991E-0E842CEF1201}" type="slidenum">
              <a:rPr lang="en-IN" smtClean="0"/>
              <a:t>‹#›</a:t>
            </a:fld>
            <a:endParaRPr lang="en-IN"/>
          </a:p>
        </p:txBody>
      </p:sp>
    </p:spTree>
    <p:extLst>
      <p:ext uri="{BB962C8B-B14F-4D97-AF65-F5344CB8AC3E}">
        <p14:creationId xmlns:p14="http://schemas.microsoft.com/office/powerpoint/2010/main" val="113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76D66EB-6BB6-4BF9-92E9-423B6110A215}" type="datetimeFigureOut">
              <a:rPr lang="en-IN" smtClean="0"/>
              <a:t>12-07-2020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AC1F3-BCDD-4491-991E-0E842CEF1201}" type="slidenum">
              <a:rPr lang="en-IN" smtClean="0"/>
              <a:t>‹#›</a:t>
            </a:fld>
            <a:endParaRPr lang="en-IN"/>
          </a:p>
        </p:txBody>
      </p:sp>
    </p:spTree>
    <p:extLst>
      <p:ext uri="{BB962C8B-B14F-4D97-AF65-F5344CB8AC3E}">
        <p14:creationId xmlns:p14="http://schemas.microsoft.com/office/powerpoint/2010/main" val="3581559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76D66EB-6BB6-4BF9-92E9-423B6110A215}" type="datetimeFigureOut">
              <a:rPr lang="en-IN" smtClean="0"/>
              <a:t>12-07-2020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AC1F3-BCDD-4491-991E-0E842CEF1201}" type="slidenum">
              <a:rPr lang="en-IN" smtClean="0"/>
              <a:t>‹#›</a:t>
            </a:fld>
            <a:endParaRPr lang="en-IN"/>
          </a:p>
        </p:txBody>
      </p:sp>
    </p:spTree>
    <p:extLst>
      <p:ext uri="{BB962C8B-B14F-4D97-AF65-F5344CB8AC3E}">
        <p14:creationId xmlns:p14="http://schemas.microsoft.com/office/powerpoint/2010/main" val="685641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76D66EB-6BB6-4BF9-92E9-423B6110A215}" type="datetimeFigureOut">
              <a:rPr lang="en-IN" smtClean="0"/>
              <a:t>12-07-2020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AC1F3-BCDD-4491-991E-0E842CEF1201}" type="slidenum">
              <a:rPr lang="en-IN" smtClean="0"/>
              <a:t>‹#›</a:t>
            </a:fld>
            <a:endParaRPr lang="en-IN"/>
          </a:p>
        </p:txBody>
      </p:sp>
    </p:spTree>
    <p:extLst>
      <p:ext uri="{BB962C8B-B14F-4D97-AF65-F5344CB8AC3E}">
        <p14:creationId xmlns:p14="http://schemas.microsoft.com/office/powerpoint/2010/main" val="3709155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6D66EB-6BB6-4BF9-92E9-423B6110A215}" type="datetimeFigureOut">
              <a:rPr lang="en-IN" smtClean="0"/>
              <a:t>12-07-2020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4AC1F3-BCDD-4491-991E-0E842CEF1201}" type="slidenum">
              <a:rPr lang="en-IN" smtClean="0"/>
              <a:t>‹#›</a:t>
            </a:fld>
            <a:endParaRPr lang="en-IN"/>
          </a:p>
        </p:txBody>
      </p:sp>
    </p:spTree>
    <p:extLst>
      <p:ext uri="{BB962C8B-B14F-4D97-AF65-F5344CB8AC3E}">
        <p14:creationId xmlns:p14="http://schemas.microsoft.com/office/powerpoint/2010/main" val="1340059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276D66EB-6BB6-4BF9-92E9-423B6110A215}" type="datetimeFigureOut">
              <a:rPr lang="en-IN" smtClean="0"/>
              <a:t>12-07-2020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4AC1F3-BCDD-4491-991E-0E842CEF1201}" type="slidenum">
              <a:rPr lang="en-IN" smtClean="0"/>
              <a:t>‹#›</a:t>
            </a:fld>
            <a:endParaRPr lang="en-IN"/>
          </a:p>
        </p:txBody>
      </p:sp>
    </p:spTree>
    <p:extLst>
      <p:ext uri="{BB962C8B-B14F-4D97-AF65-F5344CB8AC3E}">
        <p14:creationId xmlns:p14="http://schemas.microsoft.com/office/powerpoint/2010/main" val="3547493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276D66EB-6BB6-4BF9-92E9-423B6110A215}" type="datetimeFigureOut">
              <a:rPr lang="en-IN" smtClean="0"/>
              <a:t>12-07-2020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C4AC1F3-BCDD-4491-991E-0E842CEF1201}" type="slidenum">
              <a:rPr lang="en-IN" smtClean="0"/>
              <a:t>‹#›</a:t>
            </a:fld>
            <a:endParaRPr lang="en-IN"/>
          </a:p>
        </p:txBody>
      </p:sp>
    </p:spTree>
    <p:extLst>
      <p:ext uri="{BB962C8B-B14F-4D97-AF65-F5344CB8AC3E}">
        <p14:creationId xmlns:p14="http://schemas.microsoft.com/office/powerpoint/2010/main" val="1736369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76D66EB-6BB6-4BF9-92E9-423B6110A215}" type="datetimeFigureOut">
              <a:rPr lang="en-IN" smtClean="0"/>
              <a:t>12-07-2020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C4AC1F3-BCDD-4491-991E-0E842CEF1201}" type="slidenum">
              <a:rPr lang="en-IN" smtClean="0"/>
              <a:t>‹#›</a:t>
            </a:fld>
            <a:endParaRPr lang="en-IN"/>
          </a:p>
        </p:txBody>
      </p:sp>
    </p:spTree>
    <p:extLst>
      <p:ext uri="{BB962C8B-B14F-4D97-AF65-F5344CB8AC3E}">
        <p14:creationId xmlns:p14="http://schemas.microsoft.com/office/powerpoint/2010/main" val="3017249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6D66EB-6BB6-4BF9-92E9-423B6110A215}" type="datetimeFigureOut">
              <a:rPr lang="en-IN" smtClean="0"/>
              <a:t>12-07-2020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C4AC1F3-BCDD-4491-991E-0E842CEF1201}" type="slidenum">
              <a:rPr lang="en-IN" smtClean="0"/>
              <a:t>‹#›</a:t>
            </a:fld>
            <a:endParaRPr lang="en-IN"/>
          </a:p>
        </p:txBody>
      </p:sp>
    </p:spTree>
    <p:extLst>
      <p:ext uri="{BB962C8B-B14F-4D97-AF65-F5344CB8AC3E}">
        <p14:creationId xmlns:p14="http://schemas.microsoft.com/office/powerpoint/2010/main" val="4259165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6D66EB-6BB6-4BF9-92E9-423B6110A215}" type="datetimeFigureOut">
              <a:rPr lang="en-IN" smtClean="0"/>
              <a:t>12-07-2020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4AC1F3-BCDD-4491-991E-0E842CEF1201}" type="slidenum">
              <a:rPr lang="en-IN" smtClean="0"/>
              <a:t>‹#›</a:t>
            </a:fld>
            <a:endParaRPr lang="en-IN"/>
          </a:p>
        </p:txBody>
      </p:sp>
    </p:spTree>
    <p:extLst>
      <p:ext uri="{BB962C8B-B14F-4D97-AF65-F5344CB8AC3E}">
        <p14:creationId xmlns:p14="http://schemas.microsoft.com/office/powerpoint/2010/main" val="1324963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6D66EB-6BB6-4BF9-92E9-423B6110A215}" type="datetimeFigureOut">
              <a:rPr lang="en-IN" smtClean="0"/>
              <a:t>12-07-2020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4AC1F3-BCDD-4491-991E-0E842CEF1201}" type="slidenum">
              <a:rPr lang="en-IN" smtClean="0"/>
              <a:t>‹#›</a:t>
            </a:fld>
            <a:endParaRPr lang="en-IN"/>
          </a:p>
        </p:txBody>
      </p:sp>
    </p:spTree>
    <p:extLst>
      <p:ext uri="{BB962C8B-B14F-4D97-AF65-F5344CB8AC3E}">
        <p14:creationId xmlns:p14="http://schemas.microsoft.com/office/powerpoint/2010/main" val="712676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6D66EB-6BB6-4BF9-92E9-423B6110A215}" type="datetimeFigureOut">
              <a:rPr lang="en-IN" smtClean="0"/>
              <a:t>12-07-2020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4AC1F3-BCDD-4491-991E-0E842CEF1201}" type="slidenum">
              <a:rPr lang="en-IN" smtClean="0"/>
              <a:t>‹#›</a:t>
            </a:fld>
            <a:endParaRPr lang="en-IN"/>
          </a:p>
        </p:txBody>
      </p:sp>
    </p:spTree>
    <p:extLst>
      <p:ext uri="{BB962C8B-B14F-4D97-AF65-F5344CB8AC3E}">
        <p14:creationId xmlns:p14="http://schemas.microsoft.com/office/powerpoint/2010/main" val="3050135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3"/>
            <a:ext cx="7772400" cy="2232247"/>
          </a:xfrm>
        </p:spPr>
        <p:txBody>
          <a:bodyPr/>
          <a:lstStyle/>
          <a:p>
            <a:r>
              <a:rPr lang="en-IN" dirty="0" smtClean="0"/>
              <a:t>Status of environmental education in school education</a:t>
            </a:r>
            <a:endParaRPr lang="en-IN" dirty="0"/>
          </a:p>
        </p:txBody>
      </p:sp>
      <p:sp>
        <p:nvSpPr>
          <p:cNvPr id="3" name="Subtitle 2"/>
          <p:cNvSpPr>
            <a:spLocks noGrp="1"/>
          </p:cNvSpPr>
          <p:nvPr>
            <p:ph type="subTitle" idx="1"/>
          </p:nvPr>
        </p:nvSpPr>
        <p:spPr>
          <a:xfrm>
            <a:off x="971600" y="2852936"/>
            <a:ext cx="7344816" cy="3168352"/>
          </a:xfrm>
        </p:spPr>
        <p:txBody>
          <a:bodyPr>
            <a:normAutofit fontScale="92500" lnSpcReduction="10000"/>
          </a:bodyPr>
          <a:lstStyle/>
          <a:p>
            <a:r>
              <a:rPr lang="en-IN" dirty="0" smtClean="0"/>
              <a:t>The education system in India had incorporated certain </a:t>
            </a:r>
            <a:r>
              <a:rPr lang="en-IN" dirty="0" err="1" smtClean="0"/>
              <a:t>aspectsof</a:t>
            </a:r>
            <a:r>
              <a:rPr lang="en-IN" dirty="0" smtClean="0"/>
              <a:t> environment in school curricula as early as 1930. The Kothari commission (1964-66) also suggested that basic education had to offer EE and relate it to the life needs and  aspirations of the people and the nation. </a:t>
            </a:r>
            <a:endParaRPr lang="en-IN" dirty="0"/>
          </a:p>
        </p:txBody>
      </p:sp>
    </p:spTree>
    <p:extLst>
      <p:ext uri="{BB962C8B-B14F-4D97-AF65-F5344CB8AC3E}">
        <p14:creationId xmlns:p14="http://schemas.microsoft.com/office/powerpoint/2010/main" val="1359457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dirty="0" smtClean="0"/>
              <a:t>For effective transaction of environmental education following objectives related to knowledge, skill, and attitudes are essential:</a:t>
            </a:r>
          </a:p>
          <a:p>
            <a:endParaRPr lang="en-IN" dirty="0" smtClean="0"/>
          </a:p>
          <a:p>
            <a:r>
              <a:rPr lang="en-IN" dirty="0" smtClean="0"/>
              <a:t>Knowledge :-</a:t>
            </a:r>
          </a:p>
          <a:p>
            <a:endParaRPr lang="en-IN" dirty="0" smtClean="0"/>
          </a:p>
          <a:p>
            <a:r>
              <a:rPr lang="en-IN" dirty="0" smtClean="0"/>
              <a:t>As a basis for making informed judgments about the environment people should develop knowledge and understanding of</a:t>
            </a:r>
          </a:p>
          <a:p>
            <a:endParaRPr lang="en-IN" dirty="0"/>
          </a:p>
        </p:txBody>
      </p:sp>
    </p:spTree>
    <p:extLst>
      <p:ext uri="{BB962C8B-B14F-4D97-AF65-F5344CB8AC3E}">
        <p14:creationId xmlns:p14="http://schemas.microsoft.com/office/powerpoint/2010/main" val="640851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Knowledge :-</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  The natural processes which take place in the environment.</a:t>
            </a:r>
          </a:p>
          <a:p>
            <a:r>
              <a:rPr lang="en-IN" dirty="0" smtClean="0"/>
              <a:t>•  The impact of human activities on the environment.</a:t>
            </a:r>
          </a:p>
          <a:p>
            <a:r>
              <a:rPr lang="en-IN" dirty="0" smtClean="0"/>
              <a:t>•  The comparison between different environments both in the past and present.</a:t>
            </a:r>
          </a:p>
          <a:p>
            <a:r>
              <a:rPr lang="en-IN" dirty="0" smtClean="0"/>
              <a:t>•  Environmental issues such as: (i) The greenhouse effect. (ii) Acid rain and (iii) Air pollution.</a:t>
            </a:r>
          </a:p>
          <a:p>
            <a:r>
              <a:rPr lang="en-IN" dirty="0" smtClean="0"/>
              <a:t>•  Local, national and international legislative controls to protect and manage the environment;</a:t>
            </a:r>
          </a:p>
          <a:p>
            <a:endParaRPr lang="en-IN" dirty="0"/>
          </a:p>
        </p:txBody>
      </p:sp>
    </p:spTree>
    <p:extLst>
      <p:ext uri="{BB962C8B-B14F-4D97-AF65-F5344CB8AC3E}">
        <p14:creationId xmlns:p14="http://schemas.microsoft.com/office/powerpoint/2010/main" val="1964629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Knowledge :-</a:t>
            </a:r>
            <a:endParaRPr lang="en-IN" dirty="0"/>
          </a:p>
        </p:txBody>
      </p:sp>
      <p:sp>
        <p:nvSpPr>
          <p:cNvPr id="3" name="Content Placeholder 2"/>
          <p:cNvSpPr>
            <a:spLocks noGrp="1"/>
          </p:cNvSpPr>
          <p:nvPr>
            <p:ph idx="1"/>
          </p:nvPr>
        </p:nvSpPr>
        <p:spPr/>
        <p:txBody>
          <a:bodyPr>
            <a:normAutofit fontScale="85000" lnSpcReduction="20000"/>
          </a:bodyPr>
          <a:lstStyle/>
          <a:p>
            <a:pPr marL="0" indent="0">
              <a:buNone/>
            </a:pPr>
            <a:r>
              <a:rPr lang="en-IN" dirty="0" smtClean="0"/>
              <a:t>•  How policies and decisions are made about the environment.</a:t>
            </a:r>
          </a:p>
          <a:p>
            <a:pPr marL="0" indent="0">
              <a:buNone/>
            </a:pPr>
            <a:r>
              <a:rPr lang="en-IN" dirty="0" smtClean="0"/>
              <a:t>•  How human life and livelihood are dependent on the environment.</a:t>
            </a:r>
          </a:p>
          <a:p>
            <a:pPr marL="0" indent="0">
              <a:buNone/>
            </a:pPr>
            <a:r>
              <a:rPr lang="en-IN" dirty="0" smtClean="0"/>
              <a:t>•  The conflicts, which can arise about environmental issues like river water sharing.</a:t>
            </a:r>
          </a:p>
          <a:p>
            <a:pPr marL="0" indent="0">
              <a:buNone/>
            </a:pPr>
            <a:r>
              <a:rPr lang="en-IN" dirty="0" smtClean="0"/>
              <a:t>•  How the environment has been effected owing to past decisions and actions.</a:t>
            </a:r>
          </a:p>
          <a:p>
            <a:pPr marL="0" indent="0">
              <a:buNone/>
            </a:pPr>
            <a:r>
              <a:rPr lang="en-IN" dirty="0" smtClean="0"/>
              <a:t>•  The importance of planning and design and an </a:t>
            </a:r>
            <a:r>
              <a:rPr lang="en-IN" dirty="0" err="1" smtClean="0"/>
              <a:t>esthetic</a:t>
            </a:r>
            <a:r>
              <a:rPr lang="en-IN" dirty="0" smtClean="0"/>
              <a:t> consideration.</a:t>
            </a:r>
          </a:p>
          <a:p>
            <a:pPr marL="0" indent="0">
              <a:buNone/>
            </a:pPr>
            <a:r>
              <a:rPr lang="en-IN" dirty="0" smtClean="0"/>
              <a:t>•  The importance of effective action to protect and manage the environment.</a:t>
            </a:r>
          </a:p>
          <a:p>
            <a:endParaRPr lang="en-IN" dirty="0" smtClean="0"/>
          </a:p>
          <a:p>
            <a:endParaRPr lang="en-IN" dirty="0"/>
          </a:p>
        </p:txBody>
      </p:sp>
    </p:spTree>
    <p:extLst>
      <p:ext uri="{BB962C8B-B14F-4D97-AF65-F5344CB8AC3E}">
        <p14:creationId xmlns:p14="http://schemas.microsoft.com/office/powerpoint/2010/main" val="1433283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Skills:-</a:t>
            </a:r>
            <a:br>
              <a:rPr lang="en-IN" dirty="0" smtClean="0"/>
            </a:br>
            <a:endParaRPr lang="en-IN" dirty="0"/>
          </a:p>
        </p:txBody>
      </p:sp>
      <p:sp>
        <p:nvSpPr>
          <p:cNvPr id="3" name="Content Placeholder 2"/>
          <p:cNvSpPr>
            <a:spLocks noGrp="1"/>
          </p:cNvSpPr>
          <p:nvPr>
            <p:ph idx="1"/>
          </p:nvPr>
        </p:nvSpPr>
        <p:spPr/>
        <p:txBody>
          <a:bodyPr>
            <a:normAutofit fontScale="85000" lnSpcReduction="10000"/>
          </a:bodyPr>
          <a:lstStyle/>
          <a:p>
            <a:endParaRPr lang="en-IN" dirty="0" smtClean="0"/>
          </a:p>
          <a:p>
            <a:r>
              <a:rPr lang="en-IN" dirty="0" smtClean="0"/>
              <a:t>Six crosses curricular skills have been identified which are necessary for environmental education.</a:t>
            </a:r>
          </a:p>
          <a:p>
            <a:r>
              <a:rPr lang="en-IN" dirty="0" smtClean="0"/>
              <a:t>They are:-</a:t>
            </a:r>
          </a:p>
          <a:p>
            <a:pPr marL="0" indent="0">
              <a:buNone/>
            </a:pPr>
            <a:r>
              <a:rPr lang="en-IN" dirty="0" smtClean="0"/>
              <a:t>•  Communication skills.</a:t>
            </a:r>
          </a:p>
          <a:p>
            <a:pPr marL="0" indent="0">
              <a:buNone/>
            </a:pPr>
            <a:r>
              <a:rPr lang="en-IN" dirty="0" smtClean="0"/>
              <a:t>•  Numerical skills.</a:t>
            </a:r>
          </a:p>
          <a:p>
            <a:pPr marL="0" indent="0">
              <a:buNone/>
            </a:pPr>
            <a:r>
              <a:rPr lang="en-IN" dirty="0" smtClean="0"/>
              <a:t>•  Study skills.</a:t>
            </a:r>
          </a:p>
          <a:p>
            <a:pPr marL="0" indent="0">
              <a:buNone/>
            </a:pPr>
            <a:r>
              <a:rPr lang="en-IN" dirty="0" smtClean="0"/>
              <a:t>•  Problem solving skills.</a:t>
            </a:r>
          </a:p>
          <a:p>
            <a:pPr marL="0" indent="0">
              <a:buNone/>
            </a:pPr>
            <a:r>
              <a:rPr lang="en-IN" dirty="0" smtClean="0"/>
              <a:t>•  Personal skills.</a:t>
            </a:r>
          </a:p>
          <a:p>
            <a:pPr marL="0" indent="0">
              <a:buNone/>
            </a:pPr>
            <a:r>
              <a:rPr lang="en-IN" dirty="0" smtClean="0"/>
              <a:t>•  Social skills &amp; information technology skills.</a:t>
            </a:r>
          </a:p>
          <a:p>
            <a:endParaRPr lang="en-IN" dirty="0"/>
          </a:p>
        </p:txBody>
      </p:sp>
    </p:spTree>
    <p:extLst>
      <p:ext uri="{BB962C8B-B14F-4D97-AF65-F5344CB8AC3E}">
        <p14:creationId xmlns:p14="http://schemas.microsoft.com/office/powerpoint/2010/main" val="2253926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Attitudes:-</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Promoting positive attitudes towards the environment is essential if pupils/students are to value it and understand their role in safeguarding it for the future.</a:t>
            </a:r>
          </a:p>
          <a:p>
            <a:r>
              <a:rPr lang="en-IN" dirty="0" smtClean="0"/>
              <a:t>Encouraging the development of attitudes in personal qualities listed below will contribute to the process.</a:t>
            </a:r>
          </a:p>
          <a:p>
            <a:pPr marL="0" indent="0">
              <a:buNone/>
            </a:pPr>
            <a:r>
              <a:rPr lang="en-IN" dirty="0" smtClean="0"/>
              <a:t>•  Appreciations of care and concern for environment.</a:t>
            </a:r>
          </a:p>
          <a:p>
            <a:pPr marL="0" indent="0">
              <a:buNone/>
            </a:pPr>
            <a:r>
              <a:rPr lang="en-IN" dirty="0" smtClean="0"/>
              <a:t>•  Concern for other living things on earth.</a:t>
            </a:r>
          </a:p>
          <a:p>
            <a:pPr marL="0" indent="0">
              <a:buNone/>
            </a:pPr>
            <a:r>
              <a:rPr lang="en-IN" dirty="0" smtClean="0"/>
              <a:t>•  Independent thought on environmental issues.</a:t>
            </a:r>
          </a:p>
          <a:p>
            <a:endParaRPr lang="en-IN" dirty="0"/>
          </a:p>
        </p:txBody>
      </p:sp>
    </p:spTree>
    <p:extLst>
      <p:ext uri="{BB962C8B-B14F-4D97-AF65-F5344CB8AC3E}">
        <p14:creationId xmlns:p14="http://schemas.microsoft.com/office/powerpoint/2010/main" val="3050226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buNone/>
            </a:pPr>
            <a:r>
              <a:rPr lang="en-IN" dirty="0" smtClean="0"/>
              <a:t>•  Respect for others opinion.</a:t>
            </a:r>
          </a:p>
          <a:p>
            <a:pPr marL="0" indent="0">
              <a:buNone/>
            </a:pPr>
            <a:r>
              <a:rPr lang="en-IN" dirty="0" smtClean="0"/>
              <a:t>•  Respect for rational argument and evidence.</a:t>
            </a:r>
          </a:p>
          <a:p>
            <a:pPr marL="0" indent="0">
              <a:buNone/>
            </a:pPr>
            <a:r>
              <a:rPr lang="en-IN" dirty="0" smtClean="0"/>
              <a:t>•  Tolerance to face others views.</a:t>
            </a:r>
          </a:p>
          <a:p>
            <a:endParaRPr lang="en-IN" dirty="0" smtClean="0"/>
          </a:p>
          <a:p>
            <a:endParaRPr lang="en-IN" dirty="0"/>
          </a:p>
        </p:txBody>
      </p:sp>
    </p:spTree>
    <p:extLst>
      <p:ext uri="{BB962C8B-B14F-4D97-AF65-F5344CB8AC3E}">
        <p14:creationId xmlns:p14="http://schemas.microsoft.com/office/powerpoint/2010/main" val="2197004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Environmental education can be thought of as comprising three linked components:</a:t>
            </a:r>
          </a:p>
          <a:p>
            <a:r>
              <a:rPr lang="en-IN" dirty="0" smtClean="0"/>
              <a:t>•  Education about the environments (Knowledge).</a:t>
            </a:r>
          </a:p>
          <a:p>
            <a:r>
              <a:rPr lang="en-IN" dirty="0" smtClean="0"/>
              <a:t>•  Education for the environment (Values, Attitudes &amp; Positive actions).</a:t>
            </a:r>
          </a:p>
          <a:p>
            <a:r>
              <a:rPr lang="en-IN" dirty="0" smtClean="0"/>
              <a:t>•  Education through the environment (A Resource).</a:t>
            </a:r>
          </a:p>
          <a:p>
            <a:endParaRPr lang="en-IN" dirty="0"/>
          </a:p>
        </p:txBody>
      </p:sp>
    </p:spTree>
    <p:extLst>
      <p:ext uri="{BB962C8B-B14F-4D97-AF65-F5344CB8AC3E}">
        <p14:creationId xmlns:p14="http://schemas.microsoft.com/office/powerpoint/2010/main" val="16697679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Primary stage :-</a:t>
            </a:r>
            <a:endParaRPr lang="en-IN" dirty="0"/>
          </a:p>
        </p:txBody>
      </p:sp>
      <p:sp>
        <p:nvSpPr>
          <p:cNvPr id="3" name="Content Placeholder 2"/>
          <p:cNvSpPr>
            <a:spLocks noGrp="1"/>
          </p:cNvSpPr>
          <p:nvPr>
            <p:ph idx="1"/>
          </p:nvPr>
        </p:nvSpPr>
        <p:spPr/>
        <p:txBody>
          <a:bodyPr>
            <a:normAutofit/>
          </a:bodyPr>
          <a:lstStyle/>
          <a:p>
            <a:r>
              <a:rPr lang="en-IN" dirty="0" smtClean="0"/>
              <a:t>EE is imparted as EVS, which forms a common component of syllabus, prescribed by the States and CBSE.. In classes I and II there is no separate EVS book. For classes III and IV, EVS textbooks are available. A  single teacher's handbook has been developed for classes I to V.</a:t>
            </a:r>
            <a:endParaRPr lang="en-IN" dirty="0"/>
          </a:p>
        </p:txBody>
      </p:sp>
    </p:spTree>
    <p:extLst>
      <p:ext uri="{BB962C8B-B14F-4D97-AF65-F5344CB8AC3E}">
        <p14:creationId xmlns:p14="http://schemas.microsoft.com/office/powerpoint/2010/main" val="2889743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The contents and concepts covered in these books are as follows:</a:t>
            </a:r>
            <a:endParaRPr lang="en-IN" dirty="0"/>
          </a:p>
        </p:txBody>
      </p:sp>
      <p:sp>
        <p:nvSpPr>
          <p:cNvPr id="3" name="Content Placeholder 2"/>
          <p:cNvSpPr>
            <a:spLocks noGrp="1"/>
          </p:cNvSpPr>
          <p:nvPr>
            <p:ph idx="1"/>
          </p:nvPr>
        </p:nvSpPr>
        <p:spPr/>
        <p:txBody>
          <a:bodyPr/>
          <a:lstStyle/>
          <a:p>
            <a:pPr marL="0" indent="0">
              <a:buNone/>
            </a:pPr>
            <a:r>
              <a:rPr lang="en-IN" dirty="0" smtClean="0"/>
              <a:t>•  Familiarisation with one's own body;</a:t>
            </a:r>
          </a:p>
          <a:p>
            <a:pPr marL="0" indent="0">
              <a:buNone/>
            </a:pPr>
            <a:r>
              <a:rPr lang="en-IN" dirty="0" smtClean="0"/>
              <a:t>•  Awareness about immediate surroundings;</a:t>
            </a:r>
          </a:p>
          <a:p>
            <a:pPr marL="0" indent="0">
              <a:buNone/>
            </a:pPr>
            <a:r>
              <a:rPr lang="en-IN" dirty="0" smtClean="0"/>
              <a:t>•  Need for food, water, air, shelter, clothing and recreation;</a:t>
            </a:r>
          </a:p>
          <a:p>
            <a:pPr marL="0" indent="0">
              <a:buNone/>
            </a:pPr>
            <a:r>
              <a:rPr lang="en-IN" dirty="0" smtClean="0"/>
              <a:t>•  Importance of trees and plants;</a:t>
            </a:r>
          </a:p>
          <a:p>
            <a:pPr marL="0" indent="0">
              <a:buNone/>
            </a:pPr>
            <a:r>
              <a:rPr lang="en-IN" dirty="0" smtClean="0"/>
              <a:t>•  Familiarisation with local birds, animals and other objects;</a:t>
            </a:r>
          </a:p>
          <a:p>
            <a:endParaRPr lang="en-IN" dirty="0"/>
          </a:p>
        </p:txBody>
      </p:sp>
    </p:spTree>
    <p:extLst>
      <p:ext uri="{BB962C8B-B14F-4D97-AF65-F5344CB8AC3E}">
        <p14:creationId xmlns:p14="http://schemas.microsoft.com/office/powerpoint/2010/main" val="41167637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buNone/>
            </a:pPr>
            <a:r>
              <a:rPr lang="en-IN" dirty="0" smtClean="0"/>
              <a:t>•  Interdependence of living and non-living  things;</a:t>
            </a:r>
          </a:p>
          <a:p>
            <a:pPr marL="0" indent="0">
              <a:buNone/>
            </a:pPr>
            <a:r>
              <a:rPr lang="en-IN" dirty="0" smtClean="0"/>
              <a:t>•  Importance of cleanliness and sanitation;</a:t>
            </a:r>
          </a:p>
          <a:p>
            <a:pPr marL="0" indent="0">
              <a:buNone/>
            </a:pPr>
            <a:r>
              <a:rPr lang="en-IN" dirty="0" smtClean="0"/>
              <a:t>•  Importance of celebration of festivals and national days;</a:t>
            </a:r>
          </a:p>
          <a:p>
            <a:pPr marL="0" indent="0">
              <a:buNone/>
            </a:pPr>
            <a:r>
              <a:rPr lang="en-IN" dirty="0" smtClean="0"/>
              <a:t>•  Awareness of sunlight, rain and wind;</a:t>
            </a:r>
          </a:p>
          <a:p>
            <a:endParaRPr lang="en-IN" dirty="0"/>
          </a:p>
        </p:txBody>
      </p:sp>
    </p:spTree>
    <p:extLst>
      <p:ext uri="{BB962C8B-B14F-4D97-AF65-F5344CB8AC3E}">
        <p14:creationId xmlns:p14="http://schemas.microsoft.com/office/powerpoint/2010/main" val="3811747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At the primary stage, the report recommended that " the aims of teaching science in the primary schools should be to develop proper understanding of the main facts, concepts, principles and processes in physical and biological environment” Environmental education at primary, secondary, higher secondary levels was treated in a different way</a:t>
            </a:r>
          </a:p>
          <a:p>
            <a:endParaRPr lang="en-IN" dirty="0"/>
          </a:p>
        </p:txBody>
      </p:sp>
    </p:spTree>
    <p:extLst>
      <p:ext uri="{BB962C8B-B14F-4D97-AF65-F5344CB8AC3E}">
        <p14:creationId xmlns:p14="http://schemas.microsoft.com/office/powerpoint/2010/main" val="2845544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pPr marL="0" indent="0">
              <a:buNone/>
            </a:pPr>
            <a:r>
              <a:rPr lang="en-IN" dirty="0" smtClean="0"/>
              <a:t>•  Caring for pet animals;</a:t>
            </a:r>
          </a:p>
          <a:p>
            <a:pPr marL="0" indent="0">
              <a:buNone/>
            </a:pPr>
            <a:r>
              <a:rPr lang="en-IN" dirty="0" smtClean="0"/>
              <a:t>•  Awareness about air, water, soil and noise pollution;</a:t>
            </a:r>
          </a:p>
          <a:p>
            <a:pPr marL="0" indent="0">
              <a:buNone/>
            </a:pPr>
            <a:r>
              <a:rPr lang="en-IN" dirty="0" smtClean="0"/>
              <a:t>•  Need for the protection of environment;</a:t>
            </a:r>
          </a:p>
          <a:p>
            <a:pPr marL="0" indent="0">
              <a:buNone/>
            </a:pPr>
            <a:r>
              <a:rPr lang="en-IN" dirty="0" smtClean="0"/>
              <a:t>•  Knowledge about the source of energy;</a:t>
            </a:r>
          </a:p>
          <a:p>
            <a:pPr marL="0" indent="0">
              <a:buNone/>
            </a:pPr>
            <a:r>
              <a:rPr lang="en-IN" dirty="0" smtClean="0"/>
              <a:t>•  Importance of the conservation of water resources and forests and</a:t>
            </a:r>
          </a:p>
          <a:p>
            <a:pPr marL="0" indent="0">
              <a:buNone/>
            </a:pPr>
            <a:r>
              <a:rPr lang="en-IN" dirty="0" smtClean="0"/>
              <a:t>•  Indigenous and traditional knowledge about the protection of environment.</a:t>
            </a:r>
          </a:p>
          <a:p>
            <a:endParaRPr lang="en-IN" dirty="0"/>
          </a:p>
        </p:txBody>
      </p:sp>
    </p:spTree>
    <p:extLst>
      <p:ext uri="{BB962C8B-B14F-4D97-AF65-F5344CB8AC3E}">
        <p14:creationId xmlns:p14="http://schemas.microsoft.com/office/powerpoint/2010/main" val="3511407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The textbooks lay emphasis on:</a:t>
            </a:r>
            <a:endParaRPr lang="en-IN" dirty="0"/>
          </a:p>
        </p:txBody>
      </p:sp>
      <p:sp>
        <p:nvSpPr>
          <p:cNvPr id="3" name="Content Placeholder 2"/>
          <p:cNvSpPr>
            <a:spLocks noGrp="1"/>
          </p:cNvSpPr>
          <p:nvPr>
            <p:ph idx="1"/>
          </p:nvPr>
        </p:nvSpPr>
        <p:spPr/>
        <p:txBody>
          <a:bodyPr>
            <a:normAutofit fontScale="85000" lnSpcReduction="20000"/>
          </a:bodyPr>
          <a:lstStyle/>
          <a:p>
            <a:endParaRPr lang="en-IN" dirty="0" smtClean="0"/>
          </a:p>
          <a:p>
            <a:r>
              <a:rPr lang="en-IN" dirty="0" smtClean="0"/>
              <a:t> Raising awareness levels and sensitising children about environmental concerns.</a:t>
            </a:r>
          </a:p>
          <a:p>
            <a:r>
              <a:rPr lang="en-IN" dirty="0" smtClean="0"/>
              <a:t> Emphasis has also been laid on learning in local specific contexts.</a:t>
            </a:r>
          </a:p>
          <a:p>
            <a:r>
              <a:rPr lang="en-IN" dirty="0" smtClean="0"/>
              <a:t>more meaningful experiences and  indigenous knowledge to children. </a:t>
            </a:r>
          </a:p>
          <a:p>
            <a:r>
              <a:rPr lang="en-IN" dirty="0"/>
              <a:t>S</a:t>
            </a:r>
            <a:r>
              <a:rPr lang="en-IN" dirty="0" smtClean="0"/>
              <a:t>uggestions for conducting activities in and outside the classroom.</a:t>
            </a:r>
          </a:p>
          <a:p>
            <a:r>
              <a:rPr lang="en-IN" dirty="0" smtClean="0"/>
              <a:t>A comprehensive view of the natural, physical, social and cultural environment</a:t>
            </a:r>
            <a:endParaRPr lang="en-IN" dirty="0"/>
          </a:p>
        </p:txBody>
      </p:sp>
    </p:spTree>
    <p:extLst>
      <p:ext uri="{BB962C8B-B14F-4D97-AF65-F5344CB8AC3E}">
        <p14:creationId xmlns:p14="http://schemas.microsoft.com/office/powerpoint/2010/main" val="36887257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Upper Primary stage:-</a:t>
            </a:r>
            <a:endParaRPr lang="en-IN" dirty="0"/>
          </a:p>
        </p:txBody>
      </p:sp>
      <p:sp>
        <p:nvSpPr>
          <p:cNvPr id="3" name="Content Placeholder 2"/>
          <p:cNvSpPr>
            <a:spLocks noGrp="1"/>
          </p:cNvSpPr>
          <p:nvPr>
            <p:ph idx="1"/>
          </p:nvPr>
        </p:nvSpPr>
        <p:spPr/>
        <p:txBody>
          <a:bodyPr>
            <a:normAutofit/>
          </a:bodyPr>
          <a:lstStyle/>
          <a:p>
            <a:r>
              <a:rPr lang="en-IN" dirty="0" smtClean="0"/>
              <a:t>The contents of textbooks present an extension and elaboration of the concepts introduced at the primary stage. </a:t>
            </a:r>
          </a:p>
          <a:p>
            <a:r>
              <a:rPr lang="en-IN" dirty="0" smtClean="0"/>
              <a:t>The NCERT textbooks of ‘Science' and ‘Social Science' have incorporated such concepts in the textbooks .</a:t>
            </a:r>
            <a:endParaRPr lang="en-IN" dirty="0"/>
          </a:p>
        </p:txBody>
      </p:sp>
    </p:spTree>
    <p:extLst>
      <p:ext uri="{BB962C8B-B14F-4D97-AF65-F5344CB8AC3E}">
        <p14:creationId xmlns:p14="http://schemas.microsoft.com/office/powerpoint/2010/main" val="119011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The major concepts dealt with in these textbooks are:</a:t>
            </a:r>
            <a:endParaRPr lang="en-IN" dirty="0"/>
          </a:p>
        </p:txBody>
      </p:sp>
      <p:sp>
        <p:nvSpPr>
          <p:cNvPr id="3" name="Content Placeholder 2"/>
          <p:cNvSpPr>
            <a:spLocks noGrp="1"/>
          </p:cNvSpPr>
          <p:nvPr>
            <p:ph idx="1"/>
          </p:nvPr>
        </p:nvSpPr>
        <p:spPr/>
        <p:txBody>
          <a:bodyPr>
            <a:normAutofit fontScale="92500" lnSpcReduction="10000"/>
          </a:bodyPr>
          <a:lstStyle/>
          <a:p>
            <a:pPr marL="0" indent="0">
              <a:buNone/>
            </a:pPr>
            <a:r>
              <a:rPr lang="en-IN" dirty="0" smtClean="0"/>
              <a:t>•  Adaptation of living beings in environment;</a:t>
            </a:r>
          </a:p>
          <a:p>
            <a:pPr marL="0" indent="0">
              <a:buNone/>
            </a:pPr>
            <a:r>
              <a:rPr lang="en-IN" dirty="0" smtClean="0"/>
              <a:t>•  Natural resources;</a:t>
            </a:r>
          </a:p>
          <a:p>
            <a:pPr marL="0" indent="0">
              <a:buNone/>
            </a:pPr>
            <a:r>
              <a:rPr lang="en-IN" dirty="0" smtClean="0"/>
              <a:t>•  Water cycle;</a:t>
            </a:r>
          </a:p>
          <a:p>
            <a:pPr marL="0" indent="0">
              <a:buNone/>
            </a:pPr>
            <a:r>
              <a:rPr lang="en-IN" dirty="0" smtClean="0"/>
              <a:t>•  Food chain;</a:t>
            </a:r>
          </a:p>
          <a:p>
            <a:pPr marL="0" indent="0">
              <a:buNone/>
            </a:pPr>
            <a:r>
              <a:rPr lang="en-IN" dirty="0" smtClean="0"/>
              <a:t>•  Importance of plants and trees in keeping the environment clean;</a:t>
            </a:r>
          </a:p>
          <a:p>
            <a:pPr marL="0" indent="0">
              <a:buNone/>
            </a:pPr>
            <a:r>
              <a:rPr lang="en-IN" dirty="0" smtClean="0"/>
              <a:t>•  Classification of plants;</a:t>
            </a:r>
          </a:p>
          <a:p>
            <a:pPr marL="0" indent="0">
              <a:buNone/>
            </a:pPr>
            <a:r>
              <a:rPr lang="en-IN" dirty="0" smtClean="0"/>
              <a:t>•  Role of plants and animals in environmental balance and soil conservation;</a:t>
            </a:r>
          </a:p>
          <a:p>
            <a:endParaRPr lang="en-IN" dirty="0"/>
          </a:p>
        </p:txBody>
      </p:sp>
    </p:spTree>
    <p:extLst>
      <p:ext uri="{BB962C8B-B14F-4D97-AF65-F5344CB8AC3E}">
        <p14:creationId xmlns:p14="http://schemas.microsoft.com/office/powerpoint/2010/main" val="20752310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buNone/>
            </a:pPr>
            <a:r>
              <a:rPr lang="en-IN" dirty="0" smtClean="0"/>
              <a:t>•  Ecosystems;</a:t>
            </a:r>
          </a:p>
          <a:p>
            <a:pPr marL="0" indent="0">
              <a:buNone/>
            </a:pPr>
            <a:r>
              <a:rPr lang="en-IN" dirty="0" smtClean="0"/>
              <a:t>•  Necessity of clean air for healthy living;</a:t>
            </a:r>
          </a:p>
          <a:p>
            <a:pPr marL="0" indent="0">
              <a:buNone/>
            </a:pPr>
            <a:r>
              <a:rPr lang="en-IN" dirty="0" smtClean="0"/>
              <a:t>•  Animals and their characteristics</a:t>
            </a:r>
          </a:p>
          <a:p>
            <a:pPr marL="0" indent="0">
              <a:buNone/>
            </a:pPr>
            <a:r>
              <a:rPr lang="en-IN" dirty="0" smtClean="0"/>
              <a:t>• Effects of environmental pollution and the consequences of air pollution-(i) Greenhouse effect, (ii) Ozone layer depletion and, (iii) increase in carbon dioxide;</a:t>
            </a:r>
          </a:p>
          <a:p>
            <a:pPr marL="0" indent="0">
              <a:buNone/>
            </a:pPr>
            <a:r>
              <a:rPr lang="en-IN" dirty="0" smtClean="0"/>
              <a:t>•  Role of microorganisms in the environment;</a:t>
            </a:r>
          </a:p>
          <a:p>
            <a:endParaRPr lang="en-IN" dirty="0"/>
          </a:p>
        </p:txBody>
      </p:sp>
    </p:spTree>
    <p:extLst>
      <p:ext uri="{BB962C8B-B14F-4D97-AF65-F5344CB8AC3E}">
        <p14:creationId xmlns:p14="http://schemas.microsoft.com/office/powerpoint/2010/main" val="1021986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buNone/>
            </a:pPr>
            <a:r>
              <a:rPr lang="en-IN" dirty="0" smtClean="0"/>
              <a:t>•  Dependence of the community on the environment;</a:t>
            </a:r>
          </a:p>
          <a:p>
            <a:pPr marL="0" indent="0">
              <a:buNone/>
            </a:pPr>
            <a:r>
              <a:rPr lang="en-IN" dirty="0" smtClean="0"/>
              <a:t>•  Basic knowledge about the Earth and its atmosphere;</a:t>
            </a:r>
          </a:p>
          <a:p>
            <a:pPr marL="0" indent="0">
              <a:buNone/>
            </a:pPr>
            <a:r>
              <a:rPr lang="en-IN" dirty="0" smtClean="0"/>
              <a:t>•  Physical features of the country;</a:t>
            </a:r>
          </a:p>
          <a:p>
            <a:pPr marL="0" indent="0">
              <a:buNone/>
            </a:pPr>
            <a:r>
              <a:rPr lang="en-IN" dirty="0" smtClean="0"/>
              <a:t>•  Population and environment;</a:t>
            </a:r>
          </a:p>
          <a:p>
            <a:pPr marL="0" indent="0">
              <a:buNone/>
            </a:pPr>
            <a:r>
              <a:rPr lang="en-IN" dirty="0" smtClean="0"/>
              <a:t>•  Care and protection of livestock;</a:t>
            </a:r>
          </a:p>
          <a:p>
            <a:pPr marL="0" indent="0">
              <a:buNone/>
            </a:pPr>
            <a:r>
              <a:rPr lang="en-IN" dirty="0" smtClean="0"/>
              <a:t>•  Necessity of wildlife protection;</a:t>
            </a:r>
          </a:p>
          <a:p>
            <a:endParaRPr lang="en-IN" dirty="0"/>
          </a:p>
        </p:txBody>
      </p:sp>
    </p:spTree>
    <p:extLst>
      <p:ext uri="{BB962C8B-B14F-4D97-AF65-F5344CB8AC3E}">
        <p14:creationId xmlns:p14="http://schemas.microsoft.com/office/powerpoint/2010/main" val="21043606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buNone/>
            </a:pPr>
            <a:r>
              <a:rPr lang="en-IN" dirty="0" smtClean="0"/>
              <a:t>•  Impact of deforestation;</a:t>
            </a:r>
          </a:p>
          <a:p>
            <a:pPr marL="0" indent="0">
              <a:buNone/>
            </a:pPr>
            <a:r>
              <a:rPr lang="en-IN" dirty="0" smtClean="0"/>
              <a:t>•  Impact of industrialisation on environment; and</a:t>
            </a:r>
          </a:p>
          <a:p>
            <a:pPr marL="0" indent="0">
              <a:buNone/>
            </a:pPr>
            <a:r>
              <a:rPr lang="en-IN" dirty="0" smtClean="0"/>
              <a:t>•  Role of civic society in protection of the environment, personal and public property including monuments.</a:t>
            </a:r>
          </a:p>
          <a:p>
            <a:endParaRPr lang="en-IN" dirty="0"/>
          </a:p>
        </p:txBody>
      </p:sp>
    </p:spTree>
    <p:extLst>
      <p:ext uri="{BB962C8B-B14F-4D97-AF65-F5344CB8AC3E}">
        <p14:creationId xmlns:p14="http://schemas.microsoft.com/office/powerpoint/2010/main" val="8000938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Secondary stage :</a:t>
            </a:r>
            <a:endParaRPr lang="en-IN" dirty="0"/>
          </a:p>
        </p:txBody>
      </p:sp>
      <p:sp>
        <p:nvSpPr>
          <p:cNvPr id="3" name="Content Placeholder 2"/>
          <p:cNvSpPr>
            <a:spLocks noGrp="1"/>
          </p:cNvSpPr>
          <p:nvPr>
            <p:ph idx="1"/>
          </p:nvPr>
        </p:nvSpPr>
        <p:spPr/>
        <p:txBody>
          <a:bodyPr/>
          <a:lstStyle/>
          <a:p>
            <a:r>
              <a:rPr lang="en-IN" dirty="0" smtClean="0"/>
              <a:t>The concepts of EE have been provided in the textbooks of science and social sciences in the states of Rajasthan and Madhya Pradesh. In Orissa, there are textbooks, namely science part-I (physical science), Science part-II (biological sciences) and geography. The environmental concepts both are at concrete and abstract levels. The concepts covered are:</a:t>
            </a:r>
            <a:endParaRPr lang="en-IN" dirty="0"/>
          </a:p>
        </p:txBody>
      </p:sp>
    </p:spTree>
    <p:extLst>
      <p:ext uri="{BB962C8B-B14F-4D97-AF65-F5344CB8AC3E}">
        <p14:creationId xmlns:p14="http://schemas.microsoft.com/office/powerpoint/2010/main" val="18293312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marL="0" indent="0">
              <a:buNone/>
            </a:pPr>
            <a:r>
              <a:rPr lang="en-IN" dirty="0" smtClean="0"/>
              <a:t>•  Biosphere;</a:t>
            </a:r>
          </a:p>
          <a:p>
            <a:pPr marL="0" indent="0">
              <a:buNone/>
            </a:pPr>
            <a:r>
              <a:rPr lang="en-IN" dirty="0" smtClean="0"/>
              <a:t>•  Greenhouse effect;</a:t>
            </a:r>
          </a:p>
          <a:p>
            <a:pPr marL="0" indent="0">
              <a:buNone/>
            </a:pPr>
            <a:r>
              <a:rPr lang="en-IN" dirty="0" smtClean="0"/>
              <a:t>•  Ozone layer depletion;</a:t>
            </a:r>
          </a:p>
          <a:p>
            <a:pPr marL="0" indent="0">
              <a:buNone/>
            </a:pPr>
            <a:r>
              <a:rPr lang="en-IN" dirty="0" smtClean="0"/>
              <a:t>•  Use of fertilisers and pesticides;</a:t>
            </a:r>
          </a:p>
          <a:p>
            <a:pPr marL="0" indent="0">
              <a:buNone/>
            </a:pPr>
            <a:r>
              <a:rPr lang="en-IN" dirty="0" smtClean="0"/>
              <a:t>•  Wildlife protection;</a:t>
            </a:r>
          </a:p>
          <a:p>
            <a:pPr marL="0" indent="0">
              <a:buNone/>
            </a:pPr>
            <a:r>
              <a:rPr lang="en-IN" dirty="0" smtClean="0"/>
              <a:t>•  Soil chemistry;</a:t>
            </a:r>
          </a:p>
          <a:p>
            <a:pPr marL="0" indent="0">
              <a:buNone/>
            </a:pPr>
            <a:r>
              <a:rPr lang="en-IN" dirty="0" smtClean="0"/>
              <a:t>•  Management of domestic and industrial waste;</a:t>
            </a:r>
          </a:p>
          <a:p>
            <a:endParaRPr lang="en-IN" dirty="0"/>
          </a:p>
        </p:txBody>
      </p:sp>
    </p:spTree>
    <p:extLst>
      <p:ext uri="{BB962C8B-B14F-4D97-AF65-F5344CB8AC3E}">
        <p14:creationId xmlns:p14="http://schemas.microsoft.com/office/powerpoint/2010/main" val="9869416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pPr marL="0" indent="0">
              <a:buNone/>
            </a:pPr>
            <a:r>
              <a:rPr lang="en-IN" dirty="0" smtClean="0"/>
              <a:t>•  Management of domestic and industrial waste;</a:t>
            </a:r>
          </a:p>
          <a:p>
            <a:pPr marL="0" indent="0">
              <a:buNone/>
            </a:pPr>
            <a:r>
              <a:rPr lang="en-IN" dirty="0" smtClean="0"/>
              <a:t>•  Pollution of noise, air, water ad soil and control measures;</a:t>
            </a:r>
          </a:p>
          <a:p>
            <a:pPr marL="0" indent="0">
              <a:buNone/>
            </a:pPr>
            <a:r>
              <a:rPr lang="en-IN" dirty="0" smtClean="0"/>
              <a:t>•  Ecosystem;</a:t>
            </a:r>
          </a:p>
          <a:p>
            <a:pPr marL="0" indent="0">
              <a:buNone/>
            </a:pPr>
            <a:r>
              <a:rPr lang="en-IN" dirty="0" smtClean="0"/>
              <a:t>•  Management of non-degradable substances;</a:t>
            </a:r>
          </a:p>
          <a:p>
            <a:pPr marL="0" indent="0">
              <a:buNone/>
            </a:pPr>
            <a:r>
              <a:rPr lang="en-IN" dirty="0" smtClean="0"/>
              <a:t>•  Edible and ornamental plants;</a:t>
            </a:r>
          </a:p>
          <a:p>
            <a:pPr marL="0" indent="0">
              <a:buNone/>
            </a:pPr>
            <a:r>
              <a:rPr lang="en-IN" dirty="0" smtClean="0"/>
              <a:t>•  Sewage disposal and cleaning of rivers;</a:t>
            </a:r>
          </a:p>
          <a:p>
            <a:pPr marL="0" indent="0">
              <a:buNone/>
            </a:pPr>
            <a:r>
              <a:rPr lang="en-IN" dirty="0" smtClean="0"/>
              <a:t>•  Nuclear energy;</a:t>
            </a:r>
          </a:p>
          <a:p>
            <a:endParaRPr lang="en-IN" dirty="0"/>
          </a:p>
        </p:txBody>
      </p:sp>
    </p:spTree>
    <p:extLst>
      <p:ext uri="{BB962C8B-B14F-4D97-AF65-F5344CB8AC3E}">
        <p14:creationId xmlns:p14="http://schemas.microsoft.com/office/powerpoint/2010/main" val="3502657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dirty="0" smtClean="0"/>
              <a:t>. Environmental education is an essential part of every pupil's learning. It helps to encourage awareness of the environment, leading to informed concern for active participation in resolving environmental problems. It was introduced without any delay from class –1 as EVS, as a subject so that right from their childhood, the right attitudes towards environment will be nurtured in the young minds.</a:t>
            </a:r>
            <a:endParaRPr lang="en-IN" dirty="0"/>
          </a:p>
        </p:txBody>
      </p:sp>
    </p:spTree>
    <p:extLst>
      <p:ext uri="{BB962C8B-B14F-4D97-AF65-F5344CB8AC3E}">
        <p14:creationId xmlns:p14="http://schemas.microsoft.com/office/powerpoint/2010/main" val="5256964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IN" dirty="0" smtClean="0"/>
              <a:t>•  Radiation hazards;</a:t>
            </a:r>
          </a:p>
          <a:p>
            <a:pPr marL="0" indent="0">
              <a:buNone/>
            </a:pPr>
            <a:r>
              <a:rPr lang="en-IN" dirty="0" smtClean="0"/>
              <a:t>•  Gas leak;</a:t>
            </a:r>
          </a:p>
          <a:p>
            <a:pPr marL="0" indent="0">
              <a:buNone/>
            </a:pPr>
            <a:r>
              <a:rPr lang="en-IN" dirty="0" smtClean="0"/>
              <a:t>•  Wind power;•  Bio-energy; and</a:t>
            </a:r>
          </a:p>
          <a:p>
            <a:pPr marL="0" indent="0">
              <a:buNone/>
            </a:pPr>
            <a:r>
              <a:rPr lang="en-IN" dirty="0" smtClean="0"/>
              <a:t>•  Environmental laws and acts.</a:t>
            </a:r>
          </a:p>
          <a:p>
            <a:pPr marL="0" indent="0">
              <a:buNone/>
            </a:pPr>
            <a:r>
              <a:rPr lang="en-IN" dirty="0" smtClean="0"/>
              <a:t>•  Environmental concepts also extend to subject areas like languages and social sciences, which reinforce learning and internalization of all such concepts</a:t>
            </a:r>
          </a:p>
          <a:p>
            <a:endParaRPr lang="en-IN" dirty="0"/>
          </a:p>
        </p:txBody>
      </p:sp>
    </p:spTree>
    <p:extLst>
      <p:ext uri="{BB962C8B-B14F-4D97-AF65-F5344CB8AC3E}">
        <p14:creationId xmlns:p14="http://schemas.microsoft.com/office/powerpoint/2010/main" val="6055894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a:t/>
            </a:r>
            <a:br>
              <a:rPr lang="en-IN" dirty="0"/>
            </a:br>
            <a:r>
              <a:rPr lang="en-IN" dirty="0" smtClean="0"/>
              <a:t>Higher Secondary stage :-</a:t>
            </a:r>
            <a:br>
              <a:rPr lang="en-IN" dirty="0" smtClean="0"/>
            </a:br>
            <a:r>
              <a:rPr lang="en-IN" dirty="0" smtClean="0"/>
              <a:t/>
            </a:r>
            <a:br>
              <a:rPr lang="en-IN" dirty="0" smtClean="0"/>
            </a:br>
            <a:endParaRPr lang="en-IN" dirty="0"/>
          </a:p>
        </p:txBody>
      </p:sp>
      <p:sp>
        <p:nvSpPr>
          <p:cNvPr id="3" name="Content Placeholder 2"/>
          <p:cNvSpPr>
            <a:spLocks noGrp="1"/>
          </p:cNvSpPr>
          <p:nvPr>
            <p:ph idx="1"/>
          </p:nvPr>
        </p:nvSpPr>
        <p:spPr/>
        <p:txBody>
          <a:bodyPr>
            <a:normAutofit/>
          </a:bodyPr>
          <a:lstStyle/>
          <a:p>
            <a:r>
              <a:rPr lang="en-IN" dirty="0" smtClean="0"/>
              <a:t>Students opt for either the academic stream or the vocational stream</a:t>
            </a:r>
          </a:p>
          <a:p>
            <a:r>
              <a:rPr lang="en-IN" dirty="0" smtClean="0"/>
              <a:t>concepts becomes deeper and more discipline oriented</a:t>
            </a:r>
          </a:p>
          <a:p>
            <a:r>
              <a:rPr lang="en-IN" dirty="0" smtClean="0"/>
              <a:t> Majority of the concepts are found in the textbooks of biology, chemistry and geography, which are optional subjects. </a:t>
            </a:r>
            <a:endParaRPr lang="en-IN" dirty="0"/>
          </a:p>
        </p:txBody>
      </p:sp>
    </p:spTree>
    <p:extLst>
      <p:ext uri="{BB962C8B-B14F-4D97-AF65-F5344CB8AC3E}">
        <p14:creationId xmlns:p14="http://schemas.microsoft.com/office/powerpoint/2010/main" val="15677104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The coverage of EE concepts in the textbooks of various subjects includes</a:t>
            </a:r>
            <a:endParaRPr lang="en-IN" dirty="0"/>
          </a:p>
        </p:txBody>
      </p:sp>
      <p:sp>
        <p:nvSpPr>
          <p:cNvPr id="3" name="Content Placeholder 2"/>
          <p:cNvSpPr>
            <a:spLocks noGrp="1"/>
          </p:cNvSpPr>
          <p:nvPr>
            <p:ph idx="1"/>
          </p:nvPr>
        </p:nvSpPr>
        <p:spPr/>
        <p:txBody>
          <a:bodyPr>
            <a:normAutofit lnSpcReduction="10000"/>
          </a:bodyPr>
          <a:lstStyle/>
          <a:p>
            <a:pPr marL="0" indent="0">
              <a:buNone/>
            </a:pPr>
            <a:r>
              <a:rPr lang="en-IN" dirty="0" smtClean="0"/>
              <a:t>•  Environment and sustainable development;</a:t>
            </a:r>
          </a:p>
          <a:p>
            <a:pPr marL="0" indent="0">
              <a:buNone/>
            </a:pPr>
            <a:r>
              <a:rPr lang="en-IN" dirty="0" smtClean="0"/>
              <a:t>•  Atmospheric pollution- global warming,</a:t>
            </a:r>
          </a:p>
          <a:p>
            <a:pPr marL="0" indent="0">
              <a:buNone/>
            </a:pPr>
            <a:r>
              <a:rPr lang="en-IN" dirty="0" smtClean="0"/>
              <a:t>•  Greenhouse effect,</a:t>
            </a:r>
          </a:p>
          <a:p>
            <a:pPr marL="0" indent="0">
              <a:buNone/>
            </a:pPr>
            <a:r>
              <a:rPr lang="en-IN" dirty="0" smtClean="0"/>
              <a:t>•  Acid rain,</a:t>
            </a:r>
          </a:p>
          <a:p>
            <a:pPr marL="0" indent="0">
              <a:buNone/>
            </a:pPr>
            <a:r>
              <a:rPr lang="en-IN" dirty="0" smtClean="0"/>
              <a:t>•  Ozone layer depletion;</a:t>
            </a:r>
          </a:p>
          <a:p>
            <a:pPr marL="0" indent="0">
              <a:buNone/>
            </a:pPr>
            <a:r>
              <a:rPr lang="en-IN" dirty="0" smtClean="0"/>
              <a:t>•  Water pollution- international standards of drinking water,</a:t>
            </a:r>
          </a:p>
          <a:p>
            <a:pPr marL="0" indent="0">
              <a:buNone/>
            </a:pPr>
            <a:r>
              <a:rPr lang="en-IN" dirty="0" smtClean="0"/>
              <a:t>•  Importance of dissolved oxygen in water,</a:t>
            </a:r>
          </a:p>
          <a:p>
            <a:endParaRPr lang="en-IN" dirty="0"/>
          </a:p>
        </p:txBody>
      </p:sp>
    </p:spTree>
    <p:extLst>
      <p:ext uri="{BB962C8B-B14F-4D97-AF65-F5344CB8AC3E}">
        <p14:creationId xmlns:p14="http://schemas.microsoft.com/office/powerpoint/2010/main" val="38664039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buNone/>
            </a:pPr>
            <a:r>
              <a:rPr lang="en-IN" dirty="0" smtClean="0"/>
              <a:t>•  Bio-chemical oxygen demand,</a:t>
            </a:r>
          </a:p>
          <a:p>
            <a:pPr marL="0" indent="0">
              <a:buNone/>
            </a:pPr>
            <a:r>
              <a:rPr lang="en-IN" dirty="0" smtClean="0"/>
              <a:t>•  Chemical oxygen demand,</a:t>
            </a:r>
          </a:p>
          <a:p>
            <a:pPr marL="0" indent="0">
              <a:buNone/>
            </a:pPr>
            <a:r>
              <a:rPr lang="en-IN" dirty="0" smtClean="0"/>
              <a:t>•  Land pollution,</a:t>
            </a:r>
          </a:p>
          <a:p>
            <a:pPr marL="0" indent="0">
              <a:buNone/>
            </a:pPr>
            <a:r>
              <a:rPr lang="en-IN" dirty="0" smtClean="0"/>
              <a:t>•  Pesticides,</a:t>
            </a:r>
          </a:p>
          <a:p>
            <a:pPr marL="0" indent="0">
              <a:buNone/>
            </a:pPr>
            <a:r>
              <a:rPr lang="en-IN" dirty="0" smtClean="0"/>
              <a:t>•  Ecology.</a:t>
            </a:r>
          </a:p>
          <a:p>
            <a:endParaRPr lang="en-IN" dirty="0"/>
          </a:p>
        </p:txBody>
      </p:sp>
    </p:spTree>
    <p:extLst>
      <p:ext uri="{BB962C8B-B14F-4D97-AF65-F5344CB8AC3E}">
        <p14:creationId xmlns:p14="http://schemas.microsoft.com/office/powerpoint/2010/main" val="5194485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extLst>
      <p:ext uri="{BB962C8B-B14F-4D97-AF65-F5344CB8AC3E}">
        <p14:creationId xmlns:p14="http://schemas.microsoft.com/office/powerpoint/2010/main" val="1584189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r>
              <a:rPr lang="en-IN" dirty="0" smtClean="0"/>
              <a:t>, NCERT has published in collaboration with the Centre for Environmental Education, </a:t>
            </a:r>
            <a:r>
              <a:rPr lang="en-IN" dirty="0" err="1" smtClean="0"/>
              <a:t>Ahemadabad</a:t>
            </a:r>
            <a:r>
              <a:rPr lang="en-IN" dirty="0" smtClean="0"/>
              <a:t> a book titled "Joy of learning” with lot of environmental activities, a handbook for teachers. Similarly, several workshops were conducted to orient school teachers and educational functionaries of the state boards on various aspects of environmental education. Strategies for successful implementation of EE in schools were discussed in detail in these interactions.</a:t>
            </a:r>
          </a:p>
          <a:p>
            <a:endParaRPr lang="en-IN" dirty="0" smtClean="0"/>
          </a:p>
          <a:p>
            <a:endParaRPr lang="en-IN" dirty="0"/>
          </a:p>
        </p:txBody>
      </p:sp>
    </p:spTree>
    <p:extLst>
      <p:ext uri="{BB962C8B-B14F-4D97-AF65-F5344CB8AC3E}">
        <p14:creationId xmlns:p14="http://schemas.microsoft.com/office/powerpoint/2010/main" val="770697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 curricular framework of environmental education:-</a:t>
            </a:r>
            <a:endParaRPr lang="en-IN" dirty="0"/>
          </a:p>
        </p:txBody>
      </p:sp>
      <p:sp>
        <p:nvSpPr>
          <p:cNvPr id="3" name="Content Placeholder 2"/>
          <p:cNvSpPr>
            <a:spLocks noGrp="1"/>
          </p:cNvSpPr>
          <p:nvPr>
            <p:ph idx="1"/>
          </p:nvPr>
        </p:nvSpPr>
        <p:spPr/>
        <p:txBody>
          <a:bodyPr>
            <a:normAutofit lnSpcReduction="10000"/>
          </a:bodyPr>
          <a:lstStyle/>
          <a:p>
            <a:pPr marL="0" indent="0">
              <a:buNone/>
            </a:pPr>
            <a:r>
              <a:rPr lang="en-IN" dirty="0" smtClean="0"/>
              <a:t>•  It envisages the place of EE in the school curriculum.</a:t>
            </a:r>
          </a:p>
          <a:p>
            <a:pPr marL="0" indent="0">
              <a:buNone/>
            </a:pPr>
            <a:r>
              <a:rPr lang="en-IN" dirty="0" smtClean="0"/>
              <a:t>•  Place of EE vis-à-vis other subjects of study.</a:t>
            </a:r>
          </a:p>
          <a:p>
            <a:pPr marL="0" indent="0">
              <a:buNone/>
            </a:pPr>
            <a:r>
              <a:rPr lang="en-IN" dirty="0" smtClean="0"/>
              <a:t>•  Mode and strategy of inclusion of chapters at different levels.</a:t>
            </a:r>
          </a:p>
          <a:p>
            <a:pPr marL="0" indent="0">
              <a:buNone/>
            </a:pPr>
            <a:r>
              <a:rPr lang="en-IN" dirty="0" smtClean="0"/>
              <a:t>•  EE in terms of time and allocation of marks.</a:t>
            </a:r>
          </a:p>
          <a:p>
            <a:pPr marL="0" indent="0">
              <a:buNone/>
            </a:pPr>
            <a:r>
              <a:rPr lang="en-IN" dirty="0" smtClean="0"/>
              <a:t>•  Development of syllabi and instructional material for dissemination at different levels of school education.</a:t>
            </a:r>
          </a:p>
          <a:p>
            <a:endParaRPr lang="en-IN" dirty="0"/>
          </a:p>
        </p:txBody>
      </p:sp>
    </p:spTree>
    <p:extLst>
      <p:ext uri="{BB962C8B-B14F-4D97-AF65-F5344CB8AC3E}">
        <p14:creationId xmlns:p14="http://schemas.microsoft.com/office/powerpoint/2010/main" val="1692637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Aims &amp; Objectives of environmental education:-</a:t>
            </a:r>
            <a:endParaRPr lang="en-IN" dirty="0"/>
          </a:p>
        </p:txBody>
      </p:sp>
      <p:sp>
        <p:nvSpPr>
          <p:cNvPr id="3" name="Content Placeholder 2"/>
          <p:cNvSpPr>
            <a:spLocks noGrp="1"/>
          </p:cNvSpPr>
          <p:nvPr>
            <p:ph idx="1"/>
          </p:nvPr>
        </p:nvSpPr>
        <p:spPr/>
        <p:txBody>
          <a:bodyPr/>
          <a:lstStyle/>
          <a:p>
            <a:r>
              <a:rPr lang="en-IN" dirty="0" smtClean="0"/>
              <a:t>The objectives of environmental education is to increase public awareness about environmental issues, explore possible solutions, and to lay the foundations for a fully informed and active participation of individual in the protection of environment and the prudent and rational use of natural resources. </a:t>
            </a:r>
            <a:endParaRPr lang="en-IN" dirty="0"/>
          </a:p>
        </p:txBody>
      </p:sp>
    </p:spTree>
    <p:extLst>
      <p:ext uri="{BB962C8B-B14F-4D97-AF65-F5344CB8AC3E}">
        <p14:creationId xmlns:p14="http://schemas.microsoft.com/office/powerpoint/2010/main" val="2827766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G</a:t>
            </a:r>
            <a:r>
              <a:rPr lang="en-IN" dirty="0" smtClean="0"/>
              <a:t>uiding principles for environmental education:</a:t>
            </a:r>
            <a:endParaRPr lang="en-IN" dirty="0"/>
          </a:p>
        </p:txBody>
      </p:sp>
      <p:sp>
        <p:nvSpPr>
          <p:cNvPr id="3" name="Content Placeholder 2"/>
          <p:cNvSpPr>
            <a:spLocks noGrp="1"/>
          </p:cNvSpPr>
          <p:nvPr>
            <p:ph idx="1"/>
          </p:nvPr>
        </p:nvSpPr>
        <p:spPr/>
        <p:txBody>
          <a:bodyPr>
            <a:normAutofit fontScale="85000" lnSpcReduction="10000"/>
          </a:bodyPr>
          <a:lstStyle/>
          <a:p>
            <a:endParaRPr lang="en-IN" dirty="0" smtClean="0"/>
          </a:p>
          <a:p>
            <a:pPr marL="0" indent="0">
              <a:buNone/>
            </a:pPr>
            <a:r>
              <a:rPr lang="en-IN" dirty="0" smtClean="0"/>
              <a:t>•  The environment as a common heritage of mankind.</a:t>
            </a:r>
          </a:p>
          <a:p>
            <a:pPr marL="0" indent="0">
              <a:buNone/>
            </a:pPr>
            <a:r>
              <a:rPr lang="en-IN" dirty="0" smtClean="0"/>
              <a:t>•  The common duty of maintaining, protecting &amp; improving the quality of environment, as a contribution to the protection of human health and safeguarding the ecological balance;</a:t>
            </a:r>
          </a:p>
          <a:p>
            <a:pPr marL="0" indent="0">
              <a:buNone/>
            </a:pPr>
            <a:r>
              <a:rPr lang="en-IN" dirty="0" smtClean="0"/>
              <a:t>•  The need for a prudent and rational utilisation of resources;</a:t>
            </a:r>
          </a:p>
          <a:p>
            <a:pPr marL="0" indent="0">
              <a:buNone/>
            </a:pPr>
            <a:r>
              <a:rPr lang="en-IN" dirty="0" smtClean="0"/>
              <a:t>•  The way in which each individual can, by his own </a:t>
            </a:r>
            <a:r>
              <a:rPr lang="en-IN" dirty="0" err="1" smtClean="0"/>
              <a:t>behavior</a:t>
            </a:r>
            <a:r>
              <a:rPr lang="en-IN" dirty="0" smtClean="0"/>
              <a:t> and action, contribute to the protection of environment;</a:t>
            </a:r>
          </a:p>
          <a:p>
            <a:endParaRPr lang="en-IN" dirty="0"/>
          </a:p>
        </p:txBody>
      </p:sp>
    </p:spTree>
    <p:extLst>
      <p:ext uri="{BB962C8B-B14F-4D97-AF65-F5344CB8AC3E}">
        <p14:creationId xmlns:p14="http://schemas.microsoft.com/office/powerpoint/2010/main" val="2252278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10000"/>
          </a:bodyPr>
          <a:lstStyle/>
          <a:p>
            <a:pPr marL="0" indent="0">
              <a:buNone/>
            </a:pPr>
            <a:r>
              <a:rPr lang="en-IN" dirty="0" smtClean="0"/>
              <a:t>•  The long-term aims of environmental education are to improve management of environment and provide satisfactory solutions to environmental issues.</a:t>
            </a:r>
          </a:p>
          <a:p>
            <a:pPr marL="0" indent="0">
              <a:buNone/>
            </a:pPr>
            <a:r>
              <a:rPr lang="en-IN" dirty="0" smtClean="0"/>
              <a:t>•  Provide opportunities to acquire the knowledge, values, attitudes, commitment and skills needed to protect and improve the environment.</a:t>
            </a:r>
          </a:p>
          <a:p>
            <a:pPr marL="0" indent="0">
              <a:buNone/>
            </a:pPr>
            <a:r>
              <a:rPr lang="en-IN" dirty="0" smtClean="0"/>
              <a:t>•  Encourage pupils to examine and interpret the environment from a variety of perspectives-physical, geographical, biological, sociological, economic, political, technological, historical, </a:t>
            </a:r>
            <a:r>
              <a:rPr lang="en-IN" dirty="0" err="1" smtClean="0"/>
              <a:t>esthetic</a:t>
            </a:r>
            <a:r>
              <a:rPr lang="en-IN" dirty="0" smtClean="0"/>
              <a:t> and ethical.</a:t>
            </a:r>
          </a:p>
          <a:p>
            <a:endParaRPr lang="en-IN" dirty="0"/>
          </a:p>
        </p:txBody>
      </p:sp>
    </p:spTree>
    <p:extLst>
      <p:ext uri="{BB962C8B-B14F-4D97-AF65-F5344CB8AC3E}">
        <p14:creationId xmlns:p14="http://schemas.microsoft.com/office/powerpoint/2010/main" val="3300876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smtClean="0"/>
          </a:p>
          <a:p>
            <a:endParaRPr lang="en-IN" dirty="0"/>
          </a:p>
        </p:txBody>
      </p:sp>
      <p:sp>
        <p:nvSpPr>
          <p:cNvPr id="4" name="Rectangle 3"/>
          <p:cNvSpPr/>
          <p:nvPr/>
        </p:nvSpPr>
        <p:spPr>
          <a:xfrm>
            <a:off x="1907704" y="2539687"/>
            <a:ext cx="5832648" cy="2677656"/>
          </a:xfrm>
          <a:prstGeom prst="rect">
            <a:avLst/>
          </a:prstGeom>
        </p:spPr>
        <p:txBody>
          <a:bodyPr wrap="square">
            <a:spAutoFit/>
          </a:bodyPr>
          <a:lstStyle/>
          <a:p>
            <a:r>
              <a:rPr lang="en-IN" sz="2400" dirty="0" smtClean="0"/>
              <a:t>•  Arouse pupil's awareness and curiosity about the environment and encourage active participation in resolving environmental problems.</a:t>
            </a:r>
          </a:p>
          <a:p>
            <a:r>
              <a:rPr lang="en-IN" sz="2400" dirty="0" smtClean="0"/>
              <a:t>•  Environmental education is closely linked to the other cross circular themes of other subject areas.</a:t>
            </a:r>
            <a:endParaRPr lang="en-IN" sz="2400" dirty="0"/>
          </a:p>
        </p:txBody>
      </p:sp>
    </p:spTree>
    <p:extLst>
      <p:ext uri="{BB962C8B-B14F-4D97-AF65-F5344CB8AC3E}">
        <p14:creationId xmlns:p14="http://schemas.microsoft.com/office/powerpoint/2010/main" val="6258225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TotalTime>
  <Words>1755</Words>
  <Application>Microsoft Office PowerPoint</Application>
  <PresentationFormat>On-screen Show (4:3)</PresentationFormat>
  <Paragraphs>153</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Status of environmental education in school education</vt:lpstr>
      <vt:lpstr>PowerPoint Presentation</vt:lpstr>
      <vt:lpstr>PowerPoint Presentation</vt:lpstr>
      <vt:lpstr>PowerPoint Presentation</vt:lpstr>
      <vt:lpstr>A curricular framework of environmental education:-</vt:lpstr>
      <vt:lpstr>Aims &amp; Objectives of environmental education:-</vt:lpstr>
      <vt:lpstr>Guiding principles for environmental education:</vt:lpstr>
      <vt:lpstr>PowerPoint Presentation</vt:lpstr>
      <vt:lpstr>PowerPoint Presentation</vt:lpstr>
      <vt:lpstr>PowerPoint Presentation</vt:lpstr>
      <vt:lpstr>Knowledge :-</vt:lpstr>
      <vt:lpstr>Knowledge :-</vt:lpstr>
      <vt:lpstr>Skills:- </vt:lpstr>
      <vt:lpstr>Attitudes:-</vt:lpstr>
      <vt:lpstr>PowerPoint Presentation</vt:lpstr>
      <vt:lpstr>PowerPoint Presentation</vt:lpstr>
      <vt:lpstr>Primary stage :-</vt:lpstr>
      <vt:lpstr>The contents and concepts covered in these books are as follows:</vt:lpstr>
      <vt:lpstr>PowerPoint Presentation</vt:lpstr>
      <vt:lpstr>PowerPoint Presentation</vt:lpstr>
      <vt:lpstr>The textbooks lay emphasis on:</vt:lpstr>
      <vt:lpstr>Upper Primary stage:-</vt:lpstr>
      <vt:lpstr>The major concepts dealt with in these textbooks are:</vt:lpstr>
      <vt:lpstr>PowerPoint Presentation</vt:lpstr>
      <vt:lpstr>PowerPoint Presentation</vt:lpstr>
      <vt:lpstr>PowerPoint Presentation</vt:lpstr>
      <vt:lpstr>Secondary stage :</vt:lpstr>
      <vt:lpstr>PowerPoint Presentation</vt:lpstr>
      <vt:lpstr>PowerPoint Presentation</vt:lpstr>
      <vt:lpstr>PowerPoint Presentation</vt:lpstr>
      <vt:lpstr>  Higher Secondary stage :-  </vt:lpstr>
      <vt:lpstr>The coverage of EE concepts in the textbooks of various subjects includes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of environmental education in school education</dc:title>
  <dc:creator>user</dc:creator>
  <cp:lastModifiedBy>user</cp:lastModifiedBy>
  <cp:revision>40</cp:revision>
  <dcterms:created xsi:type="dcterms:W3CDTF">2020-07-12T05:45:39Z</dcterms:created>
  <dcterms:modified xsi:type="dcterms:W3CDTF">2020-07-12T10:39:26Z</dcterms:modified>
</cp:coreProperties>
</file>