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2" r:id="rId7"/>
    <p:sldId id="261" r:id="rId8"/>
    <p:sldId id="264" r:id="rId9"/>
    <p:sldId id="265" r:id="rId10"/>
    <p:sldId id="266" r:id="rId11"/>
    <p:sldId id="267" r:id="rId12"/>
    <p:sldId id="268" r:id="rId13"/>
    <p:sldId id="269" r:id="rId14"/>
    <p:sldId id="260"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0C0984A-10D9-40EF-903C-BEADEB3AA240}" type="datetimeFigureOut">
              <a:rPr lang="en-IN" smtClean="0"/>
              <a:t>30-07-2021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68137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0C0984A-10D9-40EF-903C-BEADEB3AA240}" type="datetimeFigureOut">
              <a:rPr lang="en-IN" smtClean="0"/>
              <a:t>30-07-2021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204923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0C0984A-10D9-40EF-903C-BEADEB3AA240}" type="datetimeFigureOut">
              <a:rPr lang="en-IN" smtClean="0"/>
              <a:t>30-07-2021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271962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0C0984A-10D9-40EF-903C-BEADEB3AA240}" type="datetimeFigureOut">
              <a:rPr lang="en-IN" smtClean="0"/>
              <a:t>30-07-2021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3627733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C0984A-10D9-40EF-903C-BEADEB3AA240}" type="datetimeFigureOut">
              <a:rPr lang="en-IN" smtClean="0"/>
              <a:t>30-07-2021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142153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0C0984A-10D9-40EF-903C-BEADEB3AA240}" type="datetimeFigureOut">
              <a:rPr lang="en-IN" smtClean="0"/>
              <a:t>30-07-2021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2195892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0C0984A-10D9-40EF-903C-BEADEB3AA240}" type="datetimeFigureOut">
              <a:rPr lang="en-IN" smtClean="0"/>
              <a:t>30-07-2021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318507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0C0984A-10D9-40EF-903C-BEADEB3AA240}" type="datetimeFigureOut">
              <a:rPr lang="en-IN" smtClean="0"/>
              <a:t>30-07-2021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174750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0984A-10D9-40EF-903C-BEADEB3AA240}" type="datetimeFigureOut">
              <a:rPr lang="en-IN" smtClean="0"/>
              <a:t>30-07-2021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821309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0984A-10D9-40EF-903C-BEADEB3AA240}" type="datetimeFigureOut">
              <a:rPr lang="en-IN" smtClean="0"/>
              <a:t>30-07-2021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1964975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0984A-10D9-40EF-903C-BEADEB3AA240}" type="datetimeFigureOut">
              <a:rPr lang="en-IN" smtClean="0"/>
              <a:t>30-07-2021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34B9C8B-C6B3-4ACF-AFC9-C9705B739A38}" type="slidenum">
              <a:rPr lang="en-IN" smtClean="0"/>
              <a:t>‹#›</a:t>
            </a:fld>
            <a:endParaRPr lang="en-IN"/>
          </a:p>
        </p:txBody>
      </p:sp>
    </p:spTree>
    <p:extLst>
      <p:ext uri="{BB962C8B-B14F-4D97-AF65-F5344CB8AC3E}">
        <p14:creationId xmlns:p14="http://schemas.microsoft.com/office/powerpoint/2010/main" val="2023322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0984A-10D9-40EF-903C-BEADEB3AA240}" type="datetimeFigureOut">
              <a:rPr lang="en-IN" smtClean="0"/>
              <a:t>30-07-2021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B9C8B-C6B3-4ACF-AFC9-C9705B739A38}" type="slidenum">
              <a:rPr lang="en-IN" smtClean="0"/>
              <a:t>‹#›</a:t>
            </a:fld>
            <a:endParaRPr lang="en-IN"/>
          </a:p>
        </p:txBody>
      </p:sp>
    </p:spTree>
    <p:extLst>
      <p:ext uri="{BB962C8B-B14F-4D97-AF65-F5344CB8AC3E}">
        <p14:creationId xmlns:p14="http://schemas.microsoft.com/office/powerpoint/2010/main" val="2682150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1584175"/>
          </a:xfrm>
        </p:spPr>
        <p:txBody>
          <a:bodyPr>
            <a:normAutofit/>
          </a:bodyPr>
          <a:lstStyle/>
          <a:p>
            <a:r>
              <a:rPr lang="en-IN" sz="2800" dirty="0" smtClean="0"/>
              <a:t>Debate in Education-</a:t>
            </a:r>
            <a:br>
              <a:rPr lang="en-IN" sz="2800" dirty="0" smtClean="0"/>
            </a:br>
            <a:r>
              <a:rPr lang="en-IN" sz="2800" dirty="0" smtClean="0"/>
              <a:t>Environmental strategies</a:t>
            </a:r>
            <a:endParaRPr lang="en-IN" sz="2800" dirty="0"/>
          </a:p>
        </p:txBody>
      </p:sp>
      <p:sp>
        <p:nvSpPr>
          <p:cNvPr id="3" name="Subtitle 2"/>
          <p:cNvSpPr>
            <a:spLocks noGrp="1"/>
          </p:cNvSpPr>
          <p:nvPr>
            <p:ph type="subTitle" idx="1"/>
          </p:nvPr>
        </p:nvSpPr>
        <p:spPr>
          <a:xfrm>
            <a:off x="1371600" y="2204864"/>
            <a:ext cx="6400800" cy="4248472"/>
          </a:xfrm>
        </p:spPr>
        <p:txBody>
          <a:bodyPr>
            <a:noAutofit/>
          </a:bodyPr>
          <a:lstStyle/>
          <a:p>
            <a:pPr algn="just"/>
            <a:r>
              <a:rPr lang="en-IN" sz="2400" dirty="0" smtClean="0"/>
              <a:t>There is no doubt that higher education should contribute significantly to education for sustainable development. </a:t>
            </a:r>
          </a:p>
          <a:p>
            <a:pPr algn="just"/>
            <a:endParaRPr lang="en-IN" sz="2400" dirty="0" smtClean="0"/>
          </a:p>
          <a:p>
            <a:pPr algn="just"/>
            <a:r>
              <a:rPr lang="en-IN" sz="2400" dirty="0" smtClean="0"/>
              <a:t>Given the need to develop new approaches to improve students’ environmental awareness, knowledge and understanding of environmental issues and sustainability topics. </a:t>
            </a:r>
            <a:r>
              <a:rPr lang="en-IN" sz="2400" dirty="0"/>
              <a:t>T</a:t>
            </a:r>
            <a:r>
              <a:rPr lang="en-IN" sz="2400" dirty="0" smtClean="0"/>
              <a:t>he implementation of debating in class-rooms has been presented, as an additional educational tool, at the course of Environmental sustainability</a:t>
            </a:r>
            <a:r>
              <a:rPr lang="en-IN" sz="2000" dirty="0" smtClean="0"/>
              <a:t>.</a:t>
            </a:r>
            <a:endParaRPr lang="en-IN" sz="2000" dirty="0"/>
          </a:p>
        </p:txBody>
      </p:sp>
    </p:spTree>
    <p:extLst>
      <p:ext uri="{BB962C8B-B14F-4D97-AF65-F5344CB8AC3E}">
        <p14:creationId xmlns:p14="http://schemas.microsoft.com/office/powerpoint/2010/main" val="2951108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dirty="0" smtClean="0"/>
              <a:t> EE for the community should focus on carrying out specific activities that enable the community to protect nature and the environment at present and in the future.</a:t>
            </a:r>
          </a:p>
          <a:p>
            <a:r>
              <a:rPr lang="en-IN" dirty="0" smtClean="0"/>
              <a:t>All activities should enable community members to participate in and to make effective decisions in order to solve existing environmental problems and prevent new ones.</a:t>
            </a:r>
          </a:p>
          <a:p>
            <a:r>
              <a:rPr lang="en-IN" dirty="0" smtClean="0"/>
              <a:t> EE for the community reaches a diverse audience and there may be many target groups in one community. It is, therefore, important to use a diverse range of teaching methods and media.</a:t>
            </a:r>
            <a:endParaRPr lang="en-IN" dirty="0"/>
          </a:p>
        </p:txBody>
      </p:sp>
    </p:spTree>
    <p:extLst>
      <p:ext uri="{BB962C8B-B14F-4D97-AF65-F5344CB8AC3E}">
        <p14:creationId xmlns:p14="http://schemas.microsoft.com/office/powerpoint/2010/main" val="221759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Projects</a:t>
            </a:r>
            <a:endParaRPr lang="en-IN" dirty="0"/>
          </a:p>
        </p:txBody>
      </p:sp>
      <p:sp>
        <p:nvSpPr>
          <p:cNvPr id="3" name="Content Placeholder 2"/>
          <p:cNvSpPr>
            <a:spLocks noGrp="1"/>
          </p:cNvSpPr>
          <p:nvPr>
            <p:ph idx="1"/>
          </p:nvPr>
        </p:nvSpPr>
        <p:spPr/>
        <p:txBody>
          <a:bodyPr>
            <a:normAutofit/>
          </a:bodyPr>
          <a:lstStyle/>
          <a:p>
            <a:r>
              <a:rPr lang="en-IN" dirty="0" smtClean="0"/>
              <a:t>Teacher provides a problem or situation that the group must solve  to provide time for further depth and </a:t>
            </a:r>
            <a:r>
              <a:rPr lang="en-IN" dirty="0"/>
              <a:t> </a:t>
            </a:r>
            <a:r>
              <a:rPr lang="en-IN" dirty="0" smtClean="0"/>
              <a:t> </a:t>
            </a:r>
            <a:r>
              <a:rPr lang="en-IN" dirty="0"/>
              <a:t>t</a:t>
            </a:r>
            <a:r>
              <a:rPr lang="en-IN" dirty="0" smtClean="0"/>
              <a:t>o foster group cooperation</a:t>
            </a:r>
          </a:p>
          <a:p>
            <a:r>
              <a:rPr lang="en-IN" dirty="0" smtClean="0"/>
              <a:t> Advantages : Students gain depth knowledge</a:t>
            </a:r>
          </a:p>
          <a:p>
            <a:pPr marL="0" indent="0">
              <a:buNone/>
            </a:pPr>
            <a:r>
              <a:rPr lang="en-IN" dirty="0" smtClean="0"/>
              <a:t>of what the real world is like</a:t>
            </a:r>
          </a:p>
          <a:p>
            <a:r>
              <a:rPr lang="en-IN" dirty="0" smtClean="0"/>
              <a:t> Enhances critical thinking</a:t>
            </a:r>
          </a:p>
          <a:p>
            <a:r>
              <a:rPr lang="en-IN" dirty="0" smtClean="0"/>
              <a:t>Students learn a lot about only one topic</a:t>
            </a:r>
          </a:p>
          <a:p>
            <a:pPr marL="0" indent="0">
              <a:buNone/>
            </a:pPr>
            <a:endParaRPr lang="en-IN" dirty="0"/>
          </a:p>
        </p:txBody>
      </p:sp>
    </p:spTree>
    <p:extLst>
      <p:ext uri="{BB962C8B-B14F-4D97-AF65-F5344CB8AC3E}">
        <p14:creationId xmlns:p14="http://schemas.microsoft.com/office/powerpoint/2010/main" val="3949249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
            </a:r>
            <a:br>
              <a:rPr lang="pt-BR" dirty="0" smtClean="0"/>
            </a:br>
            <a:r>
              <a:rPr lang="pt-BR" sz="3600" dirty="0" smtClean="0"/>
              <a:t>Guided Discovery or Exploratory Learning</a:t>
            </a:r>
            <a:br>
              <a:rPr lang="pt-BR" sz="3600" dirty="0" smtClean="0"/>
            </a:br>
            <a:endParaRPr lang="en-IN" sz="3600" dirty="0"/>
          </a:p>
        </p:txBody>
      </p:sp>
      <p:sp>
        <p:nvSpPr>
          <p:cNvPr id="3" name="Content Placeholder 2"/>
          <p:cNvSpPr>
            <a:spLocks noGrp="1"/>
          </p:cNvSpPr>
          <p:nvPr>
            <p:ph idx="1"/>
          </p:nvPr>
        </p:nvSpPr>
        <p:spPr/>
        <p:txBody>
          <a:bodyPr>
            <a:normAutofit fontScale="77500" lnSpcReduction="20000"/>
          </a:bodyPr>
          <a:lstStyle/>
          <a:p>
            <a:r>
              <a:rPr lang="en-IN" dirty="0" smtClean="0"/>
              <a:t>Students are directing the learning with only slight directions from the teacher</a:t>
            </a:r>
          </a:p>
          <a:p>
            <a:r>
              <a:rPr lang="en-IN" dirty="0" smtClean="0"/>
              <a:t>When you can have direct contact with the materials</a:t>
            </a:r>
          </a:p>
          <a:p>
            <a:r>
              <a:rPr lang="en-IN" dirty="0" smtClean="0"/>
              <a:t>Students are totally involved in the material</a:t>
            </a:r>
          </a:p>
          <a:p>
            <a:r>
              <a:rPr lang="en-IN" dirty="0" smtClean="0"/>
              <a:t>Students manipulate and make new discoveries</a:t>
            </a:r>
          </a:p>
          <a:p>
            <a:pPr marL="0" indent="0">
              <a:buNone/>
            </a:pPr>
            <a:r>
              <a:rPr lang="en-IN" dirty="0"/>
              <a:t> </a:t>
            </a:r>
            <a:r>
              <a:rPr lang="en-IN" dirty="0" smtClean="0"/>
              <a:t>     Must have discovery questions prepared</a:t>
            </a:r>
          </a:p>
          <a:p>
            <a:r>
              <a:rPr lang="en-IN" dirty="0" smtClean="0"/>
              <a:t>Must have enough equipment for everyone</a:t>
            </a:r>
          </a:p>
          <a:p>
            <a:r>
              <a:rPr lang="en-IN" dirty="0" smtClean="0"/>
              <a:t>Different end times</a:t>
            </a:r>
          </a:p>
          <a:p>
            <a:r>
              <a:rPr lang="en-IN" dirty="0" smtClean="0"/>
              <a:t>Advantages : Students learn research, inference and application skills</a:t>
            </a:r>
          </a:p>
          <a:p>
            <a:r>
              <a:rPr lang="en-IN" dirty="0" smtClean="0"/>
              <a:t>Enhances critical thinking</a:t>
            </a:r>
          </a:p>
          <a:p>
            <a:r>
              <a:rPr lang="en-IN" dirty="0" smtClean="0"/>
              <a:t>Can be time consuming</a:t>
            </a:r>
          </a:p>
        </p:txBody>
      </p:sp>
    </p:spTree>
    <p:extLst>
      <p:ext uri="{BB962C8B-B14F-4D97-AF65-F5344CB8AC3E}">
        <p14:creationId xmlns:p14="http://schemas.microsoft.com/office/powerpoint/2010/main" val="2289928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smtClean="0"/>
              <a:t>Action Projects</a:t>
            </a:r>
            <a:br>
              <a:rPr lang="pt-BR" dirty="0" smtClean="0"/>
            </a:br>
            <a:endParaRPr lang="en-IN" dirty="0"/>
          </a:p>
        </p:txBody>
      </p:sp>
      <p:sp>
        <p:nvSpPr>
          <p:cNvPr id="3" name="Content Placeholder 2"/>
          <p:cNvSpPr>
            <a:spLocks noGrp="1"/>
          </p:cNvSpPr>
          <p:nvPr>
            <p:ph idx="1"/>
          </p:nvPr>
        </p:nvSpPr>
        <p:spPr/>
        <p:txBody>
          <a:bodyPr>
            <a:normAutofit/>
          </a:bodyPr>
          <a:lstStyle/>
          <a:p>
            <a:r>
              <a:rPr lang="en-IN" dirty="0" smtClean="0"/>
              <a:t>Students take leadership on a specific project for the school or the broader</a:t>
            </a:r>
            <a:r>
              <a:rPr lang="en-IN" dirty="0"/>
              <a:t> </a:t>
            </a:r>
            <a:r>
              <a:rPr lang="en-IN" dirty="0" smtClean="0"/>
              <a:t>community.</a:t>
            </a:r>
          </a:p>
          <a:p>
            <a:r>
              <a:rPr lang="en-IN" dirty="0" smtClean="0"/>
              <a:t>Can lead to public recognition </a:t>
            </a:r>
          </a:p>
          <a:p>
            <a:r>
              <a:rPr lang="en-IN" dirty="0" smtClean="0"/>
              <a:t>Advantages : Allow students a chance to put into practice what they have learned</a:t>
            </a:r>
          </a:p>
          <a:p>
            <a:r>
              <a:rPr lang="en-IN" dirty="0" smtClean="0"/>
              <a:t>Enhances critical thinking</a:t>
            </a:r>
          </a:p>
          <a:p>
            <a:r>
              <a:rPr lang="en-IN" dirty="0" smtClean="0"/>
              <a:t>Can b e time consuming or controversial</a:t>
            </a:r>
            <a:endParaRPr lang="en-IN" dirty="0"/>
          </a:p>
        </p:txBody>
      </p:sp>
    </p:spTree>
    <p:extLst>
      <p:ext uri="{BB962C8B-B14F-4D97-AF65-F5344CB8AC3E}">
        <p14:creationId xmlns:p14="http://schemas.microsoft.com/office/powerpoint/2010/main" val="4239103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Research</a:t>
            </a:r>
            <a:endParaRPr lang="en-IN" dirty="0"/>
          </a:p>
        </p:txBody>
      </p:sp>
      <p:sp>
        <p:nvSpPr>
          <p:cNvPr id="3" name="Content Placeholder 2"/>
          <p:cNvSpPr>
            <a:spLocks noGrp="1"/>
          </p:cNvSpPr>
          <p:nvPr>
            <p:ph idx="1"/>
          </p:nvPr>
        </p:nvSpPr>
        <p:spPr>
          <a:xfrm>
            <a:off x="457200" y="1268760"/>
            <a:ext cx="8229600" cy="5589240"/>
          </a:xfrm>
        </p:spPr>
        <p:txBody>
          <a:bodyPr>
            <a:noAutofit/>
          </a:bodyPr>
          <a:lstStyle/>
          <a:p>
            <a:r>
              <a:rPr lang="en-IN" sz="2400" dirty="0" smtClean="0"/>
              <a:t>Students were engaged in primary research on given environmental topic. </a:t>
            </a:r>
          </a:p>
          <a:p>
            <a:r>
              <a:rPr lang="en-IN" sz="2400" dirty="0" smtClean="0"/>
              <a:t>Inquiry-based learning is a learning process through questions generated from the interests, </a:t>
            </a:r>
            <a:r>
              <a:rPr lang="en-IN" sz="2400" dirty="0"/>
              <a:t>curiosities   and perspectives/experiences of the learner. </a:t>
            </a:r>
          </a:p>
          <a:p>
            <a:pPr marL="0" indent="0">
              <a:buNone/>
            </a:pPr>
            <a:r>
              <a:rPr lang="en-IN" sz="2400" dirty="0" smtClean="0"/>
              <a:t>When investigations grow from our own questions, curiosities, and experiences, learning is an organic and motivating process that is intrinsically enjoyable.</a:t>
            </a:r>
          </a:p>
          <a:p>
            <a:pPr marL="0" indent="0">
              <a:buNone/>
            </a:pPr>
            <a:r>
              <a:rPr lang="en-IN" sz="2400" dirty="0" smtClean="0"/>
              <a:t> Inquiry Learning:  Leads to asking questions, making discoveries, and testing those discoveries…</a:t>
            </a:r>
          </a:p>
          <a:p>
            <a:pPr marL="0" indent="0">
              <a:buNone/>
            </a:pPr>
            <a:r>
              <a:rPr lang="en-IN" sz="2400" dirty="0" smtClean="0"/>
              <a:t>Begins when the learner notices something that intrigues, surprises, or stimulates a  question…</a:t>
            </a:r>
          </a:p>
          <a:p>
            <a:pPr marL="0" indent="0">
              <a:buNone/>
            </a:pPr>
            <a:r>
              <a:rPr lang="en-IN" sz="2400" dirty="0" smtClean="0"/>
              <a:t>Takes action through continued observing, raising questions, making predictions</a:t>
            </a:r>
            <a:endParaRPr lang="en-IN" sz="2400" dirty="0"/>
          </a:p>
        </p:txBody>
      </p:sp>
    </p:spTree>
    <p:extLst>
      <p:ext uri="{BB962C8B-B14F-4D97-AF65-F5344CB8AC3E}">
        <p14:creationId xmlns:p14="http://schemas.microsoft.com/office/powerpoint/2010/main" val="1554647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Poster and Brochure</a:t>
            </a:r>
            <a:endParaRPr lang="en-IN" dirty="0"/>
          </a:p>
        </p:txBody>
      </p:sp>
      <p:sp>
        <p:nvSpPr>
          <p:cNvPr id="3" name="Content Placeholder 2"/>
          <p:cNvSpPr>
            <a:spLocks noGrp="1"/>
          </p:cNvSpPr>
          <p:nvPr>
            <p:ph idx="1"/>
          </p:nvPr>
        </p:nvSpPr>
        <p:spPr/>
        <p:txBody>
          <a:bodyPr/>
          <a:lstStyle/>
          <a:p>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24000"/>
            <a:ext cx="8208911"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8634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28092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2334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SIMULATION  </a:t>
            </a:r>
            <a:r>
              <a:rPr lang="en-IN" dirty="0"/>
              <a:t>I</a:t>
            </a:r>
            <a:r>
              <a:rPr lang="en-IN" dirty="0" smtClean="0"/>
              <a:t>N ENVIRONMENTAL CLASSROOM</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Simulation environments are powerful learning tools that encourage exploration by allowing learners to manipulate parameters and visualize results. ... They closely resemble the physical system while allowing learners to explore situations not possible with the actual system. </a:t>
            </a:r>
          </a:p>
          <a:p>
            <a:r>
              <a:rPr lang="en-IN" dirty="0" smtClean="0"/>
              <a:t>A stimulating classroom environment is one where students can learn through exploration and hands-on practice, be encouraged to think critically, and be provided a variety of experiences.</a:t>
            </a:r>
            <a:endParaRPr lang="en-IN" dirty="0"/>
          </a:p>
        </p:txBody>
      </p:sp>
    </p:spTree>
    <p:extLst>
      <p:ext uri="{BB962C8B-B14F-4D97-AF65-F5344CB8AC3E}">
        <p14:creationId xmlns:p14="http://schemas.microsoft.com/office/powerpoint/2010/main" val="3484810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One of the primary advantages of simulators is that they are able to provide users with practical feedback when designing real world systems. </a:t>
            </a:r>
          </a:p>
          <a:p>
            <a:r>
              <a:rPr lang="en-IN" dirty="0" smtClean="0"/>
              <a:t>This allows the designer to determine the correctness and efficiency of a design before the system is actually constructed.</a:t>
            </a:r>
            <a:endParaRPr lang="en-IN" dirty="0"/>
          </a:p>
        </p:txBody>
      </p:sp>
    </p:spTree>
    <p:extLst>
      <p:ext uri="{BB962C8B-B14F-4D97-AF65-F5344CB8AC3E}">
        <p14:creationId xmlns:p14="http://schemas.microsoft.com/office/powerpoint/2010/main" val="922837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smtClean="0"/>
              <a:t>TYPES OF SIMULATION</a:t>
            </a:r>
            <a:endParaRPr lang="en-IN" sz="3600" dirty="0"/>
          </a:p>
        </p:txBody>
      </p:sp>
      <p:sp>
        <p:nvSpPr>
          <p:cNvPr id="3" name="Content Placeholder 2"/>
          <p:cNvSpPr>
            <a:spLocks noGrp="1"/>
          </p:cNvSpPr>
          <p:nvPr>
            <p:ph idx="1"/>
          </p:nvPr>
        </p:nvSpPr>
        <p:spPr/>
        <p:txBody>
          <a:bodyPr/>
          <a:lstStyle/>
          <a:p>
            <a:r>
              <a:rPr lang="en-IN" dirty="0" smtClean="0"/>
              <a:t>Live: Simulation involving real people operating real systems. Involve individuals or groups. ...</a:t>
            </a:r>
          </a:p>
          <a:p>
            <a:r>
              <a:rPr lang="en-IN" dirty="0" smtClean="0"/>
              <a:t>Virtual: Simulation involving real people operating simulated systems. ...</a:t>
            </a:r>
          </a:p>
          <a:p>
            <a:r>
              <a:rPr lang="en-IN" dirty="0" smtClean="0"/>
              <a:t>Constructive: Simulation involving simulated people operating simulated systems.</a:t>
            </a:r>
            <a:endParaRPr lang="en-IN" dirty="0"/>
          </a:p>
        </p:txBody>
      </p:sp>
    </p:spTree>
    <p:extLst>
      <p:ext uri="{BB962C8B-B14F-4D97-AF65-F5344CB8AC3E}">
        <p14:creationId xmlns:p14="http://schemas.microsoft.com/office/powerpoint/2010/main" val="44996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smtClean="0"/>
              <a:t>A debate is a communication event where the mode of operation is oral or written communication and serves as performance as well as a method of transmitting ideas and arguments. Every debate has a topic, allowing the debate process to be more directed than a normal conversation. The topic itself should be of some importance and interest to the participants and any audience that may observe the debate. A debate is composed of two or more sides of an issue where the advocacy positions are identified in advance</a:t>
            </a:r>
            <a:endParaRPr lang="en-IN" dirty="0"/>
          </a:p>
        </p:txBody>
      </p:sp>
    </p:spTree>
    <p:extLst>
      <p:ext uri="{BB962C8B-B14F-4D97-AF65-F5344CB8AC3E}">
        <p14:creationId xmlns:p14="http://schemas.microsoft.com/office/powerpoint/2010/main" val="1273804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2025355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Class debate</a:t>
            </a:r>
            <a:endParaRPr lang="en-IN" dirty="0"/>
          </a:p>
        </p:txBody>
      </p:sp>
      <p:sp>
        <p:nvSpPr>
          <p:cNvPr id="3" name="Content Placeholder 2"/>
          <p:cNvSpPr>
            <a:spLocks noGrp="1"/>
          </p:cNvSpPr>
          <p:nvPr>
            <p:ph idx="1"/>
          </p:nvPr>
        </p:nvSpPr>
        <p:spPr/>
        <p:txBody>
          <a:bodyPr/>
          <a:lstStyle/>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12776"/>
            <a:ext cx="8352927" cy="4752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4444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Topics on Environmental debates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Identifying major themes in environmental discourse.</a:t>
            </a:r>
          </a:p>
          <a:p>
            <a:r>
              <a:rPr lang="en-IN" dirty="0" smtClean="0"/>
              <a:t> E.g. Anthropocentrism vs. Biocentrism, Sovereignty vs. Global Commons, Resource use/Development vs. Conservation.</a:t>
            </a:r>
          </a:p>
          <a:p>
            <a:pPr marL="0" indent="0">
              <a:buNone/>
            </a:pPr>
            <a:r>
              <a:rPr lang="en-IN" dirty="0" smtClean="0"/>
              <a:t>• The Climate Change Debate,</a:t>
            </a:r>
          </a:p>
          <a:p>
            <a:pPr marL="0" indent="0">
              <a:buNone/>
            </a:pPr>
            <a:r>
              <a:rPr lang="en-IN" dirty="0" smtClean="0"/>
              <a:t> Alternative Energy Sources, </a:t>
            </a:r>
          </a:p>
          <a:p>
            <a:pPr marL="0" indent="0">
              <a:buNone/>
            </a:pPr>
            <a:r>
              <a:rPr lang="en-IN" dirty="0" smtClean="0"/>
              <a:t> Nuclear energy,</a:t>
            </a:r>
          </a:p>
          <a:p>
            <a:pPr marL="0" indent="0">
              <a:buNone/>
            </a:pPr>
            <a:r>
              <a:rPr lang="en-IN" dirty="0" smtClean="0"/>
              <a:t> Animal rights,</a:t>
            </a:r>
          </a:p>
          <a:p>
            <a:pPr marL="0" indent="0">
              <a:buNone/>
            </a:pPr>
            <a:r>
              <a:rPr lang="en-IN" dirty="0" smtClean="0"/>
              <a:t> Environmental protection Vs. Economic growth.</a:t>
            </a:r>
            <a:endParaRPr lang="en-IN" dirty="0"/>
          </a:p>
        </p:txBody>
      </p:sp>
    </p:spTree>
    <p:extLst>
      <p:ext uri="{BB962C8B-B14F-4D97-AF65-F5344CB8AC3E}">
        <p14:creationId xmlns:p14="http://schemas.microsoft.com/office/powerpoint/2010/main" val="235825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Discussion</a:t>
            </a:r>
            <a:endParaRPr lang="en-IN" dirty="0"/>
          </a:p>
        </p:txBody>
      </p:sp>
      <p:sp>
        <p:nvSpPr>
          <p:cNvPr id="3" name="Content Placeholder 2"/>
          <p:cNvSpPr>
            <a:spLocks noGrp="1"/>
          </p:cNvSpPr>
          <p:nvPr>
            <p:ph idx="1"/>
          </p:nvPr>
        </p:nvSpPr>
        <p:spPr/>
        <p:txBody>
          <a:bodyPr/>
          <a:lstStyle/>
          <a:p>
            <a:r>
              <a:rPr lang="en-IN" dirty="0" smtClean="0"/>
              <a:t>  Class discussions provided environmental topics for debating, argumentative concepts, and on various debate methods and practices.</a:t>
            </a:r>
          </a:p>
          <a:p>
            <a:endParaRPr lang="en-IN" dirty="0" smtClean="0"/>
          </a:p>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573016"/>
            <a:ext cx="7344816"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4395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endParaRPr lang="en-IN" dirty="0" smtClean="0"/>
          </a:p>
          <a:p>
            <a:r>
              <a:rPr lang="en-IN" dirty="0" smtClean="0"/>
              <a:t> O pen forum with two w ay communication. The teacher acts as chairperson, guide, initiator, summarizer, and referee.  Help students to make inferences, draw conclusions, and communicate Develops a sense of group,  Provides a means for clarification ,Retains interest</a:t>
            </a:r>
          </a:p>
          <a:p>
            <a:r>
              <a:rPr lang="en-IN" dirty="0" smtClean="0"/>
              <a:t>Draw s ideas from students and makes them think  verbal only</a:t>
            </a:r>
          </a:p>
          <a:p>
            <a:r>
              <a:rPr lang="en-IN" dirty="0" smtClean="0"/>
              <a:t>Students must have prior information</a:t>
            </a:r>
          </a:p>
          <a:p>
            <a:r>
              <a:rPr lang="en-IN" dirty="0" smtClean="0"/>
              <a:t>Some students may dominate</a:t>
            </a:r>
          </a:p>
          <a:p>
            <a:r>
              <a:rPr lang="en-IN" dirty="0" smtClean="0"/>
              <a:t>Time consuming</a:t>
            </a:r>
          </a:p>
          <a:p>
            <a:pPr marL="0" indent="0">
              <a:buNone/>
            </a:pPr>
            <a:endParaRPr lang="en-IN" dirty="0" smtClean="0"/>
          </a:p>
          <a:p>
            <a:r>
              <a:rPr lang="en-IN" dirty="0" smtClean="0"/>
              <a:t>Advantages : Students learn research, inference and application skills ,Enhances critical thinking</a:t>
            </a:r>
          </a:p>
          <a:p>
            <a:endParaRPr lang="en-IN" dirty="0"/>
          </a:p>
        </p:txBody>
      </p:sp>
    </p:spTree>
    <p:extLst>
      <p:ext uri="{BB962C8B-B14F-4D97-AF65-F5344CB8AC3E}">
        <p14:creationId xmlns:p14="http://schemas.microsoft.com/office/powerpoint/2010/main" val="267748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 Green Club </a:t>
            </a:r>
            <a:endParaRPr lang="en-IN" dirty="0"/>
          </a:p>
        </p:txBody>
      </p:sp>
      <p:sp>
        <p:nvSpPr>
          <p:cNvPr id="3" name="Content Placeholder 2"/>
          <p:cNvSpPr>
            <a:spLocks noGrp="1"/>
          </p:cNvSpPr>
          <p:nvPr>
            <p:ph idx="1"/>
          </p:nvPr>
        </p:nvSpPr>
        <p:spPr/>
        <p:txBody>
          <a:bodyPr>
            <a:normAutofit fontScale="85000" lnSpcReduction="10000"/>
          </a:bodyPr>
          <a:lstStyle/>
          <a:p>
            <a:r>
              <a:rPr lang="en-IN" dirty="0" smtClean="0"/>
              <a:t>A Green Club is a volunteer group of school students, open to any student who wants to participate. Green Clubs aim at encouraging students to study and discover the environment and nature, and participate in activities to protect nature in their local area.</a:t>
            </a:r>
          </a:p>
          <a:p>
            <a:r>
              <a:rPr lang="en-IN" dirty="0" smtClean="0"/>
              <a:t> Green Club activities create a chance for students to learn about the environment. These are extracurricular</a:t>
            </a:r>
          </a:p>
          <a:p>
            <a:pPr marL="0" indent="0">
              <a:buNone/>
            </a:pPr>
            <a:r>
              <a:rPr lang="en-IN" dirty="0" smtClean="0"/>
              <a:t>activities, which contribute to a comprehensive education programme and help students to consolidate their knowledge and skills in a pleasant and fun situation after class time. </a:t>
            </a:r>
            <a:endParaRPr lang="en-IN" dirty="0"/>
          </a:p>
        </p:txBody>
      </p:sp>
    </p:spTree>
    <p:extLst>
      <p:ext uri="{BB962C8B-B14F-4D97-AF65-F5344CB8AC3E}">
        <p14:creationId xmlns:p14="http://schemas.microsoft.com/office/powerpoint/2010/main" val="380638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dirty="0" smtClean="0"/>
              <a:t> The individuals in the group will also be supplied with material to train and raise awareness, such as field guides for skill development. </a:t>
            </a:r>
          </a:p>
          <a:p>
            <a:r>
              <a:rPr lang="en-IN" dirty="0" smtClean="0"/>
              <a:t>The</a:t>
            </a:r>
            <a:r>
              <a:rPr lang="en-IN" dirty="0"/>
              <a:t> </a:t>
            </a:r>
            <a:r>
              <a:rPr lang="en-IN" dirty="0" smtClean="0"/>
              <a:t>members will be given the opportunity to participate in the conservation process. They will</a:t>
            </a:r>
          </a:p>
          <a:p>
            <a:pPr marL="0" indent="0">
              <a:buNone/>
            </a:pPr>
            <a:r>
              <a:rPr lang="en-IN" dirty="0" smtClean="0"/>
              <a:t>be equipped with the knowledge, attitudes, and skills needed to effectively analyse local environmental situations and make informed decisions as active conservationists. </a:t>
            </a:r>
          </a:p>
          <a:p>
            <a:pPr marL="0" indent="0">
              <a:buNone/>
            </a:pPr>
            <a:r>
              <a:rPr lang="en-IN" dirty="0" smtClean="0"/>
              <a:t>To form and run a Nature for Life Club, an environmental educator should take into account the following suggestions:</a:t>
            </a:r>
            <a:endParaRPr lang="en-IN" dirty="0"/>
          </a:p>
        </p:txBody>
      </p:sp>
    </p:spTree>
    <p:extLst>
      <p:ext uri="{BB962C8B-B14F-4D97-AF65-F5344CB8AC3E}">
        <p14:creationId xmlns:p14="http://schemas.microsoft.com/office/powerpoint/2010/main" val="195110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All activities should be based on the practical needs of the community, proposed by the community.</a:t>
            </a:r>
          </a:p>
          <a:p>
            <a:r>
              <a:rPr lang="en-IN" dirty="0" smtClean="0"/>
              <a:t> The benefits of the proposed conservation activities, to which the community should agree, must be clearly stated.</a:t>
            </a:r>
          </a:p>
          <a:p>
            <a:r>
              <a:rPr lang="en-IN" dirty="0" smtClean="0"/>
              <a:t> All activities should be designed with the aim of developing solutions for practical problems of the community.</a:t>
            </a:r>
          </a:p>
          <a:p>
            <a:r>
              <a:rPr lang="en-IN" dirty="0" smtClean="0"/>
              <a:t> By participating in these activities, each community member can gain knowledge and skills to change their attitude and behaviour toward the environment.</a:t>
            </a:r>
            <a:endParaRPr lang="en-IN" dirty="0"/>
          </a:p>
        </p:txBody>
      </p:sp>
    </p:spTree>
    <p:extLst>
      <p:ext uri="{BB962C8B-B14F-4D97-AF65-F5344CB8AC3E}">
        <p14:creationId xmlns:p14="http://schemas.microsoft.com/office/powerpoint/2010/main" val="655886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1107</Words>
  <Application>Microsoft Office PowerPoint</Application>
  <PresentationFormat>On-screen Show (4:3)</PresentationFormat>
  <Paragraphs>79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Debate in Education- Environmental strategies</vt:lpstr>
      <vt:lpstr>PowerPoint Presentation</vt:lpstr>
      <vt:lpstr>Class debate</vt:lpstr>
      <vt:lpstr>Topics on Environmental debates</vt:lpstr>
      <vt:lpstr>Discussion</vt:lpstr>
      <vt:lpstr>PowerPoint Presentation</vt:lpstr>
      <vt:lpstr>A Green Club </vt:lpstr>
      <vt:lpstr>PowerPoint Presentation</vt:lpstr>
      <vt:lpstr>PowerPoint Presentation</vt:lpstr>
      <vt:lpstr>PowerPoint Presentation</vt:lpstr>
      <vt:lpstr>Projects</vt:lpstr>
      <vt:lpstr> Guided Discovery or Exploratory Learning </vt:lpstr>
      <vt:lpstr>Action Projects </vt:lpstr>
      <vt:lpstr> Research</vt:lpstr>
      <vt:lpstr>Poster and Brochure</vt:lpstr>
      <vt:lpstr>PowerPoint Presentation</vt:lpstr>
      <vt:lpstr>SIMULATION  IN ENVIRONMENTAL CLASSROOM</vt:lpstr>
      <vt:lpstr>PowerPoint Presentation</vt:lpstr>
      <vt:lpstr>TYPES OF SIMULATION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Debate in Education for Sustainable Development</dc:title>
  <dc:creator>user</dc:creator>
  <cp:lastModifiedBy>user</cp:lastModifiedBy>
  <cp:revision>39</cp:revision>
  <dcterms:created xsi:type="dcterms:W3CDTF">2020-08-16T09:49:12Z</dcterms:created>
  <dcterms:modified xsi:type="dcterms:W3CDTF">2021-07-30T10:28:16Z</dcterms:modified>
</cp:coreProperties>
</file>