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0" r:id="rId3"/>
    <p:sldId id="271" r:id="rId4"/>
    <p:sldId id="272" r:id="rId5"/>
    <p:sldId id="273" r:id="rId6"/>
    <p:sldId id="274" r:id="rId7"/>
    <p:sldId id="275" r:id="rId8"/>
    <p:sldId id="276" r:id="rId9"/>
    <p:sldId id="269" r:id="rId10"/>
    <p:sldId id="257" r:id="rId11"/>
    <p:sldId id="258" r:id="rId12"/>
    <p:sldId id="259" r:id="rId13"/>
    <p:sldId id="260" r:id="rId14"/>
    <p:sldId id="261" r:id="rId15"/>
    <p:sldId id="263" r:id="rId16"/>
    <p:sldId id="264" r:id="rId17"/>
    <p:sldId id="265" r:id="rId18"/>
    <p:sldId id="266" r:id="rId19"/>
    <p:sldId id="267" r:id="rId20"/>
    <p:sldId id="268"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79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D852D4A1-48E5-42CA-AF09-AE508C5DA873}" type="datetimeFigureOut">
              <a:rPr lang="en-IN" smtClean="0"/>
              <a:t>20-01-2022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1313441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852D4A1-48E5-42CA-AF09-AE508C5DA873}" type="datetimeFigureOut">
              <a:rPr lang="en-IN" smtClean="0"/>
              <a:t>20-01-2022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2443796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852D4A1-48E5-42CA-AF09-AE508C5DA873}" type="datetimeFigureOut">
              <a:rPr lang="en-IN" smtClean="0"/>
              <a:t>20-01-2022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360430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D852D4A1-48E5-42CA-AF09-AE508C5DA873}" type="datetimeFigureOut">
              <a:rPr lang="en-IN" smtClean="0"/>
              <a:t>20-01-2022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160213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852D4A1-48E5-42CA-AF09-AE508C5DA873}" type="datetimeFigureOut">
              <a:rPr lang="en-IN" smtClean="0"/>
              <a:t>20-01-2022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786638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D852D4A1-48E5-42CA-AF09-AE508C5DA873}" type="datetimeFigureOut">
              <a:rPr lang="en-IN" smtClean="0"/>
              <a:t>20-01-2022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31621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D852D4A1-48E5-42CA-AF09-AE508C5DA873}" type="datetimeFigureOut">
              <a:rPr lang="en-IN" smtClean="0"/>
              <a:t>20-01-2022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2847088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D852D4A1-48E5-42CA-AF09-AE508C5DA873}" type="datetimeFigureOut">
              <a:rPr lang="en-IN" smtClean="0"/>
              <a:t>20-01-2022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231751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52D4A1-48E5-42CA-AF09-AE508C5DA873}" type="datetimeFigureOut">
              <a:rPr lang="en-IN" smtClean="0"/>
              <a:t>20-01-2022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2234026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52D4A1-48E5-42CA-AF09-AE508C5DA873}" type="datetimeFigureOut">
              <a:rPr lang="en-IN" smtClean="0"/>
              <a:t>20-01-2022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13574799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852D4A1-48E5-42CA-AF09-AE508C5DA873}" type="datetimeFigureOut">
              <a:rPr lang="en-IN" smtClean="0"/>
              <a:t>20-01-2022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CA755F0A-90AF-4050-96D7-01591647CF53}" type="slidenum">
              <a:rPr lang="en-IN" smtClean="0"/>
              <a:t>‹#›</a:t>
            </a:fld>
            <a:endParaRPr lang="en-IN"/>
          </a:p>
        </p:txBody>
      </p:sp>
    </p:spTree>
    <p:extLst>
      <p:ext uri="{BB962C8B-B14F-4D97-AF65-F5344CB8AC3E}">
        <p14:creationId xmlns:p14="http://schemas.microsoft.com/office/powerpoint/2010/main" val="3706488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2D4A1-48E5-42CA-AF09-AE508C5DA873}" type="datetimeFigureOut">
              <a:rPr lang="en-IN" smtClean="0"/>
              <a:t>20-01-2022</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755F0A-90AF-4050-96D7-01591647CF53}" type="slidenum">
              <a:rPr lang="en-IN" smtClean="0"/>
              <a:t>‹#›</a:t>
            </a:fld>
            <a:endParaRPr lang="en-IN"/>
          </a:p>
        </p:txBody>
      </p:sp>
    </p:spTree>
    <p:extLst>
      <p:ext uri="{BB962C8B-B14F-4D97-AF65-F5344CB8AC3E}">
        <p14:creationId xmlns:p14="http://schemas.microsoft.com/office/powerpoint/2010/main" val="3214629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4705"/>
            <a:ext cx="7772400" cy="720079"/>
          </a:xfrm>
        </p:spPr>
        <p:txBody>
          <a:bodyPr>
            <a:normAutofit fontScale="90000"/>
          </a:bodyPr>
          <a:lstStyle/>
          <a:p>
            <a:r>
              <a:rPr lang="en-IN" dirty="0" smtClean="0"/>
              <a:t>Need and significance of evaluation</a:t>
            </a:r>
            <a:endParaRPr lang="en-IN" dirty="0"/>
          </a:p>
        </p:txBody>
      </p:sp>
      <p:sp>
        <p:nvSpPr>
          <p:cNvPr id="3" name="Subtitle 2"/>
          <p:cNvSpPr>
            <a:spLocks noGrp="1"/>
          </p:cNvSpPr>
          <p:nvPr>
            <p:ph type="subTitle" idx="1"/>
          </p:nvPr>
        </p:nvSpPr>
        <p:spPr>
          <a:xfrm>
            <a:off x="755576" y="1988840"/>
            <a:ext cx="7776864" cy="4248472"/>
          </a:xfrm>
        </p:spPr>
        <p:txBody>
          <a:bodyPr>
            <a:normAutofit/>
          </a:bodyPr>
          <a:lstStyle/>
          <a:p>
            <a:pPr algn="just"/>
            <a:r>
              <a:rPr lang="en-IN" dirty="0" smtClean="0">
                <a:solidFill>
                  <a:schemeClr val="tx1"/>
                </a:solidFill>
              </a:rPr>
              <a:t>Accessing </a:t>
            </a:r>
            <a:r>
              <a:rPr lang="en-IN" dirty="0">
                <a:solidFill>
                  <a:schemeClr val="tx1"/>
                </a:solidFill>
              </a:rPr>
              <a:t>the state of activity before implementing </a:t>
            </a:r>
            <a:r>
              <a:rPr lang="en-IN" dirty="0" smtClean="0">
                <a:solidFill>
                  <a:schemeClr val="tx1"/>
                </a:solidFill>
              </a:rPr>
              <a:t>to </a:t>
            </a:r>
            <a:r>
              <a:rPr lang="en-IN" dirty="0">
                <a:solidFill>
                  <a:schemeClr val="tx1"/>
                </a:solidFill>
              </a:rPr>
              <a:t>ensure </a:t>
            </a:r>
            <a:r>
              <a:rPr lang="en-IN" dirty="0" smtClean="0">
                <a:solidFill>
                  <a:schemeClr val="tx1"/>
                </a:solidFill>
              </a:rPr>
              <a:t>does </a:t>
            </a:r>
            <a:r>
              <a:rPr lang="en-IN" dirty="0">
                <a:solidFill>
                  <a:schemeClr val="tx1"/>
                </a:solidFill>
              </a:rPr>
              <a:t>not take any wrong direction of implementation. </a:t>
            </a:r>
            <a:endParaRPr lang="en-IN" dirty="0" smtClean="0">
              <a:solidFill>
                <a:schemeClr val="tx1"/>
              </a:solidFill>
            </a:endParaRPr>
          </a:p>
          <a:p>
            <a:pPr algn="just"/>
            <a:r>
              <a:rPr lang="en-IN" dirty="0" smtClean="0">
                <a:solidFill>
                  <a:schemeClr val="tx1"/>
                </a:solidFill>
              </a:rPr>
              <a:t>When </a:t>
            </a:r>
            <a:r>
              <a:rPr lang="en-IN" dirty="0">
                <a:solidFill>
                  <a:schemeClr val="tx1"/>
                </a:solidFill>
              </a:rPr>
              <a:t>an environmental activity is perused , there are many activities that are put in place before it is implemented.</a:t>
            </a:r>
            <a:endParaRPr lang="en-IN" dirty="0">
              <a:solidFill>
                <a:schemeClr val="tx1"/>
              </a:solidFill>
            </a:endParaRPr>
          </a:p>
        </p:txBody>
      </p:sp>
    </p:spTree>
    <p:extLst>
      <p:ext uri="{BB962C8B-B14F-4D97-AF65-F5344CB8AC3E}">
        <p14:creationId xmlns:p14="http://schemas.microsoft.com/office/powerpoint/2010/main" val="20141702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The assessment process encourages teachers and curriculum planners to think like an assessor before designing specific chapters. It not only enables teachers to measure the effectiveness of their teaching process but also enhances teaching pedagogy in the classroom.</a:t>
            </a:r>
          </a:p>
          <a:p>
            <a:endParaRPr lang="en-IN" dirty="0"/>
          </a:p>
        </p:txBody>
      </p:sp>
    </p:spTree>
    <p:extLst>
      <p:ext uri="{BB962C8B-B14F-4D97-AF65-F5344CB8AC3E}">
        <p14:creationId xmlns:p14="http://schemas.microsoft.com/office/powerpoint/2010/main" val="37725952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a:r>
              <a:rPr lang="en-IN" dirty="0" smtClean="0"/>
              <a:t>The assessment system is facing many challenges that need to be understood and addressed for better learning outcomes. The assessment is done based on the students’ educational experiences. There are internal and external assessment systems in school. </a:t>
            </a:r>
            <a:endParaRPr lang="en-IN" dirty="0"/>
          </a:p>
        </p:txBody>
      </p:sp>
    </p:spTree>
    <p:extLst>
      <p:ext uri="{BB962C8B-B14F-4D97-AF65-F5344CB8AC3E}">
        <p14:creationId xmlns:p14="http://schemas.microsoft.com/office/powerpoint/2010/main" val="24335998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1 Assessment Challenge – Grading</a:t>
            </a:r>
            <a:br>
              <a:rPr lang="en-IN" dirty="0" smtClean="0"/>
            </a:br>
            <a:endParaRPr lang="en-IN" dirty="0"/>
          </a:p>
        </p:txBody>
      </p:sp>
      <p:sp>
        <p:nvSpPr>
          <p:cNvPr id="3" name="Content Placeholder 2"/>
          <p:cNvSpPr>
            <a:spLocks noGrp="1"/>
          </p:cNvSpPr>
          <p:nvPr>
            <p:ph idx="1"/>
          </p:nvPr>
        </p:nvSpPr>
        <p:spPr/>
        <p:txBody>
          <a:bodyPr>
            <a:normAutofit/>
          </a:bodyPr>
          <a:lstStyle/>
          <a:p>
            <a:pPr algn="just"/>
            <a:r>
              <a:rPr lang="en-IN" dirty="0" smtClean="0"/>
              <a:t>Teachers assess the performance of students based on their tests, exams, assignments and projects. It serves four major roles like evaluating the student work, communicating with students, helping in motivating students to focus and also involving in the course. It organizes to mark transitions and focus effort for both students and teachers. </a:t>
            </a:r>
            <a:endParaRPr lang="en-IN" dirty="0"/>
          </a:p>
        </p:txBody>
      </p:sp>
    </p:spTree>
    <p:extLst>
      <p:ext uri="{BB962C8B-B14F-4D97-AF65-F5344CB8AC3E}">
        <p14:creationId xmlns:p14="http://schemas.microsoft.com/office/powerpoint/2010/main" val="29576630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The challenges faced by the grading system</a:t>
            </a:r>
            <a:endParaRPr lang="en-IN" dirty="0"/>
          </a:p>
        </p:txBody>
      </p:sp>
      <p:sp>
        <p:nvSpPr>
          <p:cNvPr id="3" name="Content Placeholder 2"/>
          <p:cNvSpPr>
            <a:spLocks noGrp="1"/>
          </p:cNvSpPr>
          <p:nvPr>
            <p:ph idx="1"/>
          </p:nvPr>
        </p:nvSpPr>
        <p:spPr/>
        <p:txBody>
          <a:bodyPr/>
          <a:lstStyle/>
          <a:p>
            <a:endParaRPr lang="en-IN" dirty="0" smtClean="0"/>
          </a:p>
          <a:p>
            <a:r>
              <a:rPr lang="en-IN" dirty="0" smtClean="0"/>
              <a:t>There is no way developed that a student can know their assessment process and grading technique.</a:t>
            </a:r>
          </a:p>
          <a:p>
            <a:r>
              <a:rPr lang="en-IN" dirty="0" smtClean="0"/>
              <a:t>lack </a:t>
            </a:r>
            <a:r>
              <a:rPr lang="en-IN" dirty="0" smtClean="0"/>
              <a:t>of transparency in the assessment system. </a:t>
            </a:r>
          </a:p>
          <a:p>
            <a:r>
              <a:rPr lang="en-IN" dirty="0" smtClean="0"/>
              <a:t>Classroom assessment techniques are rare. </a:t>
            </a:r>
          </a:p>
          <a:p>
            <a:r>
              <a:rPr lang="en-IN" smtClean="0"/>
              <a:t>no </a:t>
            </a:r>
            <a:r>
              <a:rPr lang="en-IN" dirty="0" smtClean="0"/>
              <a:t>flexibility in programme grading</a:t>
            </a:r>
          </a:p>
          <a:p>
            <a:endParaRPr lang="en-IN" dirty="0"/>
          </a:p>
        </p:txBody>
      </p:sp>
    </p:spTree>
    <p:extLst>
      <p:ext uri="{BB962C8B-B14F-4D97-AF65-F5344CB8AC3E}">
        <p14:creationId xmlns:p14="http://schemas.microsoft.com/office/powerpoint/2010/main" val="17004570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2 Assessment Challenge – Change in Examination Pattern</a:t>
            </a:r>
            <a:endParaRPr lang="en-IN" dirty="0"/>
          </a:p>
        </p:txBody>
      </p:sp>
      <p:sp>
        <p:nvSpPr>
          <p:cNvPr id="3" name="Content Placeholder 2"/>
          <p:cNvSpPr>
            <a:spLocks noGrp="1"/>
          </p:cNvSpPr>
          <p:nvPr>
            <p:ph idx="1"/>
          </p:nvPr>
        </p:nvSpPr>
        <p:spPr/>
        <p:txBody>
          <a:bodyPr>
            <a:normAutofit fontScale="92500" lnSpcReduction="10000"/>
          </a:bodyPr>
          <a:lstStyle/>
          <a:p>
            <a:pPr algn="just"/>
            <a:r>
              <a:rPr lang="en-IN" dirty="0" smtClean="0"/>
              <a:t>There are many assessment tools developed to assess the knowledge of the student learned in the classroom. . Earlier there was only one exam that used to be conducted for the students at the end of the year. But now, with the multiple exams and technological advancements, the concentration level of the student is reducing. There are multiple assessments in schools in the form of presentations, projects, group discussions, assignments and tests. </a:t>
            </a:r>
            <a:endParaRPr lang="en-IN" dirty="0"/>
          </a:p>
        </p:txBody>
      </p:sp>
    </p:spTree>
    <p:extLst>
      <p:ext uri="{BB962C8B-B14F-4D97-AF65-F5344CB8AC3E}">
        <p14:creationId xmlns:p14="http://schemas.microsoft.com/office/powerpoint/2010/main" val="2473621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4 Assessment Challenge – Technological Issues</a:t>
            </a:r>
            <a:endParaRPr lang="en-IN" dirty="0"/>
          </a:p>
        </p:txBody>
      </p:sp>
      <p:sp>
        <p:nvSpPr>
          <p:cNvPr id="3" name="Content Placeholder 2"/>
          <p:cNvSpPr>
            <a:spLocks noGrp="1"/>
          </p:cNvSpPr>
          <p:nvPr>
            <p:ph idx="1"/>
          </p:nvPr>
        </p:nvSpPr>
        <p:spPr/>
        <p:txBody>
          <a:bodyPr/>
          <a:lstStyle/>
          <a:p>
            <a:pPr algn="just"/>
            <a:r>
              <a:rPr lang="en-IN" dirty="0" smtClean="0"/>
              <a:t>The technical requirements should be met for assessment systems such as software, connectivity, security, accessibility etc. There is difficulty in scalability and transfer problems when different departments have separate working practices and culture. Verification of user identity and security issues are also major challenges faced by the authority</a:t>
            </a:r>
            <a:endParaRPr lang="en-IN" dirty="0"/>
          </a:p>
        </p:txBody>
      </p:sp>
    </p:spTree>
    <p:extLst>
      <p:ext uri="{BB962C8B-B14F-4D97-AF65-F5344CB8AC3E}">
        <p14:creationId xmlns:p14="http://schemas.microsoft.com/office/powerpoint/2010/main" val="4013609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5 Assessment Challenge – Lack of Training </a:t>
            </a:r>
            <a:endParaRPr lang="en-IN" dirty="0"/>
          </a:p>
        </p:txBody>
      </p:sp>
      <p:sp>
        <p:nvSpPr>
          <p:cNvPr id="3" name="Content Placeholder 2"/>
          <p:cNvSpPr>
            <a:spLocks noGrp="1"/>
          </p:cNvSpPr>
          <p:nvPr>
            <p:ph idx="1"/>
          </p:nvPr>
        </p:nvSpPr>
        <p:spPr/>
        <p:txBody>
          <a:bodyPr/>
          <a:lstStyle/>
          <a:p>
            <a:pPr algn="just"/>
            <a:r>
              <a:rPr lang="en-IN" dirty="0" smtClean="0"/>
              <a:t>There is a lack of  training for new strategies and the use of technology for the assessment. The education institutions sometimes lack proper training on assessment techniques, technology and methods that needs to be given to their teachers and examiners.</a:t>
            </a:r>
            <a:endParaRPr lang="en-IN" dirty="0"/>
          </a:p>
        </p:txBody>
      </p:sp>
    </p:spTree>
    <p:extLst>
      <p:ext uri="{BB962C8B-B14F-4D97-AF65-F5344CB8AC3E}">
        <p14:creationId xmlns:p14="http://schemas.microsoft.com/office/powerpoint/2010/main" val="1406093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6 Assessment Challenge – Cost of Investment</a:t>
            </a:r>
            <a:br>
              <a:rPr lang="en-IN" dirty="0" smtClean="0"/>
            </a:br>
            <a:endParaRPr lang="en-IN" dirty="0"/>
          </a:p>
        </p:txBody>
      </p:sp>
      <p:sp>
        <p:nvSpPr>
          <p:cNvPr id="3" name="Content Placeholder 2"/>
          <p:cNvSpPr>
            <a:spLocks noGrp="1"/>
          </p:cNvSpPr>
          <p:nvPr>
            <p:ph idx="1"/>
          </p:nvPr>
        </p:nvSpPr>
        <p:spPr/>
        <p:txBody>
          <a:bodyPr>
            <a:normAutofit lnSpcReduction="10000"/>
          </a:bodyPr>
          <a:lstStyle/>
          <a:p>
            <a:pPr algn="just"/>
            <a:r>
              <a:rPr lang="en-IN" dirty="0" smtClean="0"/>
              <a:t>The assessment system requires a significant amount of investment to develop new technology. The investment will help in supporting and training. There are few tools that require a large number of investments and infrastructure. But authorities are sometimes reluctant to invest in these assessment systems. The investments are not only in terms of capital but time and workforce.</a:t>
            </a:r>
          </a:p>
          <a:p>
            <a:endParaRPr lang="en-IN" dirty="0"/>
          </a:p>
        </p:txBody>
      </p:sp>
    </p:spTree>
    <p:extLst>
      <p:ext uri="{BB962C8B-B14F-4D97-AF65-F5344CB8AC3E}">
        <p14:creationId xmlns:p14="http://schemas.microsoft.com/office/powerpoint/2010/main" val="28282386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7 Assessment Challenge – Lack of Policy</a:t>
            </a:r>
            <a:br>
              <a:rPr lang="en-IN" dirty="0" smtClean="0"/>
            </a:br>
            <a:endParaRPr lang="en-IN" dirty="0"/>
          </a:p>
        </p:txBody>
      </p:sp>
      <p:sp>
        <p:nvSpPr>
          <p:cNvPr id="3" name="Content Placeholder 2"/>
          <p:cNvSpPr>
            <a:spLocks noGrp="1"/>
          </p:cNvSpPr>
          <p:nvPr>
            <p:ph idx="1"/>
          </p:nvPr>
        </p:nvSpPr>
        <p:spPr/>
        <p:txBody>
          <a:bodyPr>
            <a:normAutofit/>
          </a:bodyPr>
          <a:lstStyle/>
          <a:p>
            <a:pPr algn="just"/>
            <a:r>
              <a:rPr lang="en-IN" dirty="0" smtClean="0"/>
              <a:t>There are common policy challenges in governance and implementation of assessment systems. Policy development needs to ensure the involvement of different components of assessment framework such as school assessment, teacher appraisals, etc. The policy should contribute to securing effective links to classroom practices. </a:t>
            </a:r>
          </a:p>
          <a:p>
            <a:endParaRPr lang="en-IN" dirty="0"/>
          </a:p>
        </p:txBody>
      </p:sp>
    </p:spTree>
    <p:extLst>
      <p:ext uri="{BB962C8B-B14F-4D97-AF65-F5344CB8AC3E}">
        <p14:creationId xmlns:p14="http://schemas.microsoft.com/office/powerpoint/2010/main" val="8985624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8 Assessment Challenge – Administration Issue</a:t>
            </a:r>
            <a:br>
              <a:rPr lang="en-IN" dirty="0" smtClean="0"/>
            </a:br>
            <a:endParaRPr lang="en-IN" dirty="0"/>
          </a:p>
        </p:txBody>
      </p:sp>
      <p:sp>
        <p:nvSpPr>
          <p:cNvPr id="3" name="Content Placeholder 2"/>
          <p:cNvSpPr>
            <a:spLocks noGrp="1"/>
          </p:cNvSpPr>
          <p:nvPr>
            <p:ph idx="1"/>
          </p:nvPr>
        </p:nvSpPr>
        <p:spPr/>
        <p:txBody>
          <a:bodyPr/>
          <a:lstStyle/>
          <a:p>
            <a:pPr algn="just"/>
            <a:r>
              <a:rPr lang="en-IN" dirty="0" smtClean="0"/>
              <a:t>The administration should be careful about maintaining the records of student information. Sometimes there is negligence in protecting the information on the assessment of students. It can create problems for students who have been assessed wrongly. </a:t>
            </a:r>
          </a:p>
          <a:p>
            <a:pPr algn="just"/>
            <a:endParaRPr lang="en-IN" dirty="0"/>
          </a:p>
        </p:txBody>
      </p:sp>
    </p:spTree>
    <p:extLst>
      <p:ext uri="{BB962C8B-B14F-4D97-AF65-F5344CB8AC3E}">
        <p14:creationId xmlns:p14="http://schemas.microsoft.com/office/powerpoint/2010/main" val="37454624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NEED</a:t>
            </a:r>
            <a:endParaRPr lang="en-IN" dirty="0"/>
          </a:p>
        </p:txBody>
      </p:sp>
      <p:sp>
        <p:nvSpPr>
          <p:cNvPr id="3" name="Content Placeholder 2"/>
          <p:cNvSpPr>
            <a:spLocks noGrp="1"/>
          </p:cNvSpPr>
          <p:nvPr>
            <p:ph idx="1"/>
          </p:nvPr>
        </p:nvSpPr>
        <p:spPr/>
        <p:txBody>
          <a:bodyPr>
            <a:normAutofit/>
          </a:bodyPr>
          <a:lstStyle/>
          <a:p>
            <a:pPr algn="just"/>
            <a:r>
              <a:rPr lang="en-IN" dirty="0" smtClean="0"/>
              <a:t>Whenever </a:t>
            </a:r>
            <a:r>
              <a:rPr lang="en-IN" dirty="0"/>
              <a:t>we undertake any activity we always have in our mind the </a:t>
            </a:r>
            <a:r>
              <a:rPr lang="en-IN" dirty="0" smtClean="0"/>
              <a:t>objectives of </a:t>
            </a:r>
            <a:r>
              <a:rPr lang="en-IN" dirty="0"/>
              <a:t>doing it</a:t>
            </a:r>
            <a:r>
              <a:rPr lang="en-IN" dirty="0" smtClean="0"/>
              <a:t>.</a:t>
            </a:r>
          </a:p>
          <a:p>
            <a:pPr algn="just"/>
            <a:r>
              <a:rPr lang="en-IN" dirty="0" smtClean="0"/>
              <a:t> </a:t>
            </a:r>
            <a:r>
              <a:rPr lang="en-IN" dirty="0"/>
              <a:t>At the end of the activity we often try to find out  </a:t>
            </a:r>
            <a:r>
              <a:rPr lang="en-IN" dirty="0" smtClean="0"/>
              <a:t>the </a:t>
            </a:r>
            <a:r>
              <a:rPr lang="en-IN" dirty="0"/>
              <a:t>activity </a:t>
            </a:r>
            <a:r>
              <a:rPr lang="en-IN" dirty="0" smtClean="0"/>
              <a:t>was worth- </a:t>
            </a:r>
            <a:r>
              <a:rPr lang="en-IN" dirty="0"/>
              <a:t>while or </a:t>
            </a:r>
            <a:r>
              <a:rPr lang="en-IN" dirty="0" smtClean="0"/>
              <a:t>not.</a:t>
            </a:r>
          </a:p>
          <a:p>
            <a:pPr algn="just"/>
            <a:r>
              <a:rPr lang="en-IN" dirty="0" smtClean="0"/>
              <a:t> </a:t>
            </a:r>
            <a:r>
              <a:rPr lang="en-IN" dirty="0"/>
              <a:t>That is, we try to assess and make value </a:t>
            </a:r>
            <a:r>
              <a:rPr lang="en-IN" dirty="0" smtClean="0"/>
              <a:t>judgement or evaluate </a:t>
            </a:r>
            <a:r>
              <a:rPr lang="en-IN" dirty="0"/>
              <a:t>our actions. </a:t>
            </a:r>
          </a:p>
        </p:txBody>
      </p:sp>
    </p:spTree>
    <p:extLst>
      <p:ext uri="{BB962C8B-B14F-4D97-AF65-F5344CB8AC3E}">
        <p14:creationId xmlns:p14="http://schemas.microsoft.com/office/powerpoint/2010/main" val="38458914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
            </a:r>
            <a:br>
              <a:rPr lang="en-IN" dirty="0" smtClean="0"/>
            </a:br>
            <a:r>
              <a:rPr lang="en-IN" dirty="0" smtClean="0"/>
              <a:t>9 Assessment Challenge – Social/Ethical Issue</a:t>
            </a:r>
            <a:br>
              <a:rPr lang="en-IN" dirty="0" smtClean="0"/>
            </a:br>
            <a:endParaRPr lang="en-IN" dirty="0"/>
          </a:p>
        </p:txBody>
      </p:sp>
      <p:sp>
        <p:nvSpPr>
          <p:cNvPr id="3" name="Content Placeholder 2"/>
          <p:cNvSpPr>
            <a:spLocks noGrp="1"/>
          </p:cNvSpPr>
          <p:nvPr>
            <p:ph idx="1"/>
          </p:nvPr>
        </p:nvSpPr>
        <p:spPr/>
        <p:txBody>
          <a:bodyPr/>
          <a:lstStyle/>
          <a:p>
            <a:pPr algn="just"/>
            <a:r>
              <a:rPr lang="en-IN" dirty="0" smtClean="0"/>
              <a:t>The manipulation of information raises major social and ethical issues. Sometimes careless implementation of assessment can bring a negative impact on students who keep high expectations on the assessment for their performance in exams. </a:t>
            </a:r>
          </a:p>
          <a:p>
            <a:endParaRPr lang="en-IN" dirty="0"/>
          </a:p>
        </p:txBody>
      </p:sp>
    </p:spTree>
    <p:extLst>
      <p:ext uri="{BB962C8B-B14F-4D97-AF65-F5344CB8AC3E}">
        <p14:creationId xmlns:p14="http://schemas.microsoft.com/office/powerpoint/2010/main" val="3310011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Features of Evaluation</a:t>
            </a:r>
            <a:br>
              <a:rPr lang="en-IN" dirty="0"/>
            </a:br>
            <a:endParaRPr lang="en-IN" dirty="0"/>
          </a:p>
        </p:txBody>
      </p:sp>
      <p:sp>
        <p:nvSpPr>
          <p:cNvPr id="3" name="Content Placeholder 2"/>
          <p:cNvSpPr>
            <a:spLocks noGrp="1"/>
          </p:cNvSpPr>
          <p:nvPr>
            <p:ph idx="1"/>
          </p:nvPr>
        </p:nvSpPr>
        <p:spPr/>
        <p:txBody>
          <a:bodyPr/>
          <a:lstStyle/>
          <a:p>
            <a:r>
              <a:rPr lang="en-IN" dirty="0" smtClean="0"/>
              <a:t>Evaluation  </a:t>
            </a:r>
            <a:r>
              <a:rPr lang="en-IN" dirty="0"/>
              <a:t>helps to find out whether </a:t>
            </a:r>
            <a:r>
              <a:rPr lang="en-IN" dirty="0" smtClean="0"/>
              <a:t>pupils </a:t>
            </a:r>
            <a:r>
              <a:rPr lang="en-IN" dirty="0"/>
              <a:t>have acquired requisite </a:t>
            </a:r>
            <a:r>
              <a:rPr lang="en-IN" dirty="0" smtClean="0"/>
              <a:t>knowledge of </a:t>
            </a:r>
            <a:r>
              <a:rPr lang="en-IN" dirty="0"/>
              <a:t>facts, developed understanding of principles and generalizations, </a:t>
            </a:r>
            <a:r>
              <a:rPr lang="en-IN" dirty="0" smtClean="0"/>
              <a:t>developed intended </a:t>
            </a:r>
            <a:r>
              <a:rPr lang="en-IN" dirty="0"/>
              <a:t>skills and application ability</a:t>
            </a:r>
            <a:r>
              <a:rPr lang="en-IN" dirty="0" smtClean="0"/>
              <a:t>.</a:t>
            </a:r>
          </a:p>
          <a:p>
            <a:r>
              <a:rPr lang="en-IN" dirty="0"/>
              <a:t> It provides </a:t>
            </a:r>
            <a:r>
              <a:rPr lang="en-IN" dirty="0" smtClean="0"/>
              <a:t>concrete </a:t>
            </a:r>
            <a:r>
              <a:rPr lang="en-IN" dirty="0"/>
              <a:t>and reliable evidence of pupil's learning.</a:t>
            </a:r>
          </a:p>
          <a:p>
            <a:endParaRPr lang="en-IN" dirty="0"/>
          </a:p>
        </p:txBody>
      </p:sp>
    </p:spTree>
    <p:extLst>
      <p:ext uri="{BB962C8B-B14F-4D97-AF65-F5344CB8AC3E}">
        <p14:creationId xmlns:p14="http://schemas.microsoft.com/office/powerpoint/2010/main" val="4436537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80728"/>
            <a:ext cx="8229600" cy="5145435"/>
          </a:xfrm>
        </p:spPr>
        <p:txBody>
          <a:bodyPr/>
          <a:lstStyle/>
          <a:p>
            <a:r>
              <a:rPr lang="en-IN" dirty="0" smtClean="0"/>
              <a:t>Gives </a:t>
            </a:r>
            <a:r>
              <a:rPr lang="en-IN" dirty="0"/>
              <a:t>feedback about strengths of individual students as well as </a:t>
            </a:r>
            <a:r>
              <a:rPr lang="en-IN" dirty="0" smtClean="0"/>
              <a:t>their weaknesses</a:t>
            </a:r>
            <a:r>
              <a:rPr lang="en-IN" dirty="0"/>
              <a:t>.</a:t>
            </a:r>
          </a:p>
          <a:p>
            <a:r>
              <a:rPr lang="en-IN" dirty="0"/>
              <a:t>assess </a:t>
            </a:r>
            <a:r>
              <a:rPr lang="en-IN" dirty="0" smtClean="0"/>
              <a:t>teaching; identify strengths </a:t>
            </a:r>
            <a:r>
              <a:rPr lang="en-IN" dirty="0"/>
              <a:t>and weaknesses and </a:t>
            </a:r>
            <a:r>
              <a:rPr lang="en-IN" dirty="0" smtClean="0"/>
              <a:t>take </a:t>
            </a:r>
            <a:r>
              <a:rPr lang="en-IN" dirty="0" err="1" smtClean="0"/>
              <a:t>improvementaccordingly</a:t>
            </a:r>
            <a:endParaRPr lang="en-IN" dirty="0"/>
          </a:p>
          <a:p>
            <a:r>
              <a:rPr lang="en-IN" dirty="0"/>
              <a:t>plan remedial teaching for slow learners;</a:t>
            </a:r>
          </a:p>
          <a:p>
            <a:r>
              <a:rPr lang="en-IN" dirty="0"/>
              <a:t>plan enrichment for fast learners.</a:t>
            </a:r>
          </a:p>
          <a:p>
            <a:endParaRPr lang="en-IN" dirty="0"/>
          </a:p>
        </p:txBody>
      </p:sp>
    </p:spTree>
    <p:extLst>
      <p:ext uri="{BB962C8B-B14F-4D97-AF65-F5344CB8AC3E}">
        <p14:creationId xmlns:p14="http://schemas.microsoft.com/office/powerpoint/2010/main" val="214379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SIGNIFICANCE :WHAT </a:t>
            </a:r>
            <a:r>
              <a:rPr lang="en-IN" dirty="0"/>
              <a:t>TO EVALUATE?</a:t>
            </a:r>
          </a:p>
        </p:txBody>
      </p:sp>
      <p:sp>
        <p:nvSpPr>
          <p:cNvPr id="3" name="Content Placeholder 2"/>
          <p:cNvSpPr>
            <a:spLocks noGrp="1"/>
          </p:cNvSpPr>
          <p:nvPr>
            <p:ph idx="1"/>
          </p:nvPr>
        </p:nvSpPr>
        <p:spPr/>
        <p:txBody>
          <a:bodyPr>
            <a:normAutofit/>
          </a:bodyPr>
          <a:lstStyle/>
          <a:p>
            <a:r>
              <a:rPr lang="en-IN" dirty="0"/>
              <a:t>Three components of Environmental Studies, i.e., Education about </a:t>
            </a:r>
            <a:r>
              <a:rPr lang="en-IN" dirty="0" smtClean="0"/>
              <a:t>the Environment</a:t>
            </a:r>
            <a:r>
              <a:rPr lang="en-IN" dirty="0"/>
              <a:t>; education through the environment; and education for </a:t>
            </a:r>
            <a:r>
              <a:rPr lang="en-IN" dirty="0" smtClean="0"/>
              <a:t>the environment </a:t>
            </a:r>
            <a:r>
              <a:rPr lang="en-IN" dirty="0"/>
              <a:t>have been given emphasis in organizing curriculum, in </a:t>
            </a:r>
            <a:r>
              <a:rPr lang="en-IN" dirty="0" smtClean="0"/>
              <a:t>developing teaching </a:t>
            </a:r>
            <a:r>
              <a:rPr lang="en-IN" dirty="0"/>
              <a:t>learning materials and in adopting teaching-learning strategies in </a:t>
            </a:r>
            <a:r>
              <a:rPr lang="en-IN" dirty="0" smtClean="0"/>
              <a:t>the</a:t>
            </a:r>
            <a:endParaRPr lang="en-IN" dirty="0"/>
          </a:p>
          <a:p>
            <a:pPr marL="0" indent="0">
              <a:buNone/>
            </a:pPr>
            <a:r>
              <a:rPr lang="en-IN" dirty="0"/>
              <a:t>classroom.</a:t>
            </a:r>
          </a:p>
          <a:p>
            <a:endParaRPr lang="en-IN" dirty="0"/>
          </a:p>
        </p:txBody>
      </p:sp>
    </p:spTree>
    <p:extLst>
      <p:ext uri="{BB962C8B-B14F-4D97-AF65-F5344CB8AC3E}">
        <p14:creationId xmlns:p14="http://schemas.microsoft.com/office/powerpoint/2010/main" val="2838285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dirty="0"/>
              <a:t>a</a:t>
            </a:r>
            <a:r>
              <a:rPr lang="en-IN" b="1" i="1" dirty="0"/>
              <a:t>) Learning about the environment </a:t>
            </a:r>
            <a:r>
              <a:rPr lang="en-IN" dirty="0"/>
              <a:t>includes knowledge of components of </a:t>
            </a:r>
            <a:r>
              <a:rPr lang="en-IN" dirty="0" smtClean="0"/>
              <a:t>environment, </a:t>
            </a:r>
          </a:p>
          <a:p>
            <a:pPr marL="0" indent="0">
              <a:buNone/>
            </a:pPr>
            <a:r>
              <a:rPr lang="en-IN" dirty="0" smtClean="0"/>
              <a:t>objects</a:t>
            </a:r>
            <a:r>
              <a:rPr lang="en-IN" dirty="0"/>
              <a:t>, events, phenomena occurring in and around the child. </a:t>
            </a:r>
            <a:endParaRPr lang="en-IN" dirty="0" smtClean="0"/>
          </a:p>
          <a:p>
            <a:pPr marL="0" indent="0">
              <a:buNone/>
            </a:pPr>
            <a:r>
              <a:rPr lang="en-IN" dirty="0" smtClean="0"/>
              <a:t>It </a:t>
            </a:r>
            <a:r>
              <a:rPr lang="en-IN" dirty="0"/>
              <a:t>also includes knowledge of social institutions, their structure and function, local traditions, customs, culture, etc. </a:t>
            </a:r>
          </a:p>
        </p:txBody>
      </p:sp>
    </p:spTree>
    <p:extLst>
      <p:ext uri="{BB962C8B-B14F-4D97-AF65-F5344CB8AC3E}">
        <p14:creationId xmlns:p14="http://schemas.microsoft.com/office/powerpoint/2010/main" val="3393853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92696"/>
            <a:ext cx="8229600" cy="5433467"/>
          </a:xfrm>
        </p:spPr>
        <p:txBody>
          <a:bodyPr>
            <a:normAutofit lnSpcReduction="10000"/>
          </a:bodyPr>
          <a:lstStyle/>
          <a:p>
            <a:r>
              <a:rPr lang="en-IN" b="1" dirty="0"/>
              <a:t>b) Learning through the environment </a:t>
            </a:r>
            <a:r>
              <a:rPr lang="en-IN" dirty="0"/>
              <a:t>means using environment and its </a:t>
            </a:r>
            <a:r>
              <a:rPr lang="en-IN" dirty="0" smtClean="0"/>
              <a:t>different components </a:t>
            </a:r>
            <a:r>
              <a:rPr lang="en-IN" dirty="0"/>
              <a:t>as a means of learning. </a:t>
            </a:r>
            <a:endParaRPr lang="en-IN" dirty="0" smtClean="0"/>
          </a:p>
          <a:p>
            <a:r>
              <a:rPr lang="en-IN" dirty="0" smtClean="0"/>
              <a:t> observing the different </a:t>
            </a:r>
            <a:r>
              <a:rPr lang="en-IN" dirty="0"/>
              <a:t>aspects of the environment, the children develop skills of </a:t>
            </a:r>
            <a:r>
              <a:rPr lang="en-IN" dirty="0" smtClean="0"/>
              <a:t>observation, recording </a:t>
            </a:r>
            <a:r>
              <a:rPr lang="en-IN" dirty="0"/>
              <a:t>of data, classification and grouping of data, collection and sorting</a:t>
            </a:r>
          </a:p>
          <a:p>
            <a:pPr marL="0" indent="0">
              <a:buNone/>
            </a:pPr>
            <a:r>
              <a:rPr lang="en-IN" dirty="0"/>
              <a:t>of information finding out cause and effect relationship, drawing </a:t>
            </a:r>
            <a:r>
              <a:rPr lang="en-IN" dirty="0" smtClean="0"/>
              <a:t>inferences, etc</a:t>
            </a:r>
            <a:r>
              <a:rPr lang="en-IN" dirty="0"/>
              <a:t>. </a:t>
            </a:r>
            <a:endParaRPr lang="en-IN" dirty="0" smtClean="0"/>
          </a:p>
          <a:p>
            <a:pPr marL="0" indent="0">
              <a:buNone/>
            </a:pPr>
            <a:r>
              <a:rPr lang="en-IN" dirty="0" smtClean="0"/>
              <a:t>They </a:t>
            </a:r>
            <a:r>
              <a:rPr lang="en-IN" dirty="0"/>
              <a:t>learn to do things themselves by using all sense organs.</a:t>
            </a:r>
          </a:p>
          <a:p>
            <a:endParaRPr lang="en-IN" dirty="0"/>
          </a:p>
        </p:txBody>
      </p:sp>
    </p:spTree>
    <p:extLst>
      <p:ext uri="{BB962C8B-B14F-4D97-AF65-F5344CB8AC3E}">
        <p14:creationId xmlns:p14="http://schemas.microsoft.com/office/powerpoint/2010/main" val="2305507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IN" b="1" dirty="0"/>
              <a:t>c) Learning for the environment </a:t>
            </a:r>
            <a:r>
              <a:rPr lang="en-IN" dirty="0"/>
              <a:t>means using the knowledge and skills to help in</a:t>
            </a:r>
          </a:p>
          <a:p>
            <a:pPr marL="0" indent="0">
              <a:buNone/>
            </a:pPr>
            <a:r>
              <a:rPr lang="en-IN" dirty="0"/>
              <a:t>improving the environment. </a:t>
            </a:r>
            <a:endParaRPr lang="en-IN" dirty="0" smtClean="0"/>
          </a:p>
          <a:p>
            <a:r>
              <a:rPr lang="en-IN" dirty="0" smtClean="0"/>
              <a:t>It </a:t>
            </a:r>
            <a:r>
              <a:rPr lang="en-IN" dirty="0"/>
              <a:t>includes feeling of concerns, need to initiate</a:t>
            </a:r>
          </a:p>
          <a:p>
            <a:pPr marL="0" indent="0">
              <a:buNone/>
            </a:pPr>
            <a:r>
              <a:rPr lang="en-IN" dirty="0"/>
              <a:t>action, voluntary participation in activities related to environment protection.</a:t>
            </a:r>
          </a:p>
          <a:p>
            <a:endParaRPr lang="en-IN" dirty="0"/>
          </a:p>
        </p:txBody>
      </p:sp>
    </p:spTree>
    <p:extLst>
      <p:ext uri="{BB962C8B-B14F-4D97-AF65-F5344CB8AC3E}">
        <p14:creationId xmlns:p14="http://schemas.microsoft.com/office/powerpoint/2010/main" val="3518676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a:t>Difficulties in EE Evaluation</a:t>
            </a:r>
          </a:p>
        </p:txBody>
      </p:sp>
      <p:sp>
        <p:nvSpPr>
          <p:cNvPr id="3" name="Content Placeholder 2"/>
          <p:cNvSpPr>
            <a:spLocks noGrp="1"/>
          </p:cNvSpPr>
          <p:nvPr>
            <p:ph idx="1"/>
          </p:nvPr>
        </p:nvSpPr>
        <p:spPr/>
        <p:txBody>
          <a:bodyPr/>
          <a:lstStyle/>
          <a:p>
            <a:r>
              <a:rPr lang="en-IN" dirty="0"/>
              <a:t>Student assessment is a critical aspect of the teaching and learning process. It enables teachers to measure the effectiveness of teaching with student performance to specific learning objectives. It is important to assess the performance because it provides feedback to what extent students are successfully meeting the course objectives</a:t>
            </a:r>
          </a:p>
          <a:p>
            <a:endParaRPr lang="en-IN" dirty="0"/>
          </a:p>
        </p:txBody>
      </p:sp>
    </p:spTree>
    <p:extLst>
      <p:ext uri="{BB962C8B-B14F-4D97-AF65-F5344CB8AC3E}">
        <p14:creationId xmlns:p14="http://schemas.microsoft.com/office/powerpoint/2010/main" val="3438255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1016</Words>
  <Application>Microsoft Office PowerPoint</Application>
  <PresentationFormat>On-screen Show (4:3)</PresentationFormat>
  <Paragraphs>54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Need and significance of evaluation</vt:lpstr>
      <vt:lpstr>NEED</vt:lpstr>
      <vt:lpstr>Features of Evaluation </vt:lpstr>
      <vt:lpstr>PowerPoint Presentation</vt:lpstr>
      <vt:lpstr>SIGNIFICANCE :WHAT TO EVALUATE?</vt:lpstr>
      <vt:lpstr>PowerPoint Presentation</vt:lpstr>
      <vt:lpstr>PowerPoint Presentation</vt:lpstr>
      <vt:lpstr>PowerPoint Presentation</vt:lpstr>
      <vt:lpstr>Difficulties in EE Evaluation</vt:lpstr>
      <vt:lpstr>PowerPoint Presentation</vt:lpstr>
      <vt:lpstr>PowerPoint Presentation</vt:lpstr>
      <vt:lpstr>1 Assessment Challenge – Grading </vt:lpstr>
      <vt:lpstr>The challenges faced by the grading system</vt:lpstr>
      <vt:lpstr>2 Assessment Challenge – Change in Examination Pattern</vt:lpstr>
      <vt:lpstr>4 Assessment Challenge – Technological Issues</vt:lpstr>
      <vt:lpstr>5 Assessment Challenge – Lack of Training </vt:lpstr>
      <vt:lpstr> 6 Assessment Challenge – Cost of Investment </vt:lpstr>
      <vt:lpstr> 7 Assessment Challenge – Lack of Policy </vt:lpstr>
      <vt:lpstr> 8 Assessment Challenge – Administration Issue </vt:lpstr>
      <vt:lpstr> 9 Assessment Challenge – Social/Ethical Issue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32</cp:revision>
  <dcterms:created xsi:type="dcterms:W3CDTF">2020-10-13T11:19:24Z</dcterms:created>
  <dcterms:modified xsi:type="dcterms:W3CDTF">2022-01-20T11:43:23Z</dcterms:modified>
</cp:coreProperties>
</file>