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4" r:id="rId4"/>
    <p:sldId id="257" r:id="rId5"/>
    <p:sldId id="258" r:id="rId6"/>
    <p:sldId id="259" r:id="rId7"/>
    <p:sldId id="260" r:id="rId8"/>
    <p:sldId id="261" r:id="rId9"/>
    <p:sldId id="262" r:id="rId10"/>
    <p:sldId id="263" r:id="rId11"/>
    <p:sldId id="264" r:id="rId12"/>
    <p:sldId id="265" r:id="rId13"/>
    <p:sldId id="266" r:id="rId14"/>
    <p:sldId id="267" r:id="rId15"/>
    <p:sldId id="269" r:id="rId16"/>
    <p:sldId id="270" r:id="rId17"/>
    <p:sldId id="271" r:id="rId18"/>
    <p:sldId id="272" r:id="rId19"/>
    <p:sldId id="268"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35C6864-8071-4018-8A45-5FDB3F3FA17B}" type="datetimeFigureOut">
              <a:rPr lang="en-IN" smtClean="0"/>
              <a:t>16-01-2022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870E87A-C56A-4BB5-A683-80FFED48EE90}" type="slidenum">
              <a:rPr lang="en-IN" smtClean="0"/>
              <a:t>‹#›</a:t>
            </a:fld>
            <a:endParaRPr lang="en-IN"/>
          </a:p>
        </p:txBody>
      </p:sp>
    </p:spTree>
    <p:extLst>
      <p:ext uri="{BB962C8B-B14F-4D97-AF65-F5344CB8AC3E}">
        <p14:creationId xmlns:p14="http://schemas.microsoft.com/office/powerpoint/2010/main" val="891368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35C6864-8071-4018-8A45-5FDB3F3FA17B}" type="datetimeFigureOut">
              <a:rPr lang="en-IN" smtClean="0"/>
              <a:t>16-01-2022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870E87A-C56A-4BB5-A683-80FFED48EE90}" type="slidenum">
              <a:rPr lang="en-IN" smtClean="0"/>
              <a:t>‹#›</a:t>
            </a:fld>
            <a:endParaRPr lang="en-IN"/>
          </a:p>
        </p:txBody>
      </p:sp>
    </p:spTree>
    <p:extLst>
      <p:ext uri="{BB962C8B-B14F-4D97-AF65-F5344CB8AC3E}">
        <p14:creationId xmlns:p14="http://schemas.microsoft.com/office/powerpoint/2010/main" val="2088185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35C6864-8071-4018-8A45-5FDB3F3FA17B}" type="datetimeFigureOut">
              <a:rPr lang="en-IN" smtClean="0"/>
              <a:t>16-01-2022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870E87A-C56A-4BB5-A683-80FFED48EE90}" type="slidenum">
              <a:rPr lang="en-IN" smtClean="0"/>
              <a:t>‹#›</a:t>
            </a:fld>
            <a:endParaRPr lang="en-IN"/>
          </a:p>
        </p:txBody>
      </p:sp>
    </p:spTree>
    <p:extLst>
      <p:ext uri="{BB962C8B-B14F-4D97-AF65-F5344CB8AC3E}">
        <p14:creationId xmlns:p14="http://schemas.microsoft.com/office/powerpoint/2010/main" val="4207877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35C6864-8071-4018-8A45-5FDB3F3FA17B}" type="datetimeFigureOut">
              <a:rPr lang="en-IN" smtClean="0"/>
              <a:t>16-01-2022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870E87A-C56A-4BB5-A683-80FFED48EE90}" type="slidenum">
              <a:rPr lang="en-IN" smtClean="0"/>
              <a:t>‹#›</a:t>
            </a:fld>
            <a:endParaRPr lang="en-IN"/>
          </a:p>
        </p:txBody>
      </p:sp>
    </p:spTree>
    <p:extLst>
      <p:ext uri="{BB962C8B-B14F-4D97-AF65-F5344CB8AC3E}">
        <p14:creationId xmlns:p14="http://schemas.microsoft.com/office/powerpoint/2010/main" val="2105174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5C6864-8071-4018-8A45-5FDB3F3FA17B}" type="datetimeFigureOut">
              <a:rPr lang="en-IN" smtClean="0"/>
              <a:t>16-01-2022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870E87A-C56A-4BB5-A683-80FFED48EE90}" type="slidenum">
              <a:rPr lang="en-IN" smtClean="0"/>
              <a:t>‹#›</a:t>
            </a:fld>
            <a:endParaRPr lang="en-IN"/>
          </a:p>
        </p:txBody>
      </p:sp>
    </p:spTree>
    <p:extLst>
      <p:ext uri="{BB962C8B-B14F-4D97-AF65-F5344CB8AC3E}">
        <p14:creationId xmlns:p14="http://schemas.microsoft.com/office/powerpoint/2010/main" val="2171279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35C6864-8071-4018-8A45-5FDB3F3FA17B}" type="datetimeFigureOut">
              <a:rPr lang="en-IN" smtClean="0"/>
              <a:t>16-01-2022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870E87A-C56A-4BB5-A683-80FFED48EE90}" type="slidenum">
              <a:rPr lang="en-IN" smtClean="0"/>
              <a:t>‹#›</a:t>
            </a:fld>
            <a:endParaRPr lang="en-IN"/>
          </a:p>
        </p:txBody>
      </p:sp>
    </p:spTree>
    <p:extLst>
      <p:ext uri="{BB962C8B-B14F-4D97-AF65-F5344CB8AC3E}">
        <p14:creationId xmlns:p14="http://schemas.microsoft.com/office/powerpoint/2010/main" val="941129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35C6864-8071-4018-8A45-5FDB3F3FA17B}" type="datetimeFigureOut">
              <a:rPr lang="en-IN" smtClean="0"/>
              <a:t>16-01-2022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870E87A-C56A-4BB5-A683-80FFED48EE90}" type="slidenum">
              <a:rPr lang="en-IN" smtClean="0"/>
              <a:t>‹#›</a:t>
            </a:fld>
            <a:endParaRPr lang="en-IN"/>
          </a:p>
        </p:txBody>
      </p:sp>
    </p:spTree>
    <p:extLst>
      <p:ext uri="{BB962C8B-B14F-4D97-AF65-F5344CB8AC3E}">
        <p14:creationId xmlns:p14="http://schemas.microsoft.com/office/powerpoint/2010/main" val="269115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35C6864-8071-4018-8A45-5FDB3F3FA17B}" type="datetimeFigureOut">
              <a:rPr lang="en-IN" smtClean="0"/>
              <a:t>16-01-2022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870E87A-C56A-4BB5-A683-80FFED48EE90}" type="slidenum">
              <a:rPr lang="en-IN" smtClean="0"/>
              <a:t>‹#›</a:t>
            </a:fld>
            <a:endParaRPr lang="en-IN"/>
          </a:p>
        </p:txBody>
      </p:sp>
    </p:spTree>
    <p:extLst>
      <p:ext uri="{BB962C8B-B14F-4D97-AF65-F5344CB8AC3E}">
        <p14:creationId xmlns:p14="http://schemas.microsoft.com/office/powerpoint/2010/main" val="1030140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5C6864-8071-4018-8A45-5FDB3F3FA17B}" type="datetimeFigureOut">
              <a:rPr lang="en-IN" smtClean="0"/>
              <a:t>16-01-2022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870E87A-C56A-4BB5-A683-80FFED48EE90}" type="slidenum">
              <a:rPr lang="en-IN" smtClean="0"/>
              <a:t>‹#›</a:t>
            </a:fld>
            <a:endParaRPr lang="en-IN"/>
          </a:p>
        </p:txBody>
      </p:sp>
    </p:spTree>
    <p:extLst>
      <p:ext uri="{BB962C8B-B14F-4D97-AF65-F5344CB8AC3E}">
        <p14:creationId xmlns:p14="http://schemas.microsoft.com/office/powerpoint/2010/main" val="1093602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5C6864-8071-4018-8A45-5FDB3F3FA17B}" type="datetimeFigureOut">
              <a:rPr lang="en-IN" smtClean="0"/>
              <a:t>16-01-2022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870E87A-C56A-4BB5-A683-80FFED48EE90}" type="slidenum">
              <a:rPr lang="en-IN" smtClean="0"/>
              <a:t>‹#›</a:t>
            </a:fld>
            <a:endParaRPr lang="en-IN"/>
          </a:p>
        </p:txBody>
      </p:sp>
    </p:spTree>
    <p:extLst>
      <p:ext uri="{BB962C8B-B14F-4D97-AF65-F5344CB8AC3E}">
        <p14:creationId xmlns:p14="http://schemas.microsoft.com/office/powerpoint/2010/main" val="3916006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5C6864-8071-4018-8A45-5FDB3F3FA17B}" type="datetimeFigureOut">
              <a:rPr lang="en-IN" smtClean="0"/>
              <a:t>16-01-2022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870E87A-C56A-4BB5-A683-80FFED48EE90}" type="slidenum">
              <a:rPr lang="en-IN" smtClean="0"/>
              <a:t>‹#›</a:t>
            </a:fld>
            <a:endParaRPr lang="en-IN"/>
          </a:p>
        </p:txBody>
      </p:sp>
    </p:spTree>
    <p:extLst>
      <p:ext uri="{BB962C8B-B14F-4D97-AF65-F5344CB8AC3E}">
        <p14:creationId xmlns:p14="http://schemas.microsoft.com/office/powerpoint/2010/main" val="728300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5C6864-8071-4018-8A45-5FDB3F3FA17B}" type="datetimeFigureOut">
              <a:rPr lang="en-IN" smtClean="0"/>
              <a:t>16-01-2022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70E87A-C56A-4BB5-A683-80FFED48EE90}" type="slidenum">
              <a:rPr lang="en-IN" smtClean="0"/>
              <a:t>‹#›</a:t>
            </a:fld>
            <a:endParaRPr lang="en-IN"/>
          </a:p>
        </p:txBody>
      </p:sp>
    </p:spTree>
    <p:extLst>
      <p:ext uri="{BB962C8B-B14F-4D97-AF65-F5344CB8AC3E}">
        <p14:creationId xmlns:p14="http://schemas.microsoft.com/office/powerpoint/2010/main" val="3543178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1368151"/>
          </a:xfrm>
        </p:spPr>
        <p:txBody>
          <a:bodyPr/>
          <a:lstStyle/>
          <a:p>
            <a:r>
              <a:rPr lang="en-IN" dirty="0" smtClean="0"/>
              <a:t>Disaster management :</a:t>
            </a:r>
            <a:endParaRPr lang="en-IN" dirty="0"/>
          </a:p>
        </p:txBody>
      </p:sp>
      <p:sp>
        <p:nvSpPr>
          <p:cNvPr id="3" name="Subtitle 2"/>
          <p:cNvSpPr>
            <a:spLocks noGrp="1"/>
          </p:cNvSpPr>
          <p:nvPr>
            <p:ph type="subTitle" idx="1"/>
          </p:nvPr>
        </p:nvSpPr>
        <p:spPr>
          <a:xfrm>
            <a:off x="323528" y="2420888"/>
            <a:ext cx="8352928" cy="3888432"/>
          </a:xfrm>
        </p:spPr>
        <p:txBody>
          <a:bodyPr>
            <a:normAutofit lnSpcReduction="10000"/>
          </a:bodyPr>
          <a:lstStyle/>
          <a:p>
            <a:pPr algn="just"/>
            <a:r>
              <a:rPr lang="en-IN" dirty="0" smtClean="0">
                <a:solidFill>
                  <a:schemeClr val="tx1"/>
                </a:solidFill>
              </a:rPr>
              <a:t>National disaster management authority (NDMA) is the apex body that is mandated to lay down the policies and guidelines for disaster management to ensure timely and effective response towards disasters. </a:t>
            </a:r>
          </a:p>
          <a:p>
            <a:pPr algn="just"/>
            <a:r>
              <a:rPr lang="en-IN" dirty="0" smtClean="0">
                <a:solidFill>
                  <a:schemeClr val="tx1"/>
                </a:solidFill>
              </a:rPr>
              <a:t>A separate fund called “national disaster management fund” (NDMF) is also there for exclusive mitigation</a:t>
            </a:r>
            <a:r>
              <a:rPr lang="en-IN" dirty="0" smtClean="0"/>
              <a:t>.</a:t>
            </a:r>
            <a:endParaRPr lang="en-IN" dirty="0"/>
          </a:p>
        </p:txBody>
      </p:sp>
    </p:spTree>
    <p:extLst>
      <p:ext uri="{BB962C8B-B14F-4D97-AF65-F5344CB8AC3E}">
        <p14:creationId xmlns:p14="http://schemas.microsoft.com/office/powerpoint/2010/main" val="1266022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smtClean="0"/>
              <a:t>Rajiv Gandhi National Drinking Water Mission (RGNDWM) aims to provide safe drinking water under normal as well as emergency conditions. The mission helps disaster affected people avail emergency tube wells during disaster.</a:t>
            </a:r>
          </a:p>
          <a:p>
            <a:pPr algn="just"/>
            <a:r>
              <a:rPr lang="en-IN" dirty="0" smtClean="0"/>
              <a:t>National Rural Health Mission (NHRM) provides the required medical attention and rehabilitation of victims.</a:t>
            </a:r>
          </a:p>
          <a:p>
            <a:endParaRPr lang="en-IN" dirty="0"/>
          </a:p>
        </p:txBody>
      </p:sp>
    </p:spTree>
    <p:extLst>
      <p:ext uri="{BB962C8B-B14F-4D97-AF65-F5344CB8AC3E}">
        <p14:creationId xmlns:p14="http://schemas.microsoft.com/office/powerpoint/2010/main" val="2698360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National Disaster Response Force</a:t>
            </a:r>
            <a:endParaRPr lang="en-IN" dirty="0"/>
          </a:p>
        </p:txBody>
      </p:sp>
      <p:sp>
        <p:nvSpPr>
          <p:cNvPr id="3" name="Content Placeholder 2"/>
          <p:cNvSpPr>
            <a:spLocks noGrp="1"/>
          </p:cNvSpPr>
          <p:nvPr>
            <p:ph idx="1"/>
          </p:nvPr>
        </p:nvSpPr>
        <p:spPr/>
        <p:txBody>
          <a:bodyPr/>
          <a:lstStyle/>
          <a:p>
            <a:r>
              <a:rPr lang="en-IN" dirty="0" smtClean="0"/>
              <a:t>The NDRF was a specialised force constituted under the NDMA after the enactment of the Disaster Management Act, 2005. </a:t>
            </a:r>
          </a:p>
          <a:p>
            <a:r>
              <a:rPr lang="en-IN" dirty="0" smtClean="0"/>
              <a:t>Its purpose is to provide specialist response to a threatening disaster and was established in 2006. The NDMA falls under the Ministry of Home Affairs, therefore NDRF too comes under it.</a:t>
            </a:r>
            <a:endParaRPr lang="en-IN" dirty="0"/>
          </a:p>
        </p:txBody>
      </p:sp>
    </p:spTree>
    <p:extLst>
      <p:ext uri="{BB962C8B-B14F-4D97-AF65-F5344CB8AC3E}">
        <p14:creationId xmlns:p14="http://schemas.microsoft.com/office/powerpoint/2010/main" val="2409215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The central government is responsible for provision of aid and assistance to the disaster affected regions. This is carried out by deployment of NDRF personnel alongside military and paramilitary personnel as well as government assets like communication, air transport, etc.</a:t>
            </a:r>
            <a:endParaRPr lang="en-IN" dirty="0"/>
          </a:p>
        </p:txBody>
      </p:sp>
    </p:spTree>
    <p:extLst>
      <p:ext uri="{BB962C8B-B14F-4D97-AF65-F5344CB8AC3E}">
        <p14:creationId xmlns:p14="http://schemas.microsoft.com/office/powerpoint/2010/main" val="3550982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NDRF aims to construct a disaster resilient India by development of holistic, proactive and multilateral technology driven strategy for disaster management.</a:t>
            </a:r>
          </a:p>
          <a:p>
            <a:pPr algn="just"/>
            <a:r>
              <a:rPr lang="en-IN" dirty="0" smtClean="0"/>
              <a:t> Preparedness among all stakeholders as well as a culture of prevention and mitigation plays a crucial role to achieve efficient response to disaster.</a:t>
            </a:r>
            <a:endParaRPr lang="en-IN" dirty="0"/>
          </a:p>
        </p:txBody>
      </p:sp>
    </p:spTree>
    <p:extLst>
      <p:ext uri="{BB962C8B-B14F-4D97-AF65-F5344CB8AC3E}">
        <p14:creationId xmlns:p14="http://schemas.microsoft.com/office/powerpoint/2010/main" val="4031486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257800"/>
          </a:xfrm>
        </p:spPr>
        <p:txBody>
          <a:bodyPr>
            <a:noAutofit/>
          </a:bodyPr>
          <a:lstStyle/>
          <a:p>
            <a:pPr marL="0" indent="0" algn="just">
              <a:buNone/>
            </a:pPr>
            <a:r>
              <a:rPr lang="en-IN" sz="3600" dirty="0" smtClean="0"/>
              <a:t> Besides these the </a:t>
            </a:r>
            <a:r>
              <a:rPr lang="en-IN" sz="3600" b="1" dirty="0" smtClean="0"/>
              <a:t>following steps </a:t>
            </a:r>
            <a:r>
              <a:rPr lang="en-IN" sz="3600" dirty="0" smtClean="0"/>
              <a:t>should be taken by the govt. to meet the natural disaster challenges.</a:t>
            </a:r>
          </a:p>
          <a:p>
            <a:pPr marL="0" indent="0" algn="just">
              <a:buNone/>
            </a:pPr>
            <a:r>
              <a:rPr lang="en-IN" sz="3600" dirty="0" smtClean="0"/>
              <a:t>To improve the disaster preparedness at all levels.</a:t>
            </a:r>
          </a:p>
          <a:p>
            <a:pPr marL="0" indent="0" algn="just">
              <a:buNone/>
            </a:pPr>
            <a:r>
              <a:rPr lang="en-IN" sz="3600" dirty="0" smtClean="0"/>
              <a:t>To strengthen the mitigation planning.</a:t>
            </a:r>
          </a:p>
          <a:p>
            <a:pPr marL="0" indent="0" algn="just">
              <a:buNone/>
            </a:pPr>
            <a:r>
              <a:rPr lang="en-IN" sz="3600" dirty="0" smtClean="0"/>
              <a:t>To review of our communication networking and dissemination of information.</a:t>
            </a:r>
          </a:p>
          <a:p>
            <a:endParaRPr lang="en-IN" sz="3600" dirty="0" smtClean="0"/>
          </a:p>
        </p:txBody>
      </p:sp>
    </p:spTree>
    <p:extLst>
      <p:ext uri="{BB962C8B-B14F-4D97-AF65-F5344CB8AC3E}">
        <p14:creationId xmlns:p14="http://schemas.microsoft.com/office/powerpoint/2010/main" val="205558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Role of Union Govt.</a:t>
            </a:r>
            <a:endParaRPr lang="en-IN" dirty="0"/>
          </a:p>
        </p:txBody>
      </p:sp>
      <p:sp>
        <p:nvSpPr>
          <p:cNvPr id="3" name="Content Placeholder 2"/>
          <p:cNvSpPr>
            <a:spLocks noGrp="1"/>
          </p:cNvSpPr>
          <p:nvPr>
            <p:ph idx="1"/>
          </p:nvPr>
        </p:nvSpPr>
        <p:spPr/>
        <p:txBody>
          <a:bodyPr/>
          <a:lstStyle/>
          <a:p>
            <a:r>
              <a:rPr lang="en-IN" dirty="0" smtClean="0"/>
              <a:t>Union Govt. gives supportive role in matter of research and development, finances for disaster management. </a:t>
            </a:r>
          </a:p>
          <a:p>
            <a:r>
              <a:rPr lang="en-IN" dirty="0" smtClean="0"/>
              <a:t>Central Relief Fund ,Biological and chemical emergencies are co-ordinate by cabinet committee on security.</a:t>
            </a:r>
            <a:endParaRPr lang="en-IN" dirty="0"/>
          </a:p>
        </p:txBody>
      </p:sp>
    </p:spTree>
    <p:extLst>
      <p:ext uri="{BB962C8B-B14F-4D97-AF65-F5344CB8AC3E}">
        <p14:creationId xmlns:p14="http://schemas.microsoft.com/office/powerpoint/2010/main" val="273691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IN" dirty="0" smtClean="0"/>
              <a:t>Union Ministries looking after disasters are Ministry of home Affairs- Natural and Manmade Disasters, </a:t>
            </a:r>
          </a:p>
          <a:p>
            <a:r>
              <a:rPr lang="en-IN" dirty="0" smtClean="0"/>
              <a:t>Ministry of Agriculture- Drought,</a:t>
            </a:r>
          </a:p>
          <a:p>
            <a:r>
              <a:rPr lang="en-IN" dirty="0" smtClean="0"/>
              <a:t> Ministry of civil Aviation- Air accidents, </a:t>
            </a:r>
          </a:p>
          <a:p>
            <a:r>
              <a:rPr lang="en-IN" dirty="0" smtClean="0"/>
              <a:t>Ministry of railways- railway accidents, </a:t>
            </a:r>
          </a:p>
          <a:p>
            <a:r>
              <a:rPr lang="en-IN" dirty="0" smtClean="0"/>
              <a:t>Ministry of Environment- chemical disaster, </a:t>
            </a:r>
          </a:p>
          <a:p>
            <a:r>
              <a:rPr lang="en-IN" dirty="0" smtClean="0"/>
              <a:t>Ministry of health- biological disaster,</a:t>
            </a:r>
          </a:p>
          <a:p>
            <a:r>
              <a:rPr lang="en-IN" dirty="0" smtClean="0"/>
              <a:t> Department of Atomic energy- Nuclear accident. </a:t>
            </a:r>
            <a:r>
              <a:rPr lang="en-IN" dirty="0" err="1" smtClean="0"/>
              <a:t>etc</a:t>
            </a:r>
            <a:r>
              <a:rPr lang="en-IN" dirty="0" smtClean="0"/>
              <a:t> Crisis management Group (CMG) is chaired by central relief Commissioner on the Ministry of Home Affairs.</a:t>
            </a:r>
            <a:endParaRPr lang="en-IN" dirty="0"/>
          </a:p>
        </p:txBody>
      </p:sp>
    </p:spTree>
    <p:extLst>
      <p:ext uri="{BB962C8B-B14F-4D97-AF65-F5344CB8AC3E}">
        <p14:creationId xmlns:p14="http://schemas.microsoft.com/office/powerpoint/2010/main" val="235530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Role of State Govt.</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Primary responsibility of relief operations is of the states. </a:t>
            </a:r>
          </a:p>
          <a:p>
            <a:pPr algn="just"/>
            <a:r>
              <a:rPr lang="en-IN" dirty="0" smtClean="0"/>
              <a:t>National Disaster Management Act 2005, provides for the state Disaster Management Authority under the Chief Minister.</a:t>
            </a:r>
          </a:p>
          <a:p>
            <a:pPr algn="just"/>
            <a:r>
              <a:rPr lang="en-IN" dirty="0" smtClean="0"/>
              <a:t>Relief commissioners Functionaries of the state revenue department are used. They look after issue of natural disasters. They work under crisis management committee headed under the chief secretary.</a:t>
            </a:r>
            <a:endParaRPr lang="en-IN" dirty="0"/>
          </a:p>
        </p:txBody>
      </p:sp>
    </p:spTree>
    <p:extLst>
      <p:ext uri="{BB962C8B-B14F-4D97-AF65-F5344CB8AC3E}">
        <p14:creationId xmlns:p14="http://schemas.microsoft.com/office/powerpoint/2010/main" val="36538217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Role of District collector/ District Magistrate:-</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NDM Act 2005 provides for the district disaster management authority under the chairmanship of district collector.</a:t>
            </a:r>
          </a:p>
          <a:p>
            <a:r>
              <a:rPr lang="en-IN" dirty="0" smtClean="0"/>
              <a:t>Overall co-ordination between various departments at district level is achieved. Under the General financial Rules/ Relief Codes, there are powers to draw money. If there are armed forces units available locally their assistance can be requested. </a:t>
            </a:r>
          </a:p>
          <a:p>
            <a:r>
              <a:rPr lang="en-IN" dirty="0" smtClean="0"/>
              <a:t>Co-ordination of various groups of civil society is required to manage natural calamities.</a:t>
            </a:r>
            <a:endParaRPr lang="en-IN" dirty="0"/>
          </a:p>
        </p:txBody>
      </p:sp>
    </p:spTree>
    <p:extLst>
      <p:ext uri="{BB962C8B-B14F-4D97-AF65-F5344CB8AC3E}">
        <p14:creationId xmlns:p14="http://schemas.microsoft.com/office/powerpoint/2010/main" val="3547627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smtClean="0"/>
              <a:t>Speedily response through proper management among relief resources, manpower and duty delegation.</a:t>
            </a:r>
          </a:p>
          <a:p>
            <a:pPr algn="just"/>
            <a:endParaRPr lang="en-IN" dirty="0" smtClean="0"/>
          </a:p>
          <a:p>
            <a:pPr algn="just"/>
            <a:r>
              <a:rPr lang="en-IN" dirty="0" smtClean="0"/>
              <a:t>Proper coordination with state district administration and local community.</a:t>
            </a:r>
          </a:p>
          <a:p>
            <a:pPr algn="just"/>
            <a:endParaRPr lang="en-IN" dirty="0" smtClean="0"/>
          </a:p>
          <a:p>
            <a:pPr algn="just"/>
            <a:r>
              <a:rPr lang="en-IN" dirty="0" smtClean="0"/>
              <a:t>Preventive measures have to be taken by the community and local administration.</a:t>
            </a:r>
          </a:p>
          <a:p>
            <a:endParaRPr lang="en-IN" dirty="0"/>
          </a:p>
        </p:txBody>
      </p:sp>
    </p:spTree>
    <p:extLst>
      <p:ext uri="{BB962C8B-B14F-4D97-AF65-F5344CB8AC3E}">
        <p14:creationId xmlns:p14="http://schemas.microsoft.com/office/powerpoint/2010/main" val="2635111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Meaning</a:t>
            </a:r>
            <a:endParaRPr lang="en-IN" dirty="0"/>
          </a:p>
        </p:txBody>
      </p:sp>
      <p:sp>
        <p:nvSpPr>
          <p:cNvPr id="3" name="Content Placeholder 2"/>
          <p:cNvSpPr>
            <a:spLocks noGrp="1"/>
          </p:cNvSpPr>
          <p:nvPr>
            <p:ph idx="1"/>
          </p:nvPr>
        </p:nvSpPr>
        <p:spPr/>
        <p:txBody>
          <a:bodyPr/>
          <a:lstStyle/>
          <a:p>
            <a:pPr algn="just"/>
            <a:r>
              <a:rPr lang="en-IN" dirty="0"/>
              <a:t>Disaster Management can be defined as the organization and management of resources and responsibilities for dealing with all humanitarian aspects of emergencies, in particular preparedness, response and recovery in order to lessen the impact of </a:t>
            </a:r>
            <a:r>
              <a:rPr lang="en-IN" dirty="0" smtClean="0"/>
              <a:t>disasters.</a:t>
            </a:r>
            <a:endParaRPr lang="en-IN" dirty="0"/>
          </a:p>
        </p:txBody>
      </p:sp>
    </p:spTree>
    <p:extLst>
      <p:ext uri="{BB962C8B-B14F-4D97-AF65-F5344CB8AC3E}">
        <p14:creationId xmlns:p14="http://schemas.microsoft.com/office/powerpoint/2010/main" val="28701086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Conserve Natural Resources</a:t>
            </a:r>
          </a:p>
        </p:txBody>
      </p:sp>
      <p:sp>
        <p:nvSpPr>
          <p:cNvPr id="3" name="Content Placeholder 2"/>
          <p:cNvSpPr>
            <a:spLocks noGrp="1"/>
          </p:cNvSpPr>
          <p:nvPr>
            <p:ph idx="1"/>
          </p:nvPr>
        </p:nvSpPr>
        <p:spPr/>
        <p:txBody>
          <a:bodyPr/>
          <a:lstStyle/>
          <a:p>
            <a:pPr algn="just"/>
            <a:r>
              <a:rPr lang="en-IN" dirty="0"/>
              <a:t>Conservation of natural resources needs to be viewed with the conservation and utilization of natural resources. </a:t>
            </a:r>
            <a:endParaRPr lang="en-IN" dirty="0" smtClean="0"/>
          </a:p>
          <a:p>
            <a:pPr algn="just"/>
            <a:r>
              <a:rPr lang="en-IN" dirty="0" smtClean="0"/>
              <a:t>Natural </a:t>
            </a:r>
            <a:r>
              <a:rPr lang="en-IN" dirty="0"/>
              <a:t>Resources are materials or substances occurring in nature which can be exploited for economic gain. Examples of natural resources are air, water, wood, oil, wind energy, iron and coal. </a:t>
            </a:r>
          </a:p>
        </p:txBody>
      </p:sp>
    </p:spTree>
    <p:extLst>
      <p:ext uri="{BB962C8B-B14F-4D97-AF65-F5344CB8AC3E}">
        <p14:creationId xmlns:p14="http://schemas.microsoft.com/office/powerpoint/2010/main" val="3724966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Renewable </a:t>
            </a:r>
            <a:r>
              <a:rPr lang="en-IN" dirty="0"/>
              <a:t>and non-renewable resources</a:t>
            </a:r>
          </a:p>
        </p:txBody>
      </p:sp>
      <p:sp>
        <p:nvSpPr>
          <p:cNvPr id="3" name="Content Placeholder 2"/>
          <p:cNvSpPr>
            <a:spLocks noGrp="1"/>
          </p:cNvSpPr>
          <p:nvPr>
            <p:ph idx="1"/>
          </p:nvPr>
        </p:nvSpPr>
        <p:spPr/>
        <p:txBody>
          <a:bodyPr/>
          <a:lstStyle/>
          <a:p>
            <a:pPr algn="just"/>
            <a:r>
              <a:rPr lang="en-IN" dirty="0"/>
              <a:t>Renewable resources are ones that can be replenished or reproduced easily. </a:t>
            </a:r>
            <a:endParaRPr lang="en-IN" dirty="0" smtClean="0"/>
          </a:p>
          <a:p>
            <a:pPr algn="just"/>
            <a:r>
              <a:rPr lang="en-IN" dirty="0" smtClean="0"/>
              <a:t> </a:t>
            </a:r>
            <a:r>
              <a:rPr lang="en-IN" dirty="0"/>
              <a:t>L</a:t>
            </a:r>
            <a:r>
              <a:rPr lang="en-IN" dirty="0" smtClean="0"/>
              <a:t>ike </a:t>
            </a:r>
            <a:r>
              <a:rPr lang="en-IN" dirty="0"/>
              <a:t>sunlight, air, wind, etc., are continuously available and their quantity is not affected by human consumption.</a:t>
            </a:r>
          </a:p>
        </p:txBody>
      </p:sp>
    </p:spTree>
    <p:extLst>
      <p:ext uri="{BB962C8B-B14F-4D97-AF65-F5344CB8AC3E}">
        <p14:creationId xmlns:p14="http://schemas.microsoft.com/office/powerpoint/2010/main" val="3720332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Non-renewable resources </a:t>
            </a:r>
          </a:p>
        </p:txBody>
      </p:sp>
      <p:sp>
        <p:nvSpPr>
          <p:cNvPr id="3" name="Content Placeholder 2"/>
          <p:cNvSpPr>
            <a:spLocks noGrp="1"/>
          </p:cNvSpPr>
          <p:nvPr>
            <p:ph idx="1"/>
          </p:nvPr>
        </p:nvSpPr>
        <p:spPr/>
        <p:txBody>
          <a:bodyPr/>
          <a:lstStyle/>
          <a:p>
            <a:pPr algn="just"/>
            <a:r>
              <a:rPr lang="en-IN" dirty="0"/>
              <a:t>Non-renewable resources are formed over very long geological periods</a:t>
            </a:r>
            <a:r>
              <a:rPr lang="en-IN" dirty="0" smtClean="0"/>
              <a:t>.</a:t>
            </a:r>
          </a:p>
          <a:p>
            <a:pPr algn="just"/>
            <a:r>
              <a:rPr lang="en-IN" dirty="0" smtClean="0"/>
              <a:t> </a:t>
            </a:r>
            <a:r>
              <a:rPr lang="en-IN" dirty="0"/>
              <a:t>Minerals and fossil fuels are included in this category. </a:t>
            </a:r>
            <a:r>
              <a:rPr lang="en-IN" dirty="0" smtClean="0"/>
              <a:t> </a:t>
            </a:r>
          </a:p>
          <a:p>
            <a:pPr algn="just"/>
            <a:r>
              <a:rPr lang="en-IN" dirty="0" smtClean="0"/>
              <a:t>The rate </a:t>
            </a:r>
            <a:r>
              <a:rPr lang="en-IN" dirty="0"/>
              <a:t>of formation is extremely slow, they cannot be replenished once they get deployed.</a:t>
            </a:r>
          </a:p>
        </p:txBody>
      </p:sp>
    </p:spTree>
    <p:extLst>
      <p:ext uri="{BB962C8B-B14F-4D97-AF65-F5344CB8AC3E}">
        <p14:creationId xmlns:p14="http://schemas.microsoft.com/office/powerpoint/2010/main" val="2642321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we can save natural resources.</a:t>
            </a:r>
          </a:p>
        </p:txBody>
      </p:sp>
      <p:sp>
        <p:nvSpPr>
          <p:cNvPr id="3" name="Content Placeholder 2"/>
          <p:cNvSpPr>
            <a:spLocks noGrp="1"/>
          </p:cNvSpPr>
          <p:nvPr>
            <p:ph idx="1"/>
          </p:nvPr>
        </p:nvSpPr>
        <p:spPr/>
        <p:txBody>
          <a:bodyPr/>
          <a:lstStyle/>
          <a:p>
            <a:r>
              <a:rPr lang="en-IN" dirty="0"/>
              <a:t>1. Follow the 3 </a:t>
            </a:r>
            <a:r>
              <a:rPr lang="en-IN" dirty="0" smtClean="0"/>
              <a:t>R’s </a:t>
            </a:r>
          </a:p>
          <a:p>
            <a:r>
              <a:rPr lang="en-IN" dirty="0"/>
              <a:t>T</a:t>
            </a:r>
            <a:r>
              <a:rPr lang="en-IN" dirty="0" smtClean="0"/>
              <a:t>o </a:t>
            </a:r>
            <a:r>
              <a:rPr lang="en-IN" dirty="0"/>
              <a:t>apply the three R’s of the environment that is reduce, </a:t>
            </a:r>
            <a:r>
              <a:rPr lang="en-IN" dirty="0" smtClean="0"/>
              <a:t>reuse</a:t>
            </a:r>
            <a:r>
              <a:rPr lang="en-IN" dirty="0"/>
              <a:t>, </a:t>
            </a:r>
            <a:r>
              <a:rPr lang="en-IN" dirty="0" smtClean="0"/>
              <a:t>recycle.</a:t>
            </a:r>
          </a:p>
          <a:p>
            <a:pPr algn="just"/>
            <a:r>
              <a:rPr lang="en-IN" dirty="0"/>
              <a:t>We should reduce the amount of waste generated by us. We can do this by buying products that have less packaging as more than 30% of our waste is packaging materials. </a:t>
            </a:r>
          </a:p>
        </p:txBody>
      </p:sp>
    </p:spTree>
    <p:extLst>
      <p:ext uri="{BB962C8B-B14F-4D97-AF65-F5344CB8AC3E}">
        <p14:creationId xmlns:p14="http://schemas.microsoft.com/office/powerpoint/2010/main" val="2580262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IN" dirty="0"/>
              <a:t>Next </a:t>
            </a:r>
            <a:r>
              <a:rPr lang="en-IN" b="1" dirty="0"/>
              <a:t>is reuse</a:t>
            </a:r>
            <a:r>
              <a:rPr lang="en-IN" dirty="0"/>
              <a:t>. Instead of throwing things away, we can try to find ways to use them again! We can bring cloth sacks to the store with us instead of taking home new paper or plastic bags</a:t>
            </a:r>
            <a:r>
              <a:rPr lang="en-IN" dirty="0" smtClean="0"/>
              <a:t>.</a:t>
            </a:r>
          </a:p>
          <a:p>
            <a:pPr algn="just"/>
            <a:r>
              <a:rPr lang="en-IN" dirty="0"/>
              <a:t>We can also </a:t>
            </a:r>
            <a:r>
              <a:rPr lang="en-IN" b="1" dirty="0"/>
              <a:t>recycle</a:t>
            </a:r>
            <a:r>
              <a:rPr lang="en-IN" dirty="0"/>
              <a:t> things to save the environment. Many of the things we use every day, like paper bags, soda cans, and milk cartons, are made out of materials that can be recycled. </a:t>
            </a:r>
          </a:p>
        </p:txBody>
      </p:sp>
    </p:spTree>
    <p:extLst>
      <p:ext uri="{BB962C8B-B14F-4D97-AF65-F5344CB8AC3E}">
        <p14:creationId xmlns:p14="http://schemas.microsoft.com/office/powerpoint/2010/main" val="568317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2. Save Water </a:t>
            </a:r>
          </a:p>
        </p:txBody>
      </p:sp>
      <p:sp>
        <p:nvSpPr>
          <p:cNvPr id="3" name="Content Placeholder 2"/>
          <p:cNvSpPr>
            <a:spLocks noGrp="1"/>
          </p:cNvSpPr>
          <p:nvPr>
            <p:ph idx="1"/>
          </p:nvPr>
        </p:nvSpPr>
        <p:spPr/>
        <p:txBody>
          <a:bodyPr>
            <a:normAutofit fontScale="92500"/>
          </a:bodyPr>
          <a:lstStyle/>
          <a:p>
            <a:r>
              <a:rPr lang="en-IN" dirty="0"/>
              <a:t>Water covers 70% of our planet, but only 3% of it is clean and suitable for human consumption and we are polluting this 3% also by dumping hazardous waste into water bodies. </a:t>
            </a:r>
            <a:endParaRPr lang="en-IN" dirty="0" smtClean="0"/>
          </a:p>
          <a:p>
            <a:pPr algn="just"/>
            <a:r>
              <a:rPr lang="en-IN" dirty="0"/>
              <a:t>We can turn off the tap when we are not using it. </a:t>
            </a:r>
            <a:r>
              <a:rPr lang="en-IN" dirty="0" smtClean="0"/>
              <a:t>We </a:t>
            </a:r>
            <a:r>
              <a:rPr lang="en-IN" dirty="0"/>
              <a:t>can change the flush of toilet to a dual-flush toilet. We can take shorter showers and we can utilize </a:t>
            </a:r>
            <a:r>
              <a:rPr lang="en-IN" dirty="0" smtClean="0"/>
              <a:t>grey </a:t>
            </a:r>
            <a:r>
              <a:rPr lang="en-IN" dirty="0"/>
              <a:t>water or waste water from bath and washing machines on gardening. </a:t>
            </a:r>
          </a:p>
        </p:txBody>
      </p:sp>
    </p:spTree>
    <p:extLst>
      <p:ext uri="{BB962C8B-B14F-4D97-AF65-F5344CB8AC3E}">
        <p14:creationId xmlns:p14="http://schemas.microsoft.com/office/powerpoint/2010/main" val="38662911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3. Save electricity</a:t>
            </a:r>
          </a:p>
        </p:txBody>
      </p:sp>
      <p:sp>
        <p:nvSpPr>
          <p:cNvPr id="3" name="Content Placeholder 2"/>
          <p:cNvSpPr>
            <a:spLocks noGrp="1"/>
          </p:cNvSpPr>
          <p:nvPr>
            <p:ph idx="1"/>
          </p:nvPr>
        </p:nvSpPr>
        <p:spPr/>
        <p:txBody>
          <a:bodyPr>
            <a:normAutofit fontScale="92500" lnSpcReduction="10000"/>
          </a:bodyPr>
          <a:lstStyle/>
          <a:p>
            <a:r>
              <a:rPr lang="en-IN" dirty="0"/>
              <a:t>We need electricity at every moment and in every walk of life. So we should use it properly and thus save energy. </a:t>
            </a:r>
            <a:endParaRPr lang="en-IN" dirty="0" smtClean="0"/>
          </a:p>
          <a:p>
            <a:r>
              <a:rPr lang="en-IN" dirty="0" smtClean="0"/>
              <a:t>At </a:t>
            </a:r>
            <a:r>
              <a:rPr lang="en-IN" dirty="0"/>
              <a:t>home, we should be very careful regarding the electric apparatus used by us. Fans, lights, air-conditioners, refrigerators, water heaters should be used properly. </a:t>
            </a:r>
            <a:endParaRPr lang="en-IN" dirty="0" smtClean="0"/>
          </a:p>
          <a:p>
            <a:r>
              <a:rPr lang="en-IN" dirty="0" smtClean="0"/>
              <a:t>Television </a:t>
            </a:r>
            <a:r>
              <a:rPr lang="en-IN" dirty="0"/>
              <a:t>sets should not be on when we do not need them. We should use lights and bulbs that consume less power.</a:t>
            </a:r>
          </a:p>
        </p:txBody>
      </p:sp>
    </p:spTree>
    <p:extLst>
      <p:ext uri="{BB962C8B-B14F-4D97-AF65-F5344CB8AC3E}">
        <p14:creationId xmlns:p14="http://schemas.microsoft.com/office/powerpoint/2010/main" val="569329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4.  Save fuel</a:t>
            </a:r>
          </a:p>
        </p:txBody>
      </p:sp>
      <p:sp>
        <p:nvSpPr>
          <p:cNvPr id="3" name="Content Placeholder 2"/>
          <p:cNvSpPr>
            <a:spLocks noGrp="1"/>
          </p:cNvSpPr>
          <p:nvPr>
            <p:ph idx="1"/>
          </p:nvPr>
        </p:nvSpPr>
        <p:spPr/>
        <p:txBody>
          <a:bodyPr>
            <a:normAutofit lnSpcReduction="10000"/>
          </a:bodyPr>
          <a:lstStyle/>
          <a:p>
            <a:pPr algn="just"/>
            <a:r>
              <a:rPr lang="en-IN" dirty="0"/>
              <a:t>Fuel is a natural resource that produces useful energy when it undergoes a chemical or nuclear reaction. </a:t>
            </a:r>
            <a:endParaRPr lang="en-IN" dirty="0" smtClean="0"/>
          </a:p>
          <a:p>
            <a:pPr algn="just"/>
            <a:r>
              <a:rPr lang="en-IN" dirty="0" smtClean="0"/>
              <a:t>Coal</a:t>
            </a:r>
            <a:r>
              <a:rPr lang="en-IN" dirty="0"/>
              <a:t>, wood, oil, petrol or gas provides energy when burned so we consider them as fuel. To save fuel is very essential for our future because we are running out of it and at this rate of its consumption, soon there will be no petrol left for our cars. </a:t>
            </a:r>
          </a:p>
        </p:txBody>
      </p:sp>
    </p:spTree>
    <p:extLst>
      <p:ext uri="{BB962C8B-B14F-4D97-AF65-F5344CB8AC3E}">
        <p14:creationId xmlns:p14="http://schemas.microsoft.com/office/powerpoint/2010/main" val="28938697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We can save fuel in many ways. </a:t>
            </a:r>
          </a:p>
        </p:txBody>
      </p:sp>
      <p:sp>
        <p:nvSpPr>
          <p:cNvPr id="3" name="Content Placeholder 2"/>
          <p:cNvSpPr>
            <a:spLocks noGrp="1"/>
          </p:cNvSpPr>
          <p:nvPr>
            <p:ph idx="1"/>
          </p:nvPr>
        </p:nvSpPr>
        <p:spPr/>
        <p:txBody>
          <a:bodyPr/>
          <a:lstStyle/>
          <a:p>
            <a:pPr algn="just"/>
            <a:r>
              <a:rPr lang="en-IN" dirty="0"/>
              <a:t>We can visit the petrol pump only if our car has little or no fuel. We can turn off our car in slow traffic or at traffic signals. </a:t>
            </a:r>
            <a:endParaRPr lang="en-IN" dirty="0" smtClean="0"/>
          </a:p>
          <a:p>
            <a:pPr algn="just"/>
            <a:r>
              <a:rPr lang="en-IN" dirty="0" smtClean="0"/>
              <a:t>We </a:t>
            </a:r>
            <a:r>
              <a:rPr lang="en-IN" dirty="0"/>
              <a:t>can minimize the use of brakes. We can drive at a steady speed or use electric-powered cars. We can use public transport or take a walk instead of driving.</a:t>
            </a:r>
          </a:p>
        </p:txBody>
      </p:sp>
    </p:spTree>
    <p:extLst>
      <p:ext uri="{BB962C8B-B14F-4D97-AF65-F5344CB8AC3E}">
        <p14:creationId xmlns:p14="http://schemas.microsoft.com/office/powerpoint/2010/main" val="693489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5 plastic</a:t>
            </a:r>
          </a:p>
        </p:txBody>
      </p:sp>
      <p:sp>
        <p:nvSpPr>
          <p:cNvPr id="3" name="Content Placeholder 2"/>
          <p:cNvSpPr>
            <a:spLocks noGrp="1"/>
          </p:cNvSpPr>
          <p:nvPr>
            <p:ph idx="1"/>
          </p:nvPr>
        </p:nvSpPr>
        <p:spPr/>
        <p:txBody>
          <a:bodyPr/>
          <a:lstStyle/>
          <a:p>
            <a:pPr algn="just"/>
            <a:r>
              <a:rPr lang="en-IN" dirty="0"/>
              <a:t>Plastic are very harmful for the environment. It takes 1000 years to decompose into smaller pieces, which seep down into the soil and release chemicals, which eventually reach the water supply, thus polluting the water bodies. </a:t>
            </a:r>
            <a:endParaRPr lang="en-IN" dirty="0" smtClean="0"/>
          </a:p>
          <a:p>
            <a:pPr algn="just"/>
            <a:r>
              <a:rPr lang="en-IN" dirty="0" smtClean="0"/>
              <a:t>It </a:t>
            </a:r>
            <a:r>
              <a:rPr lang="en-IN" dirty="0"/>
              <a:t>also kills animals in the water as they eat plastic bags. </a:t>
            </a:r>
          </a:p>
        </p:txBody>
      </p:sp>
    </p:spTree>
    <p:extLst>
      <p:ext uri="{BB962C8B-B14F-4D97-AF65-F5344CB8AC3E}">
        <p14:creationId xmlns:p14="http://schemas.microsoft.com/office/powerpoint/2010/main" val="2651632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Need</a:t>
            </a:r>
            <a:endParaRPr lang="en-IN" dirty="0"/>
          </a:p>
        </p:txBody>
      </p:sp>
      <p:sp>
        <p:nvSpPr>
          <p:cNvPr id="3" name="Content Placeholder 2"/>
          <p:cNvSpPr>
            <a:spLocks noGrp="1"/>
          </p:cNvSpPr>
          <p:nvPr>
            <p:ph idx="1"/>
          </p:nvPr>
        </p:nvSpPr>
        <p:spPr/>
        <p:txBody>
          <a:bodyPr/>
          <a:lstStyle/>
          <a:p>
            <a:pPr algn="just"/>
            <a:r>
              <a:rPr lang="en-IN" dirty="0" smtClean="0"/>
              <a:t>Disaster </a:t>
            </a:r>
            <a:r>
              <a:rPr lang="en-IN" dirty="0"/>
              <a:t>management measures can help removing people and property from a threatened location by facilitating timely and effective rescue, relief and rehabilitation at the place of disaster thereby reducing loss of property, protecting people and reducing trauma among people.</a:t>
            </a:r>
          </a:p>
        </p:txBody>
      </p:sp>
    </p:spTree>
    <p:extLst>
      <p:ext uri="{BB962C8B-B14F-4D97-AF65-F5344CB8AC3E}">
        <p14:creationId xmlns:p14="http://schemas.microsoft.com/office/powerpoint/2010/main" val="34254756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IN" dirty="0"/>
              <a:t>The manufacturing of plastic bags is harmful to the environment because non-renewable resources are used (petroleum and natural gas). This manufacturing process itself uses toxic chemicals, pollutes the atmosphere and consumes energy. </a:t>
            </a:r>
            <a:endParaRPr lang="en-IN" dirty="0" smtClean="0"/>
          </a:p>
          <a:p>
            <a:pPr algn="just"/>
            <a:r>
              <a:rPr lang="en-IN" dirty="0"/>
              <a:t>We should use biodegradable bags made from fabrics. We should donate old newspapers and magazines to small scale institutes that cut these old papers into paper bags and packets.</a:t>
            </a:r>
          </a:p>
        </p:txBody>
      </p:sp>
    </p:spTree>
    <p:extLst>
      <p:ext uri="{BB962C8B-B14F-4D97-AF65-F5344CB8AC3E}">
        <p14:creationId xmlns:p14="http://schemas.microsoft.com/office/powerpoint/2010/main" val="8863554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6. Go Green</a:t>
            </a:r>
          </a:p>
        </p:txBody>
      </p:sp>
      <p:sp>
        <p:nvSpPr>
          <p:cNvPr id="3" name="Content Placeholder 2"/>
          <p:cNvSpPr>
            <a:spLocks noGrp="1"/>
          </p:cNvSpPr>
          <p:nvPr>
            <p:ph idx="1"/>
          </p:nvPr>
        </p:nvSpPr>
        <p:spPr/>
        <p:txBody>
          <a:bodyPr>
            <a:normAutofit lnSpcReduction="10000"/>
          </a:bodyPr>
          <a:lstStyle/>
          <a:p>
            <a:pPr algn="just"/>
            <a:r>
              <a:rPr lang="en-IN" dirty="0"/>
              <a:t>Increasing population causes an increase in demand of land, water and other resources, which compelled man to make several chunks of green land barren for construction of houses and </a:t>
            </a:r>
            <a:r>
              <a:rPr lang="en-IN" dirty="0" smtClean="0"/>
              <a:t>setting </a:t>
            </a:r>
            <a:r>
              <a:rPr lang="en-IN" dirty="0"/>
              <a:t>industries</a:t>
            </a:r>
            <a:r>
              <a:rPr lang="en-IN" dirty="0" smtClean="0"/>
              <a:t>.</a:t>
            </a:r>
          </a:p>
          <a:p>
            <a:pPr algn="just"/>
            <a:r>
              <a:rPr lang="en-IN" dirty="0"/>
              <a:t> Planting trees can at least restore the balance. It can become a huge step in not only conserving natural resources, but also planting them.</a:t>
            </a:r>
          </a:p>
        </p:txBody>
      </p:sp>
    </p:spTree>
    <p:extLst>
      <p:ext uri="{BB962C8B-B14F-4D97-AF65-F5344CB8AC3E}">
        <p14:creationId xmlns:p14="http://schemas.microsoft.com/office/powerpoint/2010/main" val="1530649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7. Use renewable resources</a:t>
            </a:r>
          </a:p>
        </p:txBody>
      </p:sp>
      <p:sp>
        <p:nvSpPr>
          <p:cNvPr id="3" name="Content Placeholder 2"/>
          <p:cNvSpPr>
            <a:spLocks noGrp="1"/>
          </p:cNvSpPr>
          <p:nvPr>
            <p:ph idx="1"/>
          </p:nvPr>
        </p:nvSpPr>
        <p:spPr/>
        <p:txBody>
          <a:bodyPr>
            <a:normAutofit fontScale="92500"/>
          </a:bodyPr>
          <a:lstStyle/>
          <a:p>
            <a:pPr algn="just"/>
            <a:r>
              <a:rPr lang="en-IN" dirty="0" smtClean="0"/>
              <a:t>Resources </a:t>
            </a:r>
            <a:r>
              <a:rPr lang="en-IN" dirty="0"/>
              <a:t>are in limited amount like coal, natural gas, </a:t>
            </a:r>
            <a:r>
              <a:rPr lang="en-IN" dirty="0" err="1"/>
              <a:t>etc</a:t>
            </a:r>
            <a:r>
              <a:rPr lang="en-IN" dirty="0"/>
              <a:t>, we must make use of renewable resources for power generation and other energy requirements. </a:t>
            </a:r>
            <a:endParaRPr lang="en-IN" dirty="0" smtClean="0"/>
          </a:p>
          <a:p>
            <a:pPr algn="just"/>
            <a:r>
              <a:rPr lang="en-IN" dirty="0"/>
              <a:t>T</a:t>
            </a:r>
            <a:r>
              <a:rPr lang="en-IN" dirty="0" smtClean="0"/>
              <a:t>he </a:t>
            </a:r>
            <a:r>
              <a:rPr lang="en-IN" dirty="0"/>
              <a:t>requirement of energy is inevitable, man has to find substitute for these resources which should be eco-friendly and efficient in nature. </a:t>
            </a:r>
            <a:endParaRPr lang="en-IN" dirty="0" smtClean="0"/>
          </a:p>
          <a:p>
            <a:pPr algn="just"/>
            <a:r>
              <a:rPr lang="en-IN" dirty="0" smtClean="0"/>
              <a:t>One </a:t>
            </a:r>
            <a:r>
              <a:rPr lang="en-IN" dirty="0"/>
              <a:t>of the great option is hydro-power and solar power. </a:t>
            </a:r>
          </a:p>
        </p:txBody>
      </p:sp>
    </p:spTree>
    <p:extLst>
      <p:ext uri="{BB962C8B-B14F-4D97-AF65-F5344CB8AC3E}">
        <p14:creationId xmlns:p14="http://schemas.microsoft.com/office/powerpoint/2010/main" val="9289835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There is nuclear power which is proved to be highly efficient. Power can be generated from these sources and these are the best ways for natural resources conservation like fossil fuels</a:t>
            </a:r>
          </a:p>
        </p:txBody>
      </p:sp>
    </p:spTree>
    <p:extLst>
      <p:ext uri="{BB962C8B-B14F-4D97-AF65-F5344CB8AC3E}">
        <p14:creationId xmlns:p14="http://schemas.microsoft.com/office/powerpoint/2010/main" val="23752489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8. Biodiversity</a:t>
            </a:r>
          </a:p>
        </p:txBody>
      </p:sp>
      <p:sp>
        <p:nvSpPr>
          <p:cNvPr id="3" name="Content Placeholder 2"/>
          <p:cNvSpPr>
            <a:spLocks noGrp="1"/>
          </p:cNvSpPr>
          <p:nvPr>
            <p:ph idx="1"/>
          </p:nvPr>
        </p:nvSpPr>
        <p:spPr/>
        <p:txBody>
          <a:bodyPr>
            <a:normAutofit fontScale="92500"/>
          </a:bodyPr>
          <a:lstStyle/>
          <a:p>
            <a:pPr algn="just"/>
            <a:r>
              <a:rPr lang="en-IN" dirty="0"/>
              <a:t>Biodiversity is our natural heritage and particularly important for creating sustainability because of the specialized roles each species plays in maintaining ecological balance. </a:t>
            </a:r>
            <a:endParaRPr lang="en-IN" dirty="0" smtClean="0"/>
          </a:p>
          <a:p>
            <a:pPr algn="just"/>
            <a:r>
              <a:rPr lang="en-IN" dirty="0"/>
              <a:t>Communities can promote healthy wildlife by supporting integrative approaches for managing, protecting, and enhancing wildlife populations and habitats appropriate to their area</a:t>
            </a:r>
          </a:p>
        </p:txBody>
      </p:sp>
    </p:spTree>
    <p:extLst>
      <p:ext uri="{BB962C8B-B14F-4D97-AF65-F5344CB8AC3E}">
        <p14:creationId xmlns:p14="http://schemas.microsoft.com/office/powerpoint/2010/main" val="33711133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9. Judicious use</a:t>
            </a:r>
          </a:p>
        </p:txBody>
      </p:sp>
      <p:sp>
        <p:nvSpPr>
          <p:cNvPr id="3" name="Content Placeholder 2"/>
          <p:cNvSpPr>
            <a:spLocks noGrp="1"/>
          </p:cNvSpPr>
          <p:nvPr>
            <p:ph idx="1"/>
          </p:nvPr>
        </p:nvSpPr>
        <p:spPr/>
        <p:txBody>
          <a:bodyPr/>
          <a:lstStyle/>
          <a:p>
            <a:pPr algn="just"/>
            <a:endParaRPr lang="en-IN" dirty="0" smtClean="0"/>
          </a:p>
          <a:p>
            <a:pPr algn="just"/>
            <a:r>
              <a:rPr lang="en-IN" dirty="0" smtClean="0"/>
              <a:t>The </a:t>
            </a:r>
            <a:r>
              <a:rPr lang="en-IN" dirty="0"/>
              <a:t>first and foremost need of the hour is to use the remaining resources judiciously whether it is abundant or limited in amount. </a:t>
            </a:r>
            <a:endParaRPr lang="en-IN" dirty="0" smtClean="0"/>
          </a:p>
          <a:p>
            <a:pPr algn="just"/>
            <a:r>
              <a:rPr lang="en-IN" smtClean="0"/>
              <a:t>We </a:t>
            </a:r>
            <a:r>
              <a:rPr lang="en-IN" dirty="0"/>
              <a:t>should try to use ways to protect the non-renewable resource as much as </a:t>
            </a:r>
            <a:r>
              <a:rPr lang="en-IN"/>
              <a:t>we </a:t>
            </a:r>
            <a:r>
              <a:rPr lang="en-IN" smtClean="0"/>
              <a:t>can.</a:t>
            </a:r>
            <a:endParaRPr lang="en-IN" dirty="0"/>
          </a:p>
        </p:txBody>
      </p:sp>
    </p:spTree>
    <p:extLst>
      <p:ext uri="{BB962C8B-B14F-4D97-AF65-F5344CB8AC3E}">
        <p14:creationId xmlns:p14="http://schemas.microsoft.com/office/powerpoint/2010/main" val="22092441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10. Awareness</a:t>
            </a:r>
            <a:br>
              <a:rPr lang="en-IN" dirty="0"/>
            </a:br>
            <a:endParaRPr lang="en-IN" dirty="0"/>
          </a:p>
        </p:txBody>
      </p:sp>
      <p:sp>
        <p:nvSpPr>
          <p:cNvPr id="3" name="Content Placeholder 2"/>
          <p:cNvSpPr>
            <a:spLocks noGrp="1"/>
          </p:cNvSpPr>
          <p:nvPr>
            <p:ph idx="1"/>
          </p:nvPr>
        </p:nvSpPr>
        <p:spPr/>
        <p:txBody>
          <a:bodyPr>
            <a:normAutofit lnSpcReduction="10000"/>
          </a:bodyPr>
          <a:lstStyle/>
          <a:p>
            <a:pPr algn="just"/>
            <a:r>
              <a:rPr lang="en-IN" dirty="0"/>
              <a:t>Undoubtedly awareness among masses regarding pollution has increased and some have started taking measure to save resource in all possible way from their end. </a:t>
            </a:r>
            <a:endParaRPr lang="en-IN" dirty="0" smtClean="0"/>
          </a:p>
          <a:p>
            <a:pPr algn="just"/>
            <a:r>
              <a:rPr lang="en-IN" dirty="0"/>
              <a:t>Even if they know, they don’t know the preventive measures. </a:t>
            </a:r>
            <a:r>
              <a:rPr lang="en-IN"/>
              <a:t>So they need to get educated about the eco-friendly methods through programs, advertisements, or some other way.</a:t>
            </a:r>
            <a:endParaRPr lang="en-IN" dirty="0"/>
          </a:p>
        </p:txBody>
      </p:sp>
    </p:spTree>
    <p:extLst>
      <p:ext uri="{BB962C8B-B14F-4D97-AF65-F5344CB8AC3E}">
        <p14:creationId xmlns:p14="http://schemas.microsoft.com/office/powerpoint/2010/main" val="3970874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Functions performed by the NDMA </a:t>
            </a:r>
            <a:br>
              <a:rPr lang="en-IN" dirty="0" smtClean="0"/>
            </a:br>
            <a:endParaRPr lang="en-IN" dirty="0"/>
          </a:p>
        </p:txBody>
      </p:sp>
      <p:sp>
        <p:nvSpPr>
          <p:cNvPr id="3" name="Content Placeholder 2"/>
          <p:cNvSpPr>
            <a:spLocks noGrp="1"/>
          </p:cNvSpPr>
          <p:nvPr>
            <p:ph idx="1"/>
          </p:nvPr>
        </p:nvSpPr>
        <p:spPr/>
        <p:txBody>
          <a:bodyPr>
            <a:normAutofit fontScale="92500" lnSpcReduction="10000"/>
          </a:bodyPr>
          <a:lstStyle/>
          <a:p>
            <a:endParaRPr lang="en-IN" dirty="0" smtClean="0"/>
          </a:p>
          <a:p>
            <a:r>
              <a:rPr lang="en-IN" dirty="0" smtClean="0"/>
              <a:t>Administration</a:t>
            </a:r>
          </a:p>
          <a:p>
            <a:r>
              <a:rPr lang="en-IN" dirty="0" smtClean="0"/>
              <a:t>Policies formation for disaster management</a:t>
            </a:r>
          </a:p>
          <a:p>
            <a:r>
              <a:rPr lang="en-IN" dirty="0" smtClean="0"/>
              <a:t>Mitigation of disasters, Approval of the plans laid down</a:t>
            </a:r>
          </a:p>
          <a:p>
            <a:r>
              <a:rPr lang="en-IN" dirty="0" smtClean="0"/>
              <a:t>Formation of funds for the purpose of mitigation of disasters</a:t>
            </a:r>
          </a:p>
          <a:p>
            <a:r>
              <a:rPr lang="en-IN" dirty="0" smtClean="0"/>
              <a:t>Running various programs and imparting guidelines</a:t>
            </a:r>
          </a:p>
          <a:p>
            <a:endParaRPr lang="en-IN" dirty="0" smtClean="0"/>
          </a:p>
          <a:p>
            <a:endParaRPr lang="en-IN" dirty="0" smtClean="0"/>
          </a:p>
        </p:txBody>
      </p:sp>
    </p:spTree>
    <p:extLst>
      <p:ext uri="{BB962C8B-B14F-4D97-AF65-F5344CB8AC3E}">
        <p14:creationId xmlns:p14="http://schemas.microsoft.com/office/powerpoint/2010/main" val="2070190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a:t/>
            </a:r>
            <a:br>
              <a:rPr lang="en-IN" dirty="0"/>
            </a:br>
            <a:r>
              <a:rPr lang="en-IN" dirty="0" smtClean="0"/>
              <a:t>Prevention and Control of the Natural Disaster</a:t>
            </a:r>
            <a:br>
              <a:rPr lang="en-IN" dirty="0" smtClean="0"/>
            </a:br>
            <a:r>
              <a:rPr lang="en-IN" dirty="0" smtClean="0"/>
              <a:t/>
            </a:r>
            <a:br>
              <a:rPr lang="en-IN" dirty="0" smtClean="0"/>
            </a:br>
            <a:endParaRPr lang="en-IN" dirty="0"/>
          </a:p>
        </p:txBody>
      </p:sp>
      <p:sp>
        <p:nvSpPr>
          <p:cNvPr id="4" name="Rectangle 3"/>
          <p:cNvSpPr/>
          <p:nvPr/>
        </p:nvSpPr>
        <p:spPr>
          <a:xfrm>
            <a:off x="467544" y="2551837"/>
            <a:ext cx="8064896" cy="1569660"/>
          </a:xfrm>
          <a:prstGeom prst="rect">
            <a:avLst/>
          </a:prstGeom>
        </p:spPr>
        <p:txBody>
          <a:bodyPr wrap="square">
            <a:spAutoFit/>
          </a:bodyPr>
          <a:lstStyle/>
          <a:p>
            <a:r>
              <a:rPr lang="en-IN" sz="3200" dirty="0" smtClean="0"/>
              <a:t>The natural disaster is inevitable, even if we have measures to predict or forecast the disaster we can’t stop them from happening.</a:t>
            </a:r>
          </a:p>
        </p:txBody>
      </p:sp>
    </p:spTree>
    <p:extLst>
      <p:ext uri="{BB962C8B-B14F-4D97-AF65-F5344CB8AC3E}">
        <p14:creationId xmlns:p14="http://schemas.microsoft.com/office/powerpoint/2010/main" val="3158826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dirty="0" smtClean="0"/>
              <a:t>Proper disaster management of natural disasters can be executed keeping in mind the following points:</a:t>
            </a:r>
            <a:endParaRPr lang="en-IN" sz="3200" dirty="0"/>
          </a:p>
        </p:txBody>
      </p:sp>
      <p:sp>
        <p:nvSpPr>
          <p:cNvPr id="3" name="Content Placeholder 2"/>
          <p:cNvSpPr>
            <a:spLocks noGrp="1"/>
          </p:cNvSpPr>
          <p:nvPr>
            <p:ph idx="1"/>
          </p:nvPr>
        </p:nvSpPr>
        <p:spPr/>
        <p:txBody>
          <a:bodyPr>
            <a:normAutofit fontScale="92500" lnSpcReduction="10000"/>
          </a:bodyPr>
          <a:lstStyle/>
          <a:p>
            <a:r>
              <a:rPr lang="en-IN" dirty="0" smtClean="0"/>
              <a:t>Identification of factors of a disaster</a:t>
            </a:r>
          </a:p>
          <a:p>
            <a:r>
              <a:rPr lang="en-IN" dirty="0" smtClean="0"/>
              <a:t>Classification of threat levels</a:t>
            </a:r>
          </a:p>
          <a:p>
            <a:r>
              <a:rPr lang="en-IN" dirty="0" smtClean="0"/>
              <a:t>Public awareness about the disasters</a:t>
            </a:r>
          </a:p>
          <a:p>
            <a:r>
              <a:rPr lang="en-IN" dirty="0" smtClean="0"/>
              <a:t>Pre-emptive measures</a:t>
            </a:r>
          </a:p>
          <a:p>
            <a:r>
              <a:rPr lang="en-IN" dirty="0" smtClean="0"/>
              <a:t>Preparedness to effectively combat disaster</a:t>
            </a:r>
          </a:p>
          <a:p>
            <a:r>
              <a:rPr lang="en-IN" dirty="0" smtClean="0"/>
              <a:t>Well-knitted coordination of mitigation and relief organisation</a:t>
            </a:r>
          </a:p>
          <a:p>
            <a:r>
              <a:rPr lang="en-IN" dirty="0" smtClean="0"/>
              <a:t>Enactment and enforcement of government and administrative policies</a:t>
            </a:r>
            <a:endParaRPr lang="en-IN" dirty="0"/>
          </a:p>
        </p:txBody>
      </p:sp>
    </p:spTree>
    <p:extLst>
      <p:ext uri="{BB962C8B-B14F-4D97-AF65-F5344CB8AC3E}">
        <p14:creationId xmlns:p14="http://schemas.microsoft.com/office/powerpoint/2010/main" val="892099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dirty="0" smtClean="0"/>
              <a:t>UN Office for Disaster Risk Reduction which prescribes the following five-fold process for disaster risk reduction</a:t>
            </a:r>
            <a:endParaRPr lang="en-IN" sz="2800" dirty="0"/>
          </a:p>
        </p:txBody>
      </p:sp>
      <p:sp>
        <p:nvSpPr>
          <p:cNvPr id="3" name="Content Placeholder 2"/>
          <p:cNvSpPr>
            <a:spLocks noGrp="1"/>
          </p:cNvSpPr>
          <p:nvPr>
            <p:ph idx="1"/>
          </p:nvPr>
        </p:nvSpPr>
        <p:spPr>
          <a:xfrm>
            <a:off x="457200" y="2204864"/>
            <a:ext cx="8229600" cy="3921299"/>
          </a:xfrm>
        </p:spPr>
        <p:txBody>
          <a:bodyPr>
            <a:normAutofit fontScale="85000" lnSpcReduction="10000"/>
          </a:bodyPr>
          <a:lstStyle/>
          <a:p>
            <a:pPr algn="just"/>
            <a:r>
              <a:rPr lang="en-IN" b="1" dirty="0" smtClean="0"/>
              <a:t>Political process</a:t>
            </a:r>
            <a:r>
              <a:rPr lang="en-IN" dirty="0" smtClean="0"/>
              <a:t>: This encourages effective governmental policies and institutional frameworks along with allocation of funds and resources for limiting risks of disaster.</a:t>
            </a:r>
          </a:p>
          <a:p>
            <a:pPr algn="just"/>
            <a:endParaRPr lang="en-IN" dirty="0" smtClean="0"/>
          </a:p>
          <a:p>
            <a:pPr algn="just"/>
            <a:r>
              <a:rPr lang="en-IN" b="1" dirty="0" smtClean="0"/>
              <a:t>Technical process</a:t>
            </a:r>
            <a:r>
              <a:rPr lang="en-IN" dirty="0" smtClean="0"/>
              <a:t>: Its goal is to utilise R&amp;D in the field of science and technology for better assessment, monitoring and identification of disaster and improve the existing early warning systems to manage disasters.</a:t>
            </a:r>
            <a:endParaRPr lang="en-IN" dirty="0"/>
          </a:p>
        </p:txBody>
      </p:sp>
    </p:spTree>
    <p:extLst>
      <p:ext uri="{BB962C8B-B14F-4D97-AF65-F5344CB8AC3E}">
        <p14:creationId xmlns:p14="http://schemas.microsoft.com/office/powerpoint/2010/main" val="4079286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IN" b="1" dirty="0" smtClean="0"/>
              <a:t>Socio-educational process</a:t>
            </a:r>
            <a:r>
              <a:rPr lang="en-IN" dirty="0" smtClean="0"/>
              <a:t>: This seeks to achieve mass awareness and skill development of the citizens of a country to tackle disasters effectively and ensure safety and resilience at personal level.</a:t>
            </a:r>
          </a:p>
          <a:p>
            <a:pPr algn="just"/>
            <a:endParaRPr lang="en-IN" dirty="0" smtClean="0"/>
          </a:p>
          <a:p>
            <a:pPr algn="just"/>
            <a:r>
              <a:rPr lang="en-IN" b="1" dirty="0" smtClean="0"/>
              <a:t>Development process</a:t>
            </a:r>
            <a:r>
              <a:rPr lang="en-IN" dirty="0" smtClean="0"/>
              <a:t>: It includes integrating disaster risk reduction activities among all sectors of development planning and programs.</a:t>
            </a:r>
          </a:p>
          <a:p>
            <a:pPr algn="just"/>
            <a:endParaRPr lang="en-IN" dirty="0" smtClean="0"/>
          </a:p>
          <a:p>
            <a:pPr algn="just"/>
            <a:r>
              <a:rPr lang="en-IN" b="1" dirty="0" smtClean="0"/>
              <a:t>Humanitarian process</a:t>
            </a:r>
            <a:r>
              <a:rPr lang="en-IN" dirty="0" smtClean="0"/>
              <a:t>: This comprises of the activities undertaken to rehabilitate loss- an integral part of risk reduction and ensure rapid response and recovery.</a:t>
            </a:r>
            <a:endParaRPr lang="en-IN" dirty="0"/>
          </a:p>
        </p:txBody>
      </p:sp>
    </p:spTree>
    <p:extLst>
      <p:ext uri="{BB962C8B-B14F-4D97-AF65-F5344CB8AC3E}">
        <p14:creationId xmlns:p14="http://schemas.microsoft.com/office/powerpoint/2010/main" val="1530705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8229600" cy="1143000"/>
          </a:xfrm>
        </p:spPr>
        <p:txBody>
          <a:bodyPr>
            <a:normAutofit fontScale="90000"/>
          </a:bodyPr>
          <a:lstStyle/>
          <a:p>
            <a:r>
              <a:rPr lang="en-IN" dirty="0" smtClean="0"/>
              <a:t/>
            </a:r>
            <a:br>
              <a:rPr lang="en-IN" dirty="0" smtClean="0"/>
            </a:br>
            <a:r>
              <a:rPr lang="en-IN" sz="4000" dirty="0" smtClean="0"/>
              <a:t>Disaster Risk </a:t>
            </a:r>
            <a:r>
              <a:rPr lang="en-IN" sz="4000" dirty="0"/>
              <a:t>R</a:t>
            </a:r>
            <a:r>
              <a:rPr lang="en-IN" sz="4000" dirty="0" smtClean="0"/>
              <a:t>eduction as a specific component of bigger schemes are made in the following policies-</a:t>
            </a:r>
            <a:endParaRPr lang="en-IN" sz="4000" dirty="0"/>
          </a:p>
        </p:txBody>
      </p:sp>
      <p:sp>
        <p:nvSpPr>
          <p:cNvPr id="3" name="Content Placeholder 2"/>
          <p:cNvSpPr>
            <a:spLocks noGrp="1"/>
          </p:cNvSpPr>
          <p:nvPr>
            <p:ph idx="1"/>
          </p:nvPr>
        </p:nvSpPr>
        <p:spPr>
          <a:xfrm>
            <a:off x="457200" y="2204864"/>
            <a:ext cx="8229600" cy="3921299"/>
          </a:xfrm>
        </p:spPr>
        <p:txBody>
          <a:bodyPr>
            <a:normAutofit/>
          </a:bodyPr>
          <a:lstStyle/>
          <a:p>
            <a:pPr algn="just"/>
            <a:r>
              <a:rPr lang="en-IN" dirty="0" smtClean="0"/>
              <a:t>The </a:t>
            </a:r>
            <a:r>
              <a:rPr lang="en-IN" dirty="0" err="1" smtClean="0"/>
              <a:t>Rastriya</a:t>
            </a:r>
            <a:r>
              <a:rPr lang="en-IN" dirty="0" smtClean="0"/>
              <a:t> </a:t>
            </a:r>
            <a:r>
              <a:rPr lang="en-IN" dirty="0" err="1" smtClean="0"/>
              <a:t>Krishi</a:t>
            </a:r>
            <a:r>
              <a:rPr lang="en-IN" dirty="0" smtClean="0"/>
              <a:t> </a:t>
            </a:r>
            <a:r>
              <a:rPr lang="en-IN" dirty="0" err="1" smtClean="0"/>
              <a:t>Vikas</a:t>
            </a:r>
            <a:r>
              <a:rPr lang="en-IN" dirty="0" smtClean="0"/>
              <a:t> </a:t>
            </a:r>
            <a:r>
              <a:rPr lang="en-IN" dirty="0" err="1" smtClean="0"/>
              <a:t>Yojana</a:t>
            </a:r>
            <a:r>
              <a:rPr lang="en-IN" dirty="0" smtClean="0"/>
              <a:t> (RKVY) includes DRR for mitigation of weather related disasters.</a:t>
            </a:r>
          </a:p>
          <a:p>
            <a:pPr algn="just"/>
            <a:r>
              <a:rPr lang="en-IN" dirty="0" err="1" smtClean="0"/>
              <a:t>Pradhan</a:t>
            </a:r>
            <a:r>
              <a:rPr lang="en-IN" dirty="0" smtClean="0"/>
              <a:t> </a:t>
            </a:r>
            <a:r>
              <a:rPr lang="en-IN" dirty="0" err="1" smtClean="0"/>
              <a:t>Mantri</a:t>
            </a:r>
            <a:r>
              <a:rPr lang="en-IN" dirty="0" smtClean="0"/>
              <a:t> Gram </a:t>
            </a:r>
            <a:r>
              <a:rPr lang="en-IN" dirty="0" err="1" smtClean="0"/>
              <a:t>Sadhak</a:t>
            </a:r>
            <a:r>
              <a:rPr lang="en-IN" dirty="0" smtClean="0"/>
              <a:t> </a:t>
            </a:r>
            <a:r>
              <a:rPr lang="en-IN" dirty="0" err="1" smtClean="0"/>
              <a:t>Yojana</a:t>
            </a:r>
            <a:r>
              <a:rPr lang="en-IN" dirty="0" smtClean="0"/>
              <a:t> (PMGSY) provides rural connectivity to habitations.</a:t>
            </a:r>
          </a:p>
          <a:p>
            <a:pPr algn="just"/>
            <a:r>
              <a:rPr lang="en-IN" dirty="0" smtClean="0"/>
              <a:t>Indira </a:t>
            </a:r>
            <a:r>
              <a:rPr lang="en-IN" dirty="0" err="1" smtClean="0"/>
              <a:t>Awas</a:t>
            </a:r>
            <a:r>
              <a:rPr lang="en-IN" dirty="0" smtClean="0"/>
              <a:t> </a:t>
            </a:r>
            <a:r>
              <a:rPr lang="en-IN" dirty="0" err="1" smtClean="0"/>
              <a:t>Yojana</a:t>
            </a:r>
            <a:r>
              <a:rPr lang="en-IN" dirty="0" smtClean="0"/>
              <a:t> (IAY) secures residency for displaced people and disaster victims.</a:t>
            </a:r>
          </a:p>
        </p:txBody>
      </p:sp>
    </p:spTree>
    <p:extLst>
      <p:ext uri="{BB962C8B-B14F-4D97-AF65-F5344CB8AC3E}">
        <p14:creationId xmlns:p14="http://schemas.microsoft.com/office/powerpoint/2010/main" val="4250233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2038</Words>
  <Application>Microsoft Office PowerPoint</Application>
  <PresentationFormat>On-screen Show (4:3)</PresentationFormat>
  <Paragraphs>124</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Disaster management :</vt:lpstr>
      <vt:lpstr>Meaning</vt:lpstr>
      <vt:lpstr>Need</vt:lpstr>
      <vt:lpstr>Functions performed by the NDMA  </vt:lpstr>
      <vt:lpstr>  Prevention and Control of the Natural Disaster  </vt:lpstr>
      <vt:lpstr>Proper disaster management of natural disasters can be executed keeping in mind the following points:</vt:lpstr>
      <vt:lpstr>UN Office for Disaster Risk Reduction which prescribes the following five-fold process for disaster risk reduction</vt:lpstr>
      <vt:lpstr>PowerPoint Presentation</vt:lpstr>
      <vt:lpstr> Disaster Risk Reduction as a specific component of bigger schemes are made in the following policies-</vt:lpstr>
      <vt:lpstr>PowerPoint Presentation</vt:lpstr>
      <vt:lpstr>The National Disaster Response Force</vt:lpstr>
      <vt:lpstr>PowerPoint Presentation</vt:lpstr>
      <vt:lpstr>PowerPoint Presentation</vt:lpstr>
      <vt:lpstr>PowerPoint Presentation</vt:lpstr>
      <vt:lpstr>Role of Union Govt.</vt:lpstr>
      <vt:lpstr>PowerPoint Presentation</vt:lpstr>
      <vt:lpstr>Role of State Govt.</vt:lpstr>
      <vt:lpstr>Role of District collector/ District Magistrate:-</vt:lpstr>
      <vt:lpstr>PowerPoint Presentation</vt:lpstr>
      <vt:lpstr>Conserve Natural Resources</vt:lpstr>
      <vt:lpstr>Renewable and non-renewable resources</vt:lpstr>
      <vt:lpstr>Non-renewable resources </vt:lpstr>
      <vt:lpstr>we can save natural resources.</vt:lpstr>
      <vt:lpstr>PowerPoint Presentation</vt:lpstr>
      <vt:lpstr>2. Save Water </vt:lpstr>
      <vt:lpstr>3. Save electricity</vt:lpstr>
      <vt:lpstr>4.  Save fuel</vt:lpstr>
      <vt:lpstr>We can save fuel in many ways. </vt:lpstr>
      <vt:lpstr>5 plastic</vt:lpstr>
      <vt:lpstr>PowerPoint Presentation</vt:lpstr>
      <vt:lpstr>6. Go Green</vt:lpstr>
      <vt:lpstr>7. Use renewable resources</vt:lpstr>
      <vt:lpstr>PowerPoint Presentation</vt:lpstr>
      <vt:lpstr>8. Biodiversity</vt:lpstr>
      <vt:lpstr>9. Judicious use</vt:lpstr>
      <vt:lpstr>10. Awareness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66</cp:revision>
  <dcterms:created xsi:type="dcterms:W3CDTF">2020-09-23T10:32:43Z</dcterms:created>
  <dcterms:modified xsi:type="dcterms:W3CDTF">2022-01-16T12:45:08Z</dcterms:modified>
</cp:coreProperties>
</file>