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BCFC-E364-45AD-BA8D-33549E93EEC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411364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0BCFC-E364-45AD-BA8D-33549E93EEC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129282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0BCFC-E364-45AD-BA8D-33549E93EEC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375401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0BCFC-E364-45AD-BA8D-33549E93EEC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20397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90BCFC-E364-45AD-BA8D-33549E93EEC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46203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0BCFC-E364-45AD-BA8D-33549E93EEC5}"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384721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0BCFC-E364-45AD-BA8D-33549E93EEC5}"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398035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0BCFC-E364-45AD-BA8D-33549E93EEC5}"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219628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0BCFC-E364-45AD-BA8D-33549E93EEC5}"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350291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90BCFC-E364-45AD-BA8D-33549E93EEC5}"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63289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90BCFC-E364-45AD-BA8D-33549E93EEC5}"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9F86C-0967-4E36-9DC4-874701F2FC0C}" type="slidenum">
              <a:rPr lang="en-US" smtClean="0"/>
              <a:t>‹#›</a:t>
            </a:fld>
            <a:endParaRPr lang="en-US"/>
          </a:p>
        </p:txBody>
      </p:sp>
    </p:spTree>
    <p:extLst>
      <p:ext uri="{BB962C8B-B14F-4D97-AF65-F5344CB8AC3E}">
        <p14:creationId xmlns:p14="http://schemas.microsoft.com/office/powerpoint/2010/main" val="297963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0BCFC-E364-45AD-BA8D-33549E93EEC5}" type="datetimeFigureOut">
              <a:rPr lang="en-US" smtClean="0"/>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9F86C-0967-4E36-9DC4-874701F2FC0C}" type="slidenum">
              <a:rPr lang="en-US" smtClean="0"/>
              <a:t>‹#›</a:t>
            </a:fld>
            <a:endParaRPr lang="en-US"/>
          </a:p>
        </p:txBody>
      </p:sp>
    </p:spTree>
    <p:extLst>
      <p:ext uri="{BB962C8B-B14F-4D97-AF65-F5344CB8AC3E}">
        <p14:creationId xmlns:p14="http://schemas.microsoft.com/office/powerpoint/2010/main" val="60355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00692"/>
            <a:ext cx="9144000" cy="935411"/>
          </a:xfrm>
        </p:spPr>
        <p:txBody>
          <a:bodyPr/>
          <a:lstStyle/>
          <a:p>
            <a:r>
              <a:rPr lang="en-US" dirty="0"/>
              <a:t>Ecology &amp; Eco system</a:t>
            </a:r>
          </a:p>
        </p:txBody>
      </p:sp>
      <p:sp>
        <p:nvSpPr>
          <p:cNvPr id="3" name="Subtitle 2"/>
          <p:cNvSpPr>
            <a:spLocks noGrp="1"/>
          </p:cNvSpPr>
          <p:nvPr>
            <p:ph type="subTitle" idx="1"/>
          </p:nvPr>
        </p:nvSpPr>
        <p:spPr>
          <a:xfrm>
            <a:off x="1524000" y="4390279"/>
            <a:ext cx="9144000" cy="1849155"/>
          </a:xfrm>
        </p:spPr>
        <p:txBody>
          <a:bodyPr>
            <a:normAutofit/>
          </a:bodyPr>
          <a:lstStyle/>
          <a:p>
            <a:r>
              <a:rPr lang="en-US" dirty="0" smtClean="0"/>
              <a:t>Meaning of  Ecology: Ecology is concerned with the study of interrelationships between organisms and their environments. Two distinct components of environment can be identified: Abiotic (nonliving or nonorganic, sometime called the physical environment) and Biotic (living or organic). </a:t>
            </a:r>
            <a:endParaRPr lang="en-US" dirty="0"/>
          </a:p>
        </p:txBody>
      </p:sp>
      <p:pic>
        <p:nvPicPr>
          <p:cNvPr id="1026" name="Picture 2" descr="mountain range near green grass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694" y="255494"/>
            <a:ext cx="6172200" cy="289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smtClean="0"/>
              <a:t>Decomposers</a:t>
            </a:r>
            <a:endParaRPr lang="en-US" dirty="0"/>
          </a:p>
        </p:txBody>
      </p:sp>
      <p:sp>
        <p:nvSpPr>
          <p:cNvPr id="3" name="Content Placeholder 2"/>
          <p:cNvSpPr>
            <a:spLocks noGrp="1"/>
          </p:cNvSpPr>
          <p:nvPr>
            <p:ph idx="1"/>
          </p:nvPr>
        </p:nvSpPr>
        <p:spPr/>
        <p:txBody>
          <a:bodyPr/>
          <a:lstStyle/>
          <a:p>
            <a:r>
              <a:rPr lang="en-US" dirty="0" smtClean="0"/>
              <a:t>Micro-organisms </a:t>
            </a:r>
            <a:r>
              <a:rPr lang="en-US" dirty="0"/>
              <a:t>(bacteria and </a:t>
            </a:r>
            <a:r>
              <a:rPr lang="en-US" dirty="0" err="1"/>
              <a:t>moulds</a:t>
            </a:r>
            <a:r>
              <a:rPr lang="en-US" dirty="0"/>
              <a:t>) are decomposers of the ecosystem. </a:t>
            </a:r>
            <a:endParaRPr lang="en-US" dirty="0" smtClean="0"/>
          </a:p>
          <a:p>
            <a:r>
              <a:rPr lang="en-US" dirty="0"/>
              <a:t>These feed upon dead decaying living organisms (both plants and animals) and break them into simpler compounds. </a:t>
            </a:r>
          </a:p>
        </p:txBody>
      </p:sp>
      <p:pic>
        <p:nvPicPr>
          <p:cNvPr id="4" name="Picture 3"/>
          <p:cNvPicPr>
            <a:picLocks noChangeAspect="1"/>
          </p:cNvPicPr>
          <p:nvPr/>
        </p:nvPicPr>
        <p:blipFill>
          <a:blip r:embed="rId2"/>
          <a:stretch>
            <a:fillRect/>
          </a:stretch>
        </p:blipFill>
        <p:spPr>
          <a:xfrm>
            <a:off x="838200" y="3852511"/>
            <a:ext cx="4110318" cy="2635764"/>
          </a:xfrm>
          <a:prstGeom prst="rect">
            <a:avLst/>
          </a:prstGeom>
        </p:spPr>
      </p:pic>
      <p:pic>
        <p:nvPicPr>
          <p:cNvPr id="5" name="Picture 4"/>
          <p:cNvPicPr>
            <a:picLocks noChangeAspect="1"/>
          </p:cNvPicPr>
          <p:nvPr/>
        </p:nvPicPr>
        <p:blipFill>
          <a:blip r:embed="rId3"/>
          <a:stretch>
            <a:fillRect/>
          </a:stretch>
        </p:blipFill>
        <p:spPr>
          <a:xfrm>
            <a:off x="6817659" y="3852511"/>
            <a:ext cx="4356847" cy="2635764"/>
          </a:xfrm>
          <a:prstGeom prst="rect">
            <a:avLst/>
          </a:prstGeom>
        </p:spPr>
      </p:pic>
    </p:spTree>
    <p:extLst>
      <p:ext uri="{BB962C8B-B14F-4D97-AF65-F5344CB8AC3E}">
        <p14:creationId xmlns:p14="http://schemas.microsoft.com/office/powerpoint/2010/main" val="91408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Nomenclature of Ecosystems</a:t>
            </a:r>
          </a:p>
        </p:txBody>
      </p:sp>
      <p:sp>
        <p:nvSpPr>
          <p:cNvPr id="3" name="Content Placeholder 2"/>
          <p:cNvSpPr>
            <a:spLocks noGrp="1"/>
          </p:cNvSpPr>
          <p:nvPr>
            <p:ph idx="1"/>
          </p:nvPr>
        </p:nvSpPr>
        <p:spPr>
          <a:xfrm>
            <a:off x="1039906" y="1435660"/>
            <a:ext cx="10515600" cy="2342964"/>
          </a:xfrm>
        </p:spPr>
        <p:txBody>
          <a:bodyPr/>
          <a:lstStyle/>
          <a:p>
            <a:r>
              <a:rPr lang="en-US" dirty="0"/>
              <a:t>The terrestrial ecosystems -cropland ecosystem, grassland ecosystem, forest ecosystem and desert </a:t>
            </a:r>
            <a:r>
              <a:rPr lang="en-US" dirty="0" smtClean="0"/>
              <a:t>ecosystem</a:t>
            </a:r>
          </a:p>
          <a:p>
            <a:r>
              <a:rPr lang="en-US" dirty="0" smtClean="0"/>
              <a:t> Fresh </a:t>
            </a:r>
            <a:r>
              <a:rPr lang="en-US" dirty="0"/>
              <a:t>water ecosystems </a:t>
            </a:r>
            <a:r>
              <a:rPr lang="en-US" dirty="0" smtClean="0"/>
              <a:t>- </a:t>
            </a:r>
            <a:r>
              <a:rPr lang="en-US" dirty="0"/>
              <a:t>pond ecosystems, lake ecosystems and river ecosystems etc. </a:t>
            </a:r>
            <a:endParaRPr lang="en-US" dirty="0" smtClean="0"/>
          </a:p>
          <a:p>
            <a:r>
              <a:rPr lang="en-US" dirty="0"/>
              <a:t>marine ecosystem-largest and most uniform </a:t>
            </a:r>
            <a:r>
              <a:rPr lang="en-US" dirty="0" smtClean="0"/>
              <a:t>system</a:t>
            </a:r>
            <a:endParaRPr lang="en-US" dirty="0"/>
          </a:p>
        </p:txBody>
      </p:sp>
      <p:pic>
        <p:nvPicPr>
          <p:cNvPr id="4" name="Picture 3"/>
          <p:cNvPicPr>
            <a:picLocks noChangeAspect="1"/>
          </p:cNvPicPr>
          <p:nvPr/>
        </p:nvPicPr>
        <p:blipFill>
          <a:blip r:embed="rId2"/>
          <a:stretch>
            <a:fillRect/>
          </a:stretch>
        </p:blipFill>
        <p:spPr>
          <a:xfrm>
            <a:off x="6858001" y="3926542"/>
            <a:ext cx="3482788" cy="1836364"/>
          </a:xfrm>
          <a:prstGeom prst="rect">
            <a:avLst/>
          </a:prstGeom>
        </p:spPr>
      </p:pic>
      <p:pic>
        <p:nvPicPr>
          <p:cNvPr id="5" name="Picture 4"/>
          <p:cNvPicPr>
            <a:picLocks noChangeAspect="1"/>
          </p:cNvPicPr>
          <p:nvPr/>
        </p:nvPicPr>
        <p:blipFill>
          <a:blip r:embed="rId3"/>
          <a:stretch>
            <a:fillRect/>
          </a:stretch>
        </p:blipFill>
        <p:spPr>
          <a:xfrm>
            <a:off x="1600201" y="3926542"/>
            <a:ext cx="3859306" cy="1707776"/>
          </a:xfrm>
          <a:prstGeom prst="rect">
            <a:avLst/>
          </a:prstGeom>
        </p:spPr>
      </p:pic>
    </p:spTree>
    <p:extLst>
      <p:ext uri="{BB962C8B-B14F-4D97-AF65-F5344CB8AC3E}">
        <p14:creationId xmlns:p14="http://schemas.microsoft.com/office/powerpoint/2010/main" val="246389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Food Chain</a:t>
            </a:r>
          </a:p>
        </p:txBody>
      </p:sp>
      <p:sp>
        <p:nvSpPr>
          <p:cNvPr id="3" name="Content Placeholder 2"/>
          <p:cNvSpPr>
            <a:spLocks noGrp="1"/>
          </p:cNvSpPr>
          <p:nvPr>
            <p:ph idx="1"/>
          </p:nvPr>
        </p:nvSpPr>
        <p:spPr>
          <a:xfrm>
            <a:off x="838200" y="1331259"/>
            <a:ext cx="10515600" cy="2138082"/>
          </a:xfrm>
        </p:spPr>
        <p:txBody>
          <a:bodyPr/>
          <a:lstStyle/>
          <a:p>
            <a:r>
              <a:rPr lang="en-US" dirty="0" smtClean="0"/>
              <a:t>Different </a:t>
            </a:r>
            <a:r>
              <a:rPr lang="en-US" dirty="0"/>
              <a:t>organisms of an ecosystem i.e. plants and animals are linked together by their nutritional requirements. A food chain can, therefore, be defined as a group of organisms in which there is a transfer of food energy through a series of repeated eating and being eaten (Egerton, 2007).</a:t>
            </a:r>
          </a:p>
        </p:txBody>
      </p:sp>
      <p:pic>
        <p:nvPicPr>
          <p:cNvPr id="5" name="Picture 4"/>
          <p:cNvPicPr>
            <a:picLocks noChangeAspect="1"/>
          </p:cNvPicPr>
          <p:nvPr/>
        </p:nvPicPr>
        <p:blipFill>
          <a:blip r:embed="rId2"/>
          <a:stretch>
            <a:fillRect/>
          </a:stretch>
        </p:blipFill>
        <p:spPr>
          <a:xfrm>
            <a:off x="4208929" y="3738282"/>
            <a:ext cx="4545106" cy="2277222"/>
          </a:xfrm>
          <a:prstGeom prst="rect">
            <a:avLst/>
          </a:prstGeom>
        </p:spPr>
      </p:pic>
    </p:spTree>
    <p:extLst>
      <p:ext uri="{BB962C8B-B14F-4D97-AF65-F5344CB8AC3E}">
        <p14:creationId xmlns:p14="http://schemas.microsoft.com/office/powerpoint/2010/main" val="422512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Various types of food chain</a:t>
            </a:r>
          </a:p>
        </p:txBody>
      </p:sp>
      <p:sp>
        <p:nvSpPr>
          <p:cNvPr id="3" name="Content Placeholder 2"/>
          <p:cNvSpPr>
            <a:spLocks noGrp="1"/>
          </p:cNvSpPr>
          <p:nvPr>
            <p:ph idx="1"/>
          </p:nvPr>
        </p:nvSpPr>
        <p:spPr>
          <a:xfrm>
            <a:off x="1362636" y="1919755"/>
            <a:ext cx="3801035" cy="2208492"/>
          </a:xfrm>
        </p:spPr>
        <p:txBody>
          <a:bodyPr>
            <a:normAutofit lnSpcReduction="10000"/>
          </a:bodyPr>
          <a:lstStyle/>
          <a:p>
            <a:r>
              <a:rPr lang="en-US" dirty="0"/>
              <a:t>The predator food </a:t>
            </a:r>
            <a:r>
              <a:rPr lang="en-US" dirty="0" smtClean="0"/>
              <a:t>chain</a:t>
            </a:r>
          </a:p>
          <a:p>
            <a:r>
              <a:rPr lang="en-US" dirty="0"/>
              <a:t>Parasitic food </a:t>
            </a:r>
            <a:r>
              <a:rPr lang="en-US" dirty="0" smtClean="0"/>
              <a:t>chain</a:t>
            </a:r>
          </a:p>
          <a:p>
            <a:r>
              <a:rPr lang="en-US" dirty="0"/>
              <a:t>Saprophytic food chain:</a:t>
            </a:r>
          </a:p>
        </p:txBody>
      </p:sp>
      <p:pic>
        <p:nvPicPr>
          <p:cNvPr id="5" name="Picture 4"/>
          <p:cNvPicPr>
            <a:picLocks noChangeAspect="1"/>
          </p:cNvPicPr>
          <p:nvPr/>
        </p:nvPicPr>
        <p:blipFill>
          <a:blip r:embed="rId2"/>
          <a:stretch>
            <a:fillRect/>
          </a:stretch>
        </p:blipFill>
        <p:spPr>
          <a:xfrm>
            <a:off x="5942759" y="1690688"/>
            <a:ext cx="2972641" cy="1743075"/>
          </a:xfrm>
          <a:prstGeom prst="rect">
            <a:avLst/>
          </a:prstGeom>
        </p:spPr>
      </p:pic>
      <p:pic>
        <p:nvPicPr>
          <p:cNvPr id="6" name="Picture 5"/>
          <p:cNvPicPr>
            <a:picLocks noChangeAspect="1"/>
          </p:cNvPicPr>
          <p:nvPr/>
        </p:nvPicPr>
        <p:blipFill>
          <a:blip r:embed="rId3"/>
          <a:stretch>
            <a:fillRect/>
          </a:stretch>
        </p:blipFill>
        <p:spPr>
          <a:xfrm>
            <a:off x="2976981" y="4357314"/>
            <a:ext cx="8904195" cy="2070380"/>
          </a:xfrm>
          <a:prstGeom prst="rect">
            <a:avLst/>
          </a:prstGeom>
        </p:spPr>
      </p:pic>
    </p:spTree>
    <p:extLst>
      <p:ext uri="{BB962C8B-B14F-4D97-AF65-F5344CB8AC3E}">
        <p14:creationId xmlns:p14="http://schemas.microsoft.com/office/powerpoint/2010/main" val="120857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predator food chain</a:t>
            </a:r>
          </a:p>
        </p:txBody>
      </p:sp>
      <p:sp>
        <p:nvSpPr>
          <p:cNvPr id="3" name="Content Placeholder 2"/>
          <p:cNvSpPr>
            <a:spLocks noGrp="1"/>
          </p:cNvSpPr>
          <p:nvPr>
            <p:ph idx="1"/>
          </p:nvPr>
        </p:nvSpPr>
        <p:spPr/>
        <p:txBody>
          <a:bodyPr/>
          <a:lstStyle/>
          <a:p>
            <a:r>
              <a:rPr lang="en-US" dirty="0"/>
              <a:t>The predator food chain starts with herbivores (the plant base) and goes from smaller to larger predators, </a:t>
            </a:r>
            <a:r>
              <a:rPr lang="en-US" dirty="0" err="1"/>
              <a:t>i.e</a:t>
            </a:r>
            <a:r>
              <a:rPr lang="en-US" dirty="0"/>
              <a:t> it includes herbivores as the primary consumers (second trophic level) and predators as the secondary and tertiary consumers, but the size of the predator increases at each level in the food chain.</a:t>
            </a:r>
          </a:p>
        </p:txBody>
      </p:sp>
      <p:pic>
        <p:nvPicPr>
          <p:cNvPr id="5" name="Picture 4"/>
          <p:cNvPicPr>
            <a:picLocks noChangeAspect="1"/>
          </p:cNvPicPr>
          <p:nvPr/>
        </p:nvPicPr>
        <p:blipFill>
          <a:blip r:embed="rId2"/>
          <a:stretch>
            <a:fillRect/>
          </a:stretch>
        </p:blipFill>
        <p:spPr>
          <a:xfrm>
            <a:off x="4760258" y="3751729"/>
            <a:ext cx="5271247" cy="2560171"/>
          </a:xfrm>
          <a:prstGeom prst="rect">
            <a:avLst/>
          </a:prstGeom>
        </p:spPr>
      </p:pic>
    </p:spTree>
    <p:extLst>
      <p:ext uri="{BB962C8B-B14F-4D97-AF65-F5344CB8AC3E}">
        <p14:creationId xmlns:p14="http://schemas.microsoft.com/office/powerpoint/2010/main" val="68164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96787"/>
            <a:ext cx="6642847" cy="2191871"/>
          </a:xfrm>
        </p:spPr>
        <p:txBody>
          <a:bodyPr>
            <a:normAutofit/>
          </a:bodyPr>
          <a:lstStyle/>
          <a:p>
            <a:r>
              <a:rPr lang="en-US" dirty="0"/>
              <a:t>Parasitic food chain</a:t>
            </a:r>
          </a:p>
        </p:txBody>
      </p:sp>
      <p:sp>
        <p:nvSpPr>
          <p:cNvPr id="3" name="Content Placeholder 2"/>
          <p:cNvSpPr>
            <a:spLocks noGrp="1"/>
          </p:cNvSpPr>
          <p:nvPr>
            <p:ph idx="1"/>
          </p:nvPr>
        </p:nvSpPr>
        <p:spPr>
          <a:xfrm>
            <a:off x="838200" y="3590365"/>
            <a:ext cx="10515600" cy="2586598"/>
          </a:xfrm>
        </p:spPr>
        <p:txBody>
          <a:bodyPr/>
          <a:lstStyle/>
          <a:p>
            <a:r>
              <a:rPr lang="en-US" dirty="0"/>
              <a:t>The parasitic food chain also starts with the herbivores but food energy passes from larger to smaller organisms. Therefore, the lager animals are the host and the small animals which fulfill their nutritional requirement from the host are described as parasites.</a:t>
            </a:r>
          </a:p>
        </p:txBody>
      </p:sp>
    </p:spTree>
    <p:extLst>
      <p:ext uri="{BB962C8B-B14F-4D97-AF65-F5344CB8AC3E}">
        <p14:creationId xmlns:p14="http://schemas.microsoft.com/office/powerpoint/2010/main" val="140166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Saprophytic food chain:</a:t>
            </a:r>
          </a:p>
        </p:txBody>
      </p:sp>
      <p:sp>
        <p:nvSpPr>
          <p:cNvPr id="3" name="Content Placeholder 2"/>
          <p:cNvSpPr>
            <a:spLocks noGrp="1"/>
          </p:cNvSpPr>
          <p:nvPr>
            <p:ph idx="1"/>
          </p:nvPr>
        </p:nvSpPr>
        <p:spPr/>
        <p:txBody>
          <a:bodyPr/>
          <a:lstStyle/>
          <a:p>
            <a:r>
              <a:rPr lang="en-US" dirty="0"/>
              <a:t>The saprophytic food chain exhibits transfer of energy from dead organic matter of decaying animal and plant bodies to microorganisms. </a:t>
            </a:r>
          </a:p>
        </p:txBody>
      </p:sp>
      <p:pic>
        <p:nvPicPr>
          <p:cNvPr id="4" name="Picture 3"/>
          <p:cNvPicPr>
            <a:picLocks noChangeAspect="1"/>
          </p:cNvPicPr>
          <p:nvPr/>
        </p:nvPicPr>
        <p:blipFill>
          <a:blip r:embed="rId2"/>
          <a:stretch>
            <a:fillRect/>
          </a:stretch>
        </p:blipFill>
        <p:spPr>
          <a:xfrm>
            <a:off x="2084294" y="3039035"/>
            <a:ext cx="8269941" cy="3818965"/>
          </a:xfrm>
          <a:prstGeom prst="rect">
            <a:avLst/>
          </a:prstGeom>
        </p:spPr>
      </p:pic>
    </p:spTree>
    <p:extLst>
      <p:ext uri="{BB962C8B-B14F-4D97-AF65-F5344CB8AC3E}">
        <p14:creationId xmlns:p14="http://schemas.microsoft.com/office/powerpoint/2010/main" val="60499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Food Web</a:t>
            </a:r>
          </a:p>
        </p:txBody>
      </p:sp>
      <p:sp>
        <p:nvSpPr>
          <p:cNvPr id="3" name="Content Placeholder 2"/>
          <p:cNvSpPr>
            <a:spLocks noGrp="1"/>
          </p:cNvSpPr>
          <p:nvPr>
            <p:ph idx="1"/>
          </p:nvPr>
        </p:nvSpPr>
        <p:spPr/>
        <p:txBody>
          <a:bodyPr/>
          <a:lstStyle/>
          <a:p>
            <a:r>
              <a:rPr lang="en-US" dirty="0" smtClean="0"/>
              <a:t>Interlocking </a:t>
            </a:r>
            <a:r>
              <a:rPr lang="en-US" dirty="0"/>
              <a:t>pattern of several food chains is known as food web</a:t>
            </a:r>
            <a:r>
              <a:rPr lang="en-US" dirty="0" smtClean="0"/>
              <a:t>.</a:t>
            </a:r>
          </a:p>
          <a:p>
            <a:r>
              <a:rPr lang="en-US" dirty="0"/>
              <a:t> food chains are not isolated sequences but are interconnected with one another. </a:t>
            </a:r>
            <a:endParaRPr lang="en-US" dirty="0" smtClean="0"/>
          </a:p>
          <a:p>
            <a:r>
              <a:rPr lang="en-US" dirty="0" smtClean="0"/>
              <a:t> Food </a:t>
            </a:r>
            <a:r>
              <a:rPr lang="en-US" dirty="0"/>
              <a:t>web may be defined as the relationship in which a predator eats several types of food and every kind of food is eaten by many different organisms and is the outcome of the interaction between different types of food chains (Egerton, 2007; Orlove,1980).).</a:t>
            </a:r>
          </a:p>
          <a:p>
            <a:endParaRPr lang="en-US" dirty="0"/>
          </a:p>
          <a:p>
            <a:endParaRPr lang="en-US" dirty="0"/>
          </a:p>
        </p:txBody>
      </p:sp>
    </p:spTree>
    <p:extLst>
      <p:ext uri="{BB962C8B-B14F-4D97-AF65-F5344CB8AC3E}">
        <p14:creationId xmlns:p14="http://schemas.microsoft.com/office/powerpoint/2010/main" val="106276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3007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1" y="2922960"/>
            <a:ext cx="10479741" cy="1325563"/>
          </a:xfrm>
        </p:spPr>
        <p:txBody>
          <a:bodyPr/>
          <a:lstStyle/>
          <a:p>
            <a:r>
              <a:rPr lang="en-US" dirty="0" smtClean="0"/>
              <a:t>                 Eco system</a:t>
            </a:r>
            <a:endParaRPr lang="en-US" dirty="0"/>
          </a:p>
        </p:txBody>
      </p:sp>
      <p:sp>
        <p:nvSpPr>
          <p:cNvPr id="3" name="Content Placeholder 2"/>
          <p:cNvSpPr>
            <a:spLocks noGrp="1"/>
          </p:cNvSpPr>
          <p:nvPr>
            <p:ph idx="1"/>
          </p:nvPr>
        </p:nvSpPr>
        <p:spPr>
          <a:xfrm>
            <a:off x="842682" y="3936813"/>
            <a:ext cx="10515600" cy="4351338"/>
          </a:xfrm>
        </p:spPr>
        <p:txBody>
          <a:bodyPr/>
          <a:lstStyle/>
          <a:p>
            <a:r>
              <a:rPr lang="en-US" dirty="0"/>
              <a:t>The term ‘ecosystem’ was proposed by a British ecologist A.G. </a:t>
            </a:r>
            <a:r>
              <a:rPr lang="en-US" dirty="0" err="1"/>
              <a:t>Tansley</a:t>
            </a:r>
            <a:r>
              <a:rPr lang="en-US" dirty="0"/>
              <a:t> in the year 1935. The ecosystem represents the basic functional unit of ecology which comprises of the biotic communities mutually related with their non living or abiotic environment. Thus a biotic community and its abiotic environment together represent an ecosystem.</a:t>
            </a:r>
          </a:p>
        </p:txBody>
      </p:sp>
      <p:pic>
        <p:nvPicPr>
          <p:cNvPr id="2050" name="Picture 2" descr="body of water near green trees during day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551" y="147918"/>
            <a:ext cx="6400799" cy="31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29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Steps and Components in a Self-Sufficient Ecosystem</a:t>
            </a:r>
          </a:p>
        </p:txBody>
      </p:sp>
      <p:sp>
        <p:nvSpPr>
          <p:cNvPr id="3" name="Content Placeholder 2"/>
          <p:cNvSpPr>
            <a:spLocks noGrp="1"/>
          </p:cNvSpPr>
          <p:nvPr>
            <p:ph idx="1"/>
          </p:nvPr>
        </p:nvSpPr>
        <p:spPr/>
        <p:txBody>
          <a:bodyPr/>
          <a:lstStyle/>
          <a:p>
            <a:r>
              <a:rPr lang="en-US" dirty="0"/>
              <a:t>(1) Reception of energy;</a:t>
            </a:r>
          </a:p>
          <a:p>
            <a:r>
              <a:rPr lang="en-US" dirty="0"/>
              <a:t>(2) Manufacture of organic food by producers;</a:t>
            </a:r>
          </a:p>
          <a:p>
            <a:r>
              <a:rPr lang="en-US" dirty="0"/>
              <a:t>(3) Consumption of organic material by consumers;</a:t>
            </a:r>
          </a:p>
          <a:p>
            <a:r>
              <a:rPr lang="en-US" dirty="0"/>
              <a:t>(4) Decomposition into inorganic compounds and</a:t>
            </a:r>
          </a:p>
          <a:p>
            <a:r>
              <a:rPr lang="en-US" dirty="0"/>
              <a:t>(5) Transformation of these compounds into suitable compounds for the nutrition of the producers.</a:t>
            </a:r>
          </a:p>
          <a:p>
            <a:endParaRPr lang="en-US" dirty="0"/>
          </a:p>
        </p:txBody>
      </p:sp>
    </p:spTree>
    <p:extLst>
      <p:ext uri="{BB962C8B-B14F-4D97-AF65-F5344CB8AC3E}">
        <p14:creationId xmlns:p14="http://schemas.microsoft.com/office/powerpoint/2010/main" val="313640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952" y="3471396"/>
            <a:ext cx="10103224" cy="1325563"/>
          </a:xfrm>
        </p:spPr>
        <p:txBody>
          <a:bodyPr>
            <a:normAutofit/>
          </a:bodyPr>
          <a:lstStyle/>
          <a:p>
            <a:r>
              <a:rPr lang="en-US" sz="2800" dirty="0" err="1"/>
              <a:t>Odum</a:t>
            </a:r>
            <a:r>
              <a:rPr lang="en-US" sz="2800" dirty="0"/>
              <a:t> (1968) has divided an ecosystem into two components:</a:t>
            </a:r>
          </a:p>
        </p:txBody>
      </p:sp>
      <p:sp>
        <p:nvSpPr>
          <p:cNvPr id="3" name="Content Placeholder 2"/>
          <p:cNvSpPr>
            <a:spLocks noGrp="1"/>
          </p:cNvSpPr>
          <p:nvPr>
            <p:ph idx="1"/>
          </p:nvPr>
        </p:nvSpPr>
        <p:spPr>
          <a:xfrm>
            <a:off x="869576" y="4682331"/>
            <a:ext cx="10515600" cy="4351338"/>
          </a:xfrm>
        </p:spPr>
        <p:txBody>
          <a:bodyPr/>
          <a:lstStyle/>
          <a:p>
            <a:r>
              <a:rPr lang="en-US" dirty="0"/>
              <a:t>1</a:t>
            </a:r>
            <a:r>
              <a:rPr lang="en-US" sz="1800" dirty="0"/>
              <a:t>. Autotrophic component: It consists of green plants which bring about the fixation of solar energy (sunlight) and synthesis of organic compounds (carbohydrates) from simple inorganic substances.</a:t>
            </a:r>
          </a:p>
          <a:p>
            <a:r>
              <a:rPr lang="en-US" sz="1800" dirty="0"/>
              <a:t>2. Heterotrophic component: It consists of the decomposers (micro-organisms such as bacteria and fungi)  </a:t>
            </a:r>
            <a:r>
              <a:rPr lang="en-US" sz="1800" dirty="0" smtClean="0"/>
              <a:t> </a:t>
            </a:r>
            <a:r>
              <a:rPr lang="en-US" sz="1800" dirty="0"/>
              <a:t>are concerned with the utilization, rearrangement and degradation of complex food substances. </a:t>
            </a:r>
          </a:p>
          <a:p>
            <a:endParaRPr lang="en-US" dirty="0"/>
          </a:p>
        </p:txBody>
      </p:sp>
      <p:pic>
        <p:nvPicPr>
          <p:cNvPr id="3076" name="Picture 4" descr="green trees under white sky during day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751" y="674408"/>
            <a:ext cx="3496235" cy="30789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scienceworld.ca/wp-content/uploads/Earthworm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952" y="674408"/>
            <a:ext cx="428046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8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4329"/>
            <a:ext cx="10515599" cy="3133165"/>
          </a:xfrm>
        </p:spPr>
        <p:txBody>
          <a:bodyPr>
            <a:normAutofit/>
          </a:bodyPr>
          <a:lstStyle/>
          <a:p>
            <a:r>
              <a:rPr lang="en-US" dirty="0"/>
              <a:t>S</a:t>
            </a:r>
            <a:r>
              <a:rPr lang="en-US" dirty="0" smtClean="0"/>
              <a:t>tructural </a:t>
            </a:r>
            <a:r>
              <a:rPr lang="en-US" dirty="0"/>
              <a:t>point of view, the ecosystem </a:t>
            </a:r>
            <a:r>
              <a:rPr lang="en-US" dirty="0" smtClean="0"/>
              <a:t>divided into four</a:t>
            </a:r>
            <a:endParaRPr lang="en-US" b="1" dirty="0"/>
          </a:p>
        </p:txBody>
      </p:sp>
      <p:sp>
        <p:nvSpPr>
          <p:cNvPr id="3" name="Content Placeholder 2"/>
          <p:cNvSpPr>
            <a:spLocks noGrp="1"/>
          </p:cNvSpPr>
          <p:nvPr>
            <p:ph idx="1"/>
          </p:nvPr>
        </p:nvSpPr>
        <p:spPr>
          <a:xfrm>
            <a:off x="838200" y="3953435"/>
            <a:ext cx="10515600" cy="2223528"/>
          </a:xfrm>
        </p:spPr>
        <p:txBody>
          <a:bodyPr/>
          <a:lstStyle/>
          <a:p>
            <a:r>
              <a:rPr lang="en-US" dirty="0"/>
              <a:t>(</a:t>
            </a:r>
            <a:r>
              <a:rPr lang="en-US" dirty="0" err="1"/>
              <a:t>i</a:t>
            </a:r>
            <a:r>
              <a:rPr lang="en-US" dirty="0"/>
              <a:t>) Abiotic substances</a:t>
            </a:r>
          </a:p>
          <a:p>
            <a:r>
              <a:rPr lang="en-US" dirty="0"/>
              <a:t>(ii) Producers</a:t>
            </a:r>
          </a:p>
          <a:p>
            <a:r>
              <a:rPr lang="en-US" dirty="0"/>
              <a:t>(iii)Composers</a:t>
            </a:r>
          </a:p>
          <a:p>
            <a:r>
              <a:rPr lang="en-US" dirty="0"/>
              <a:t>(iv) Decomposers</a:t>
            </a:r>
          </a:p>
          <a:p>
            <a:endParaRPr lang="en-US" dirty="0"/>
          </a:p>
        </p:txBody>
      </p:sp>
    </p:spTree>
    <p:extLst>
      <p:ext uri="{BB962C8B-B14F-4D97-AF65-F5344CB8AC3E}">
        <p14:creationId xmlns:p14="http://schemas.microsoft.com/office/powerpoint/2010/main" val="354783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Abiotic substances </a:t>
            </a:r>
            <a:r>
              <a:rPr lang="en-US" dirty="0" smtClean="0"/>
              <a:t>or </a:t>
            </a:r>
            <a:r>
              <a:rPr lang="en-US" dirty="0"/>
              <a:t>nonliving </a:t>
            </a:r>
          </a:p>
        </p:txBody>
      </p:sp>
      <p:sp>
        <p:nvSpPr>
          <p:cNvPr id="3" name="Content Placeholder 2"/>
          <p:cNvSpPr>
            <a:spLocks noGrp="1"/>
          </p:cNvSpPr>
          <p:nvPr>
            <p:ph idx="1"/>
          </p:nvPr>
        </p:nvSpPr>
        <p:spPr/>
        <p:txBody>
          <a:bodyPr/>
          <a:lstStyle/>
          <a:p>
            <a:pPr marL="0" indent="0">
              <a:buNone/>
            </a:pPr>
            <a:r>
              <a:rPr lang="en-US" dirty="0" smtClean="0"/>
              <a:t>Which are, </a:t>
            </a:r>
            <a:r>
              <a:rPr lang="en-US" dirty="0"/>
              <a:t>water, carbon dioxide, oxygen, nitrogen, calcium, phosphate etc. and their compounds such as nitrates, carbonates, phosphates etc</a:t>
            </a:r>
            <a:r>
              <a:rPr lang="en-US" dirty="0" smtClean="0"/>
              <a:t>.</a:t>
            </a:r>
          </a:p>
          <a:p>
            <a:r>
              <a:rPr lang="en-US" dirty="0" smtClean="0"/>
              <a:t>Which are, </a:t>
            </a:r>
            <a:r>
              <a:rPr lang="en-US" dirty="0"/>
              <a:t>free in nature, </a:t>
            </a:r>
            <a:r>
              <a:rPr lang="en-US" dirty="0" smtClean="0"/>
              <a:t> </a:t>
            </a:r>
            <a:r>
              <a:rPr lang="en-US" dirty="0"/>
              <a:t>compounds dissolved in </a:t>
            </a:r>
            <a:r>
              <a:rPr lang="en-US" dirty="0" smtClean="0"/>
              <a:t>water, </a:t>
            </a:r>
            <a:r>
              <a:rPr lang="en-US" dirty="0"/>
              <a:t>in the </a:t>
            </a:r>
            <a:r>
              <a:rPr lang="en-US" dirty="0" err="1" smtClean="0"/>
              <a:t>soil,recycled</a:t>
            </a:r>
            <a:r>
              <a:rPr lang="en-US" dirty="0" smtClean="0"/>
              <a:t> </a:t>
            </a:r>
            <a:r>
              <a:rPr lang="en-US" dirty="0"/>
              <a:t>by the action of micro-organisms on the dead bodies of </a:t>
            </a:r>
            <a:r>
              <a:rPr lang="en-US" dirty="0" smtClean="0"/>
              <a:t>plants  </a:t>
            </a:r>
            <a:r>
              <a:rPr lang="en-US" dirty="0"/>
              <a:t>and animals.</a:t>
            </a:r>
          </a:p>
        </p:txBody>
      </p:sp>
    </p:spTree>
    <p:extLst>
      <p:ext uri="{BB962C8B-B14F-4D97-AF65-F5344CB8AC3E}">
        <p14:creationId xmlns:p14="http://schemas.microsoft.com/office/powerpoint/2010/main" val="158637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718" y="2503674"/>
            <a:ext cx="10515600" cy="1325563"/>
          </a:xfrm>
        </p:spPr>
        <p:txBody>
          <a:bodyPr>
            <a:normAutofit/>
          </a:bodyPr>
          <a:lstStyle/>
          <a:p>
            <a:r>
              <a:rPr lang="en-US" dirty="0" smtClean="0"/>
              <a:t>Producers or  autotrophic </a:t>
            </a:r>
            <a:r>
              <a:rPr lang="en-US" dirty="0"/>
              <a:t>members of the ecosystem </a:t>
            </a:r>
          </a:p>
        </p:txBody>
      </p:sp>
      <p:sp>
        <p:nvSpPr>
          <p:cNvPr id="3" name="Content Placeholder 2"/>
          <p:cNvSpPr>
            <a:spLocks noGrp="1"/>
          </p:cNvSpPr>
          <p:nvPr>
            <p:ph idx="1"/>
          </p:nvPr>
        </p:nvSpPr>
        <p:spPr>
          <a:xfrm>
            <a:off x="1066800" y="3829237"/>
            <a:ext cx="10515600" cy="4351338"/>
          </a:xfrm>
        </p:spPr>
        <p:txBody>
          <a:bodyPr/>
          <a:lstStyle/>
          <a:p>
            <a:r>
              <a:rPr lang="en-US" dirty="0" smtClean="0"/>
              <a:t>  </a:t>
            </a:r>
            <a:r>
              <a:rPr lang="en-US" dirty="0"/>
              <a:t>producers may be represented by the small microscopic plants (the phytoplankton) and algae or the rooted or large floating plants generally growing in shallow water only. The phytoplankton are distributed throughout the pond and as deep as light could penetrate the water. . The grasses are found in the grassland, trees in the forest, floating plants in pond water and lakes.</a:t>
            </a:r>
          </a:p>
        </p:txBody>
      </p:sp>
      <p:pic>
        <p:nvPicPr>
          <p:cNvPr id="4" name="Picture 2" descr="Illustrations of types of phytoplank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646" y="1088417"/>
            <a:ext cx="8168154"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1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smtClean="0"/>
              <a:t>Consumers or Heterotrophic </a:t>
            </a:r>
            <a:r>
              <a:rPr lang="en-US" dirty="0"/>
              <a:t>organisms </a:t>
            </a:r>
          </a:p>
        </p:txBody>
      </p:sp>
      <p:sp>
        <p:nvSpPr>
          <p:cNvPr id="3" name="Content Placeholder 2"/>
          <p:cNvSpPr>
            <a:spLocks noGrp="1"/>
          </p:cNvSpPr>
          <p:nvPr>
            <p:ph idx="1"/>
          </p:nvPr>
        </p:nvSpPr>
        <p:spPr>
          <a:xfrm>
            <a:off x="838200" y="1274295"/>
            <a:ext cx="10515600" cy="2450540"/>
          </a:xfrm>
        </p:spPr>
        <p:txBody>
          <a:bodyPr/>
          <a:lstStyle/>
          <a:p>
            <a:r>
              <a:rPr lang="en-US" dirty="0"/>
              <a:t>The herbivores are the primary consumers in the ecosystem. These solely feed upon vegetation or plants. A deer or rabbit is a primary consumer in a forest and a rat in the gardens. Protozoans, Crustaceans and mollusks are the primary consumers of the pond or lake or sea and feed upon the floating algae. Insects, rodents and ruminants are the major herbivores of terrestrial environment.</a:t>
            </a:r>
          </a:p>
        </p:txBody>
      </p:sp>
      <p:sp>
        <p:nvSpPr>
          <p:cNvPr id="4" name="AutoShape 2" descr="Image result for herbivore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herbivore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7026368" y="4676773"/>
            <a:ext cx="3072373" cy="1500189"/>
          </a:xfrm>
          <a:prstGeom prst="rect">
            <a:avLst/>
          </a:prstGeom>
        </p:spPr>
      </p:pic>
      <p:pic>
        <p:nvPicPr>
          <p:cNvPr id="5126" name="Picture 6" descr="Herbivores, Omnivores and Carnivores expla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951" y="4676773"/>
            <a:ext cx="2547284" cy="151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4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5" y="1129552"/>
            <a:ext cx="5979459" cy="833718"/>
          </a:xfrm>
        </p:spPr>
        <p:txBody>
          <a:bodyPr/>
          <a:lstStyle/>
          <a:p>
            <a:r>
              <a:rPr lang="en-US" dirty="0" smtClean="0"/>
              <a:t>SECONDARY CONSUMERS</a:t>
            </a:r>
            <a:endParaRPr lang="en-US" dirty="0"/>
          </a:p>
        </p:txBody>
      </p:sp>
      <p:sp>
        <p:nvSpPr>
          <p:cNvPr id="3" name="Content Placeholder 2"/>
          <p:cNvSpPr>
            <a:spLocks noGrp="1"/>
          </p:cNvSpPr>
          <p:nvPr>
            <p:ph idx="1"/>
          </p:nvPr>
        </p:nvSpPr>
        <p:spPr>
          <a:xfrm>
            <a:off x="448236" y="2793824"/>
            <a:ext cx="8991600" cy="2568389"/>
          </a:xfrm>
        </p:spPr>
        <p:txBody>
          <a:bodyPr>
            <a:normAutofit lnSpcReduction="10000"/>
          </a:bodyPr>
          <a:lstStyle/>
          <a:p>
            <a:r>
              <a:rPr lang="en-US" dirty="0"/>
              <a:t>Secondary consumers-The primary carnivores or the omnivorous </a:t>
            </a:r>
            <a:r>
              <a:rPr lang="en-US" dirty="0" smtClean="0"/>
              <a:t>animals( </a:t>
            </a:r>
            <a:r>
              <a:rPr lang="fr-FR" dirty="0" err="1"/>
              <a:t>wolves</a:t>
            </a:r>
            <a:r>
              <a:rPr lang="fr-FR" dirty="0"/>
              <a:t>, </a:t>
            </a:r>
            <a:r>
              <a:rPr lang="fr-FR" dirty="0" err="1"/>
              <a:t>dogs</a:t>
            </a:r>
            <a:r>
              <a:rPr lang="fr-FR" dirty="0"/>
              <a:t>, cats, </a:t>
            </a:r>
            <a:r>
              <a:rPr lang="fr-FR" dirty="0" err="1"/>
              <a:t>foxes</a:t>
            </a:r>
            <a:r>
              <a:rPr lang="fr-FR" dirty="0"/>
              <a:t>, etc</a:t>
            </a:r>
            <a:r>
              <a:rPr lang="fr-FR" dirty="0" smtClean="0"/>
              <a:t>.)</a:t>
            </a:r>
          </a:p>
          <a:p>
            <a:r>
              <a:rPr lang="fr-FR" dirty="0" err="1" smtClean="0"/>
              <a:t>Tertiary</a:t>
            </a:r>
            <a:r>
              <a:rPr lang="fr-FR" dirty="0" smtClean="0"/>
              <a:t> </a:t>
            </a:r>
            <a:r>
              <a:rPr lang="fr-FR" dirty="0" err="1" smtClean="0"/>
              <a:t>consumers</a:t>
            </a:r>
            <a:r>
              <a:rPr lang="fr-FR" dirty="0" smtClean="0"/>
              <a:t>-</a:t>
            </a:r>
            <a:r>
              <a:rPr lang="en-US" dirty="0"/>
              <a:t>secondary carnivores or the animals which feed upon the carnivorous </a:t>
            </a:r>
            <a:r>
              <a:rPr lang="en-US" dirty="0" smtClean="0"/>
              <a:t>animals </a:t>
            </a:r>
          </a:p>
          <a:p>
            <a:r>
              <a:rPr lang="en-US" dirty="0"/>
              <a:t>, lions which feed upon the wolves, cattle, deer, etc. are the </a:t>
            </a:r>
            <a:r>
              <a:rPr lang="en-US" dirty="0" smtClean="0"/>
              <a:t>secondary carnivores</a:t>
            </a:r>
            <a:r>
              <a:rPr lang="en-US" dirty="0"/>
              <a:t>. </a:t>
            </a:r>
          </a:p>
          <a:p>
            <a:endParaRPr lang="en-US" dirty="0"/>
          </a:p>
        </p:txBody>
      </p:sp>
      <p:sp>
        <p:nvSpPr>
          <p:cNvPr id="4" name="AutoShape 2" descr="Carnivore - Wikipedia"/>
          <p:cNvSpPr>
            <a:spLocks noChangeAspect="1" noChangeArrowheads="1"/>
          </p:cNvSpPr>
          <p:nvPr/>
        </p:nvSpPr>
        <p:spPr bwMode="auto">
          <a:xfrm>
            <a:off x="155574" y="-144463"/>
            <a:ext cx="4927413" cy="49274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6938683" y="321705"/>
            <a:ext cx="4602991" cy="2449412"/>
          </a:xfrm>
          <a:prstGeom prst="rect">
            <a:avLst/>
          </a:prstGeom>
        </p:spPr>
      </p:pic>
      <p:pic>
        <p:nvPicPr>
          <p:cNvPr id="8" name="Picture 7"/>
          <p:cNvPicPr>
            <a:picLocks noChangeAspect="1"/>
          </p:cNvPicPr>
          <p:nvPr/>
        </p:nvPicPr>
        <p:blipFill>
          <a:blip r:embed="rId3"/>
          <a:stretch>
            <a:fillRect/>
          </a:stretch>
        </p:blipFill>
        <p:spPr>
          <a:xfrm>
            <a:off x="9439836" y="2793824"/>
            <a:ext cx="2619375" cy="2556392"/>
          </a:xfrm>
          <a:prstGeom prst="rect">
            <a:avLst/>
          </a:prstGeom>
        </p:spPr>
      </p:pic>
      <p:pic>
        <p:nvPicPr>
          <p:cNvPr id="9" name="Picture 8"/>
          <p:cNvPicPr>
            <a:picLocks noChangeAspect="1"/>
          </p:cNvPicPr>
          <p:nvPr/>
        </p:nvPicPr>
        <p:blipFill>
          <a:blip r:embed="rId4"/>
          <a:stretch>
            <a:fillRect/>
          </a:stretch>
        </p:blipFill>
        <p:spPr>
          <a:xfrm>
            <a:off x="657786" y="5236710"/>
            <a:ext cx="2857500" cy="1600200"/>
          </a:xfrm>
          <a:prstGeom prst="rect">
            <a:avLst/>
          </a:prstGeom>
        </p:spPr>
      </p:pic>
    </p:spTree>
    <p:extLst>
      <p:ext uri="{BB962C8B-B14F-4D97-AF65-F5344CB8AC3E}">
        <p14:creationId xmlns:p14="http://schemas.microsoft.com/office/powerpoint/2010/main" val="1437175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901</Words>
  <Application>Microsoft Office PowerPoint</Application>
  <PresentationFormat>Custom</PresentationFormat>
  <Paragraphs>52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Ecology &amp; Eco system</vt:lpstr>
      <vt:lpstr>                 Eco system</vt:lpstr>
      <vt:lpstr>Principle Steps and Components in a Self-Sufficient Ecosystem</vt:lpstr>
      <vt:lpstr>Odum (1968) has divided an ecosystem into two components:</vt:lpstr>
      <vt:lpstr>Structural point of view, the ecosystem divided into four</vt:lpstr>
      <vt:lpstr>1 Abiotic substances or nonliving </vt:lpstr>
      <vt:lpstr>Producers or  autotrophic members of the ecosystem </vt:lpstr>
      <vt:lpstr>3 Consumers or Heterotrophic organisms </vt:lpstr>
      <vt:lpstr>SECONDARY CONSUMERS</vt:lpstr>
      <vt:lpstr>4 Decomposers</vt:lpstr>
      <vt:lpstr>Nomenclature of Ecosystems</vt:lpstr>
      <vt:lpstr>. Food Chain</vt:lpstr>
      <vt:lpstr> Various types of food chain</vt:lpstr>
      <vt:lpstr>The predator food chain</vt:lpstr>
      <vt:lpstr>Parasitic food chain</vt:lpstr>
      <vt:lpstr>Saprophytic food chain:</vt:lpstr>
      <vt:lpstr>. Food Web</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&amp; Eco system</dc:title>
  <dc:creator>Captivator</dc:creator>
  <cp:lastModifiedBy>user</cp:lastModifiedBy>
  <cp:revision>44</cp:revision>
  <dcterms:created xsi:type="dcterms:W3CDTF">2020-07-04T09:59:13Z</dcterms:created>
  <dcterms:modified xsi:type="dcterms:W3CDTF">2020-07-07T15:51:46Z</dcterms:modified>
</cp:coreProperties>
</file>