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2" r:id="rId3"/>
    <p:sldId id="29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8" r:id="rId28"/>
    <p:sldId id="281" r:id="rId29"/>
    <p:sldId id="282" r:id="rId30"/>
    <p:sldId id="283" r:id="rId31"/>
    <p:sldId id="284" r:id="rId32"/>
    <p:sldId id="285" r:id="rId33"/>
    <p:sldId id="286" r:id="rId34"/>
    <p:sldId id="287"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FACE44D-015B-4060-B772-AF126905A214}" type="datetimeFigureOut">
              <a:rPr lang="en-IN" smtClean="0"/>
              <a:t>07-04-2021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276363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FACE44D-015B-4060-B772-AF126905A214}" type="datetimeFigureOut">
              <a:rPr lang="en-IN" smtClean="0"/>
              <a:t>07-04-2021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126549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FACE44D-015B-4060-B772-AF126905A214}" type="datetimeFigureOut">
              <a:rPr lang="en-IN" smtClean="0"/>
              <a:t>07-04-2021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37508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FACE44D-015B-4060-B772-AF126905A214}" type="datetimeFigureOut">
              <a:rPr lang="en-IN" smtClean="0"/>
              <a:t>07-04-2021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127272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CE44D-015B-4060-B772-AF126905A214}" type="datetimeFigureOut">
              <a:rPr lang="en-IN" smtClean="0"/>
              <a:t>07-04-2021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3472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FACE44D-015B-4060-B772-AF126905A214}" type="datetimeFigureOut">
              <a:rPr lang="en-IN" smtClean="0"/>
              <a:t>07-04-2021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46504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FACE44D-015B-4060-B772-AF126905A214}" type="datetimeFigureOut">
              <a:rPr lang="en-IN" smtClean="0"/>
              <a:t>07-04-2021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182230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FACE44D-015B-4060-B772-AF126905A214}" type="datetimeFigureOut">
              <a:rPr lang="en-IN" smtClean="0"/>
              <a:t>07-04-2021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196868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CE44D-015B-4060-B772-AF126905A214}" type="datetimeFigureOut">
              <a:rPr lang="en-IN" smtClean="0"/>
              <a:t>07-04-2021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339539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CE44D-015B-4060-B772-AF126905A214}" type="datetimeFigureOut">
              <a:rPr lang="en-IN" smtClean="0"/>
              <a:t>07-04-2021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601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CE44D-015B-4060-B772-AF126905A214}" type="datetimeFigureOut">
              <a:rPr lang="en-IN" smtClean="0"/>
              <a:t>07-04-2021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82158D-D4A3-4499-B0DE-DFEF9753F6B1}" type="slidenum">
              <a:rPr lang="en-IN" smtClean="0"/>
              <a:t>‹#›</a:t>
            </a:fld>
            <a:endParaRPr lang="en-IN"/>
          </a:p>
        </p:txBody>
      </p:sp>
    </p:spTree>
    <p:extLst>
      <p:ext uri="{BB962C8B-B14F-4D97-AF65-F5344CB8AC3E}">
        <p14:creationId xmlns:p14="http://schemas.microsoft.com/office/powerpoint/2010/main" val="375199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CE44D-015B-4060-B772-AF126905A214}" type="datetimeFigureOut">
              <a:rPr lang="en-IN" smtClean="0"/>
              <a:t>07-04-2021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2158D-D4A3-4499-B0DE-DFEF9753F6B1}" type="slidenum">
              <a:rPr lang="en-IN" smtClean="0"/>
              <a:t>‹#›</a:t>
            </a:fld>
            <a:endParaRPr lang="en-IN"/>
          </a:p>
        </p:txBody>
      </p:sp>
    </p:spTree>
    <p:extLst>
      <p:ext uri="{BB962C8B-B14F-4D97-AF65-F5344CB8AC3E}">
        <p14:creationId xmlns:p14="http://schemas.microsoft.com/office/powerpoint/2010/main" val="2236156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Curriculum development </a:t>
            </a:r>
          </a:p>
        </p:txBody>
      </p:sp>
      <p:sp>
        <p:nvSpPr>
          <p:cNvPr id="3" name="Content Placeholder 2"/>
          <p:cNvSpPr>
            <a:spLocks noGrp="1"/>
          </p:cNvSpPr>
          <p:nvPr>
            <p:ph idx="1"/>
          </p:nvPr>
        </p:nvSpPr>
        <p:spPr/>
        <p:txBody>
          <a:bodyPr/>
          <a:lstStyle/>
          <a:p>
            <a:pPr algn="just"/>
            <a:r>
              <a:rPr lang="en-IN" dirty="0"/>
              <a:t>Curriculum development is defined as planned, purposeful, progressive, and systematic process in order to create positive improvements in the educational system. Every time there are changes or developments happening around the world, the school curricula are affected.</a:t>
            </a:r>
          </a:p>
        </p:txBody>
      </p:sp>
    </p:spTree>
    <p:extLst>
      <p:ext uri="{BB962C8B-B14F-4D97-AF65-F5344CB8AC3E}">
        <p14:creationId xmlns:p14="http://schemas.microsoft.com/office/powerpoint/2010/main" val="372475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318051"/>
          </a:xfrm>
        </p:spPr>
        <p:txBody>
          <a:bodyPr/>
          <a:lstStyle/>
          <a:p>
            <a:pPr algn="just"/>
            <a:r>
              <a:rPr lang="en-IN" dirty="0"/>
              <a:t>T</a:t>
            </a:r>
            <a:r>
              <a:rPr lang="en-IN" dirty="0" smtClean="0"/>
              <a:t>he  annual  incremental  increases  in  the education budgets have been shifted to local level authorities .</a:t>
            </a:r>
          </a:p>
        </p:txBody>
      </p:sp>
    </p:spTree>
    <p:extLst>
      <p:ext uri="{BB962C8B-B14F-4D97-AF65-F5344CB8AC3E}">
        <p14:creationId xmlns:p14="http://schemas.microsoft.com/office/powerpoint/2010/main" val="176250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Personnel  Management</a:t>
            </a:r>
            <a:endParaRPr lang="en-IN" dirty="0"/>
          </a:p>
        </p:txBody>
      </p:sp>
      <p:sp>
        <p:nvSpPr>
          <p:cNvPr id="3" name="Content Placeholder 2"/>
          <p:cNvSpPr>
            <a:spLocks noGrp="1"/>
          </p:cNvSpPr>
          <p:nvPr>
            <p:ph idx="1"/>
          </p:nvPr>
        </p:nvSpPr>
        <p:spPr/>
        <p:txBody>
          <a:bodyPr>
            <a:normAutofit/>
          </a:bodyPr>
          <a:lstStyle/>
          <a:p>
            <a:pPr marL="0" indent="0">
              <a:buNone/>
            </a:pPr>
            <a:r>
              <a:rPr lang="en-IN" dirty="0" smtClean="0"/>
              <a:t> </a:t>
            </a:r>
          </a:p>
          <a:p>
            <a:pPr marL="0" indent="0" algn="just">
              <a:buNone/>
            </a:pPr>
            <a:r>
              <a:rPr lang="en-IN" dirty="0" smtClean="0"/>
              <a:t>The  decision  power  on  key  personnel management  functions,  in particular  the distribution of posts,  remains  the central government’s most  decisive  instrument  to  orient  national  plan  implementation  and  influence  local  planning decisions.</a:t>
            </a:r>
            <a:endParaRPr lang="en-IN" dirty="0"/>
          </a:p>
        </p:txBody>
      </p:sp>
    </p:spTree>
    <p:extLst>
      <p:ext uri="{BB962C8B-B14F-4D97-AF65-F5344CB8AC3E}">
        <p14:creationId xmlns:p14="http://schemas.microsoft.com/office/powerpoint/2010/main" val="199300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Academic Management</a:t>
            </a:r>
            <a:endParaRPr lang="en-IN" dirty="0"/>
          </a:p>
        </p:txBody>
      </p:sp>
      <p:sp>
        <p:nvSpPr>
          <p:cNvPr id="3" name="Content Placeholder 2"/>
          <p:cNvSpPr>
            <a:spLocks noGrp="1"/>
          </p:cNvSpPr>
          <p:nvPr>
            <p:ph idx="1"/>
          </p:nvPr>
        </p:nvSpPr>
        <p:spPr/>
        <p:txBody>
          <a:bodyPr>
            <a:normAutofit lnSpcReduction="10000"/>
          </a:bodyPr>
          <a:lstStyle/>
          <a:p>
            <a:pPr algn="just"/>
            <a:r>
              <a:rPr lang="en-IN" dirty="0"/>
              <a:t>G</a:t>
            </a:r>
            <a:r>
              <a:rPr lang="en-IN" dirty="0" smtClean="0"/>
              <a:t>overnment  retains  central  control  over  the contents  of  learning  and  standards  through  the  curriculum.  </a:t>
            </a:r>
          </a:p>
          <a:p>
            <a:pPr algn="just"/>
            <a:r>
              <a:rPr lang="en-IN" dirty="0" smtClean="0"/>
              <a:t>Decentralization  of  academic management  functions  is  limited  to extra-curricular activities with  local  contents,  flexibility with timetables to  implement a prescribed core curriculum, authorization  to select reading materials</a:t>
            </a:r>
            <a:endParaRPr lang="en-IN" dirty="0"/>
          </a:p>
        </p:txBody>
      </p:sp>
    </p:spTree>
    <p:extLst>
      <p:ext uri="{BB962C8B-B14F-4D97-AF65-F5344CB8AC3E}">
        <p14:creationId xmlns:p14="http://schemas.microsoft.com/office/powerpoint/2010/main" val="367261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t>  Learning  performance  assessment  policies,  including  national examination systems and standardized entry requirements into higher levels of education, act as strong centralizing elements even in systems with a high level of school autonomy.</a:t>
            </a:r>
            <a:endParaRPr lang="en-IN" dirty="0"/>
          </a:p>
        </p:txBody>
      </p:sp>
    </p:spTree>
    <p:extLst>
      <p:ext uri="{BB962C8B-B14F-4D97-AF65-F5344CB8AC3E}">
        <p14:creationId xmlns:p14="http://schemas.microsoft.com/office/powerpoint/2010/main" val="100791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Provision  of  Infrastructure</a:t>
            </a:r>
            <a:endParaRPr lang="en-IN" dirty="0"/>
          </a:p>
        </p:txBody>
      </p:sp>
      <p:sp>
        <p:nvSpPr>
          <p:cNvPr id="3" name="Content Placeholder 2"/>
          <p:cNvSpPr>
            <a:spLocks noGrp="1"/>
          </p:cNvSpPr>
          <p:nvPr>
            <p:ph idx="1"/>
          </p:nvPr>
        </p:nvSpPr>
        <p:spPr/>
        <p:txBody>
          <a:bodyPr/>
          <a:lstStyle/>
          <a:p>
            <a:pPr algn="just"/>
            <a:r>
              <a:rPr lang="en-IN" dirty="0"/>
              <a:t>F</a:t>
            </a:r>
            <a:r>
              <a:rPr lang="en-IN" dirty="0" smtClean="0"/>
              <a:t>unctions  associated  with  infrastructure planning, financing, maintenance have been largely decentralized to lower levels of government and  local communities. They concern primarily capital expenditure. </a:t>
            </a:r>
          </a:p>
          <a:p>
            <a:endParaRPr lang="en-IN" dirty="0"/>
          </a:p>
        </p:txBody>
      </p:sp>
    </p:spTree>
    <p:extLst>
      <p:ext uri="{BB962C8B-B14F-4D97-AF65-F5344CB8AC3E}">
        <p14:creationId xmlns:p14="http://schemas.microsoft.com/office/powerpoint/2010/main" val="15530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t>A centralized curriculum may allow better access to a wide pool of expertise but be </a:t>
            </a:r>
            <a:r>
              <a:rPr lang="en-IN" dirty="0" smtClean="0">
                <a:solidFill>
                  <a:srgbClr val="FF0000"/>
                </a:solidFill>
              </a:rPr>
              <a:t>less sensitive to local needs.</a:t>
            </a:r>
          </a:p>
          <a:p>
            <a:r>
              <a:rPr lang="en-IN" dirty="0"/>
              <a:t>T</a:t>
            </a:r>
            <a:r>
              <a:rPr lang="en-IN" dirty="0" smtClean="0"/>
              <a:t>he decentralized curricula tend to be more appropriate to students’ local needs and often ensure better ownership of the course by teachers. </a:t>
            </a:r>
          </a:p>
          <a:p>
            <a:r>
              <a:rPr lang="en-IN" dirty="0" smtClean="0"/>
              <a:t>Decentralization can allow for a variety of approaches to design and delivery and enable comparisons of the strengths and weaknesses of each.</a:t>
            </a:r>
            <a:endParaRPr lang="en-IN" dirty="0"/>
          </a:p>
        </p:txBody>
      </p:sp>
    </p:spTree>
    <p:extLst>
      <p:ext uri="{BB962C8B-B14F-4D97-AF65-F5344CB8AC3E}">
        <p14:creationId xmlns:p14="http://schemas.microsoft.com/office/powerpoint/2010/main" val="161672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Diversified Teacher Competencies</a:t>
            </a:r>
            <a:endParaRPr lang="en-IN" dirty="0"/>
          </a:p>
        </p:txBody>
      </p:sp>
      <p:sp>
        <p:nvSpPr>
          <p:cNvPr id="3" name="Content Placeholder 2"/>
          <p:cNvSpPr>
            <a:spLocks noGrp="1"/>
          </p:cNvSpPr>
          <p:nvPr>
            <p:ph idx="1"/>
          </p:nvPr>
        </p:nvSpPr>
        <p:spPr/>
        <p:txBody>
          <a:bodyPr/>
          <a:lstStyle/>
          <a:p>
            <a:pPr algn="just"/>
            <a:r>
              <a:rPr lang="en-IN" dirty="0"/>
              <a:t>Competencies are the skills and knowledge that enable a teacher to be successful. </a:t>
            </a:r>
            <a:endParaRPr lang="en-IN" dirty="0" smtClean="0"/>
          </a:p>
          <a:p>
            <a:pPr algn="just"/>
            <a:r>
              <a:rPr lang="en-IN" dirty="0" smtClean="0"/>
              <a:t>To </a:t>
            </a:r>
            <a:r>
              <a:rPr lang="en-IN" dirty="0"/>
              <a:t>maximize student learning, teachers must have expertise in a wide-ranging array of competencies in </a:t>
            </a:r>
            <a:r>
              <a:rPr lang="en-IN" dirty="0" smtClean="0"/>
              <a:t>a complex </a:t>
            </a:r>
            <a:r>
              <a:rPr lang="en-IN" dirty="0"/>
              <a:t>environment where hundreds of critical decisions are required each </a:t>
            </a:r>
            <a:r>
              <a:rPr lang="en-IN" dirty="0" smtClean="0"/>
              <a:t>day.</a:t>
            </a:r>
            <a:endParaRPr lang="en-IN" dirty="0"/>
          </a:p>
        </p:txBody>
      </p:sp>
    </p:spTree>
    <p:extLst>
      <p:ext uri="{BB962C8B-B14F-4D97-AF65-F5344CB8AC3E}">
        <p14:creationId xmlns:p14="http://schemas.microsoft.com/office/powerpoint/2010/main" val="78220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lnSpcReduction="10000"/>
          </a:bodyPr>
          <a:lstStyle/>
          <a:p>
            <a:r>
              <a:rPr lang="en-IN" dirty="0" smtClean="0"/>
              <a:t>The </a:t>
            </a:r>
            <a:r>
              <a:rPr lang="en-IN" dirty="0"/>
              <a:t>transformational power of an effective teacher </a:t>
            </a:r>
            <a:r>
              <a:rPr lang="en-IN" dirty="0" smtClean="0"/>
              <a:t>many </a:t>
            </a:r>
            <a:r>
              <a:rPr lang="en-IN" dirty="0"/>
              <a:t>of us have experienced. Intuitively, the link between teaching and student academic achievement may seem </a:t>
            </a:r>
            <a:r>
              <a:rPr lang="en-IN" dirty="0" smtClean="0"/>
              <a:t>obvious.</a:t>
            </a:r>
          </a:p>
          <a:p>
            <a:r>
              <a:rPr lang="en-IN" dirty="0" smtClean="0">
                <a:solidFill>
                  <a:srgbClr val="FF0000"/>
                </a:solidFill>
              </a:rPr>
              <a:t>Four </a:t>
            </a:r>
            <a:r>
              <a:rPr lang="en-IN" dirty="0">
                <a:solidFill>
                  <a:srgbClr val="FF0000"/>
                </a:solidFill>
              </a:rPr>
              <a:t>classes of competencies </a:t>
            </a:r>
            <a:r>
              <a:rPr lang="en-IN" dirty="0" smtClean="0"/>
              <a:t>:-</a:t>
            </a:r>
          </a:p>
          <a:p>
            <a:r>
              <a:rPr lang="en-IN" dirty="0" smtClean="0"/>
              <a:t>Instructional </a:t>
            </a:r>
            <a:r>
              <a:rPr lang="en-IN" dirty="0"/>
              <a:t>delivery</a:t>
            </a:r>
          </a:p>
          <a:p>
            <a:r>
              <a:rPr lang="en-IN" dirty="0"/>
              <a:t>Classroom management</a:t>
            </a:r>
          </a:p>
          <a:p>
            <a:r>
              <a:rPr lang="en-IN" dirty="0"/>
              <a:t>Formative assessment</a:t>
            </a:r>
          </a:p>
          <a:p>
            <a:r>
              <a:rPr lang="en-IN" dirty="0"/>
              <a:t>Personal competencies (soft skills</a:t>
            </a:r>
            <a:r>
              <a:rPr lang="en-IN" dirty="0" smtClean="0"/>
              <a:t>).</a:t>
            </a:r>
            <a:endParaRPr lang="en-IN" dirty="0"/>
          </a:p>
        </p:txBody>
      </p:sp>
    </p:spTree>
    <p:extLst>
      <p:ext uri="{BB962C8B-B14F-4D97-AF65-F5344CB8AC3E}">
        <p14:creationId xmlns:p14="http://schemas.microsoft.com/office/powerpoint/2010/main" val="280211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just"/>
            <a:r>
              <a:rPr lang="en-IN" dirty="0"/>
              <a:t>Better learning happens in a dynamic setting in which teachers offer </a:t>
            </a:r>
            <a:r>
              <a:rPr lang="en-IN" dirty="0">
                <a:solidFill>
                  <a:srgbClr val="FF0000"/>
                </a:solidFill>
              </a:rPr>
              <a:t>explicit active instruction </a:t>
            </a:r>
            <a:r>
              <a:rPr lang="en-IN" dirty="0"/>
              <a:t>,</a:t>
            </a:r>
            <a:r>
              <a:rPr lang="en-IN" dirty="0" smtClean="0"/>
              <a:t> </a:t>
            </a:r>
            <a:r>
              <a:rPr lang="en-IN" dirty="0"/>
              <a:t>control over content and pace of instruction to students </a:t>
            </a:r>
            <a:r>
              <a:rPr lang="en-IN" dirty="0" smtClean="0"/>
              <a:t>.</a:t>
            </a:r>
          </a:p>
          <a:p>
            <a:pPr algn="just"/>
            <a:endParaRPr lang="en-IN" dirty="0" smtClean="0"/>
          </a:p>
          <a:p>
            <a:endParaRPr lang="en-IN" dirty="0"/>
          </a:p>
        </p:txBody>
      </p:sp>
    </p:spTree>
    <p:extLst>
      <p:ext uri="{BB962C8B-B14F-4D97-AF65-F5344CB8AC3E}">
        <p14:creationId xmlns:p14="http://schemas.microsoft.com/office/powerpoint/2010/main" val="280369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lnSpcReduction="20000"/>
          </a:bodyPr>
          <a:lstStyle/>
          <a:p>
            <a:r>
              <a:rPr lang="en-IN" dirty="0"/>
              <a:t>The following are hallmarks of an explicit approach for </a:t>
            </a:r>
            <a:r>
              <a:rPr lang="en-IN" dirty="0" smtClean="0"/>
              <a:t>teachers:</a:t>
            </a:r>
            <a:endParaRPr lang="en-IN" dirty="0"/>
          </a:p>
          <a:p>
            <a:r>
              <a:rPr lang="en-IN" dirty="0"/>
              <a:t>Teacher selects the learning area to be taught.</a:t>
            </a:r>
          </a:p>
          <a:p>
            <a:r>
              <a:rPr lang="en-IN" dirty="0"/>
              <a:t>Teacher sets criteria for success.</a:t>
            </a:r>
          </a:p>
          <a:p>
            <a:r>
              <a:rPr lang="en-IN" dirty="0"/>
              <a:t>Teacher informs students of criteria ahead of the lesson.</a:t>
            </a:r>
          </a:p>
          <a:p>
            <a:r>
              <a:rPr lang="en-IN" dirty="0"/>
              <a:t>Teacher demonstrates to the students successful use of the knowledge/skills through </a:t>
            </a:r>
            <a:r>
              <a:rPr lang="en-IN" dirty="0" smtClean="0"/>
              <a:t>modelling</a:t>
            </a:r>
            <a:r>
              <a:rPr lang="en-IN" dirty="0"/>
              <a:t>.</a:t>
            </a:r>
          </a:p>
          <a:p>
            <a:r>
              <a:rPr lang="en-IN" dirty="0"/>
              <a:t>Teacher evaluates student acquisition.</a:t>
            </a:r>
          </a:p>
          <a:p>
            <a:r>
              <a:rPr lang="en-IN" dirty="0"/>
              <a:t>Teacher provides remedial opportunities for acquiring the knowledge/skills, if necessary.</a:t>
            </a:r>
          </a:p>
          <a:p>
            <a:r>
              <a:rPr lang="en-IN" dirty="0"/>
              <a:t>Teacher provides closure at the end of the lesson.</a:t>
            </a:r>
          </a:p>
        </p:txBody>
      </p:sp>
    </p:spTree>
    <p:extLst>
      <p:ext uri="{BB962C8B-B14F-4D97-AF65-F5344CB8AC3E}">
        <p14:creationId xmlns:p14="http://schemas.microsoft.com/office/powerpoint/2010/main" val="69035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t>The </a:t>
            </a:r>
            <a:r>
              <a:rPr lang="en-IN" dirty="0"/>
              <a:t>curriculum development process systematically organizes what will be taught, who will be taught, and how it will be taught. Each component affects and interacts with other components.</a:t>
            </a:r>
          </a:p>
        </p:txBody>
      </p:sp>
    </p:spTree>
    <p:extLst>
      <p:ext uri="{BB962C8B-B14F-4D97-AF65-F5344CB8AC3E}">
        <p14:creationId xmlns:p14="http://schemas.microsoft.com/office/powerpoint/2010/main" val="208388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ISSUES</a:t>
            </a:r>
            <a:endParaRPr lang="en-IN" dirty="0"/>
          </a:p>
        </p:txBody>
      </p:sp>
      <p:sp>
        <p:nvSpPr>
          <p:cNvPr id="3" name="Content Placeholder 2"/>
          <p:cNvSpPr>
            <a:spLocks noGrp="1"/>
          </p:cNvSpPr>
          <p:nvPr>
            <p:ph idx="1"/>
          </p:nvPr>
        </p:nvSpPr>
        <p:spPr/>
        <p:txBody>
          <a:bodyPr/>
          <a:lstStyle/>
          <a:p>
            <a:pPr algn="just"/>
            <a:r>
              <a:rPr lang="en-IN" dirty="0"/>
              <a:t>A common complaint of an explicit instruction approach is that it does not offer sufficient opportunities for students to build on acquired knowledge/skills in creative and novel ways that help them to assimilate the material. </a:t>
            </a:r>
          </a:p>
        </p:txBody>
      </p:sp>
    </p:spTree>
    <p:extLst>
      <p:ext uri="{BB962C8B-B14F-4D97-AF65-F5344CB8AC3E}">
        <p14:creationId xmlns:p14="http://schemas.microsoft.com/office/powerpoint/2010/main" val="13412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lnSpcReduction="10000"/>
          </a:bodyPr>
          <a:lstStyle/>
          <a:p>
            <a:r>
              <a:rPr lang="en-IN" dirty="0"/>
              <a:t>In order to effectively engage with students from diverse backgrounds, teachers require the relevant knowledge and understanding, attitudes, values, skills and dispositions. </a:t>
            </a:r>
            <a:endParaRPr lang="en-IN" dirty="0" smtClean="0"/>
          </a:p>
          <a:p>
            <a:r>
              <a:rPr lang="en-IN" dirty="0" smtClean="0"/>
              <a:t>Their </a:t>
            </a:r>
            <a:r>
              <a:rPr lang="en-IN" dirty="0"/>
              <a:t>efficacy also depends on their awareness of their own perspectives, assumptions and biases, and their ability to empathise with students from different backgrounds. </a:t>
            </a:r>
            <a:endParaRPr lang="en-IN" dirty="0" smtClean="0"/>
          </a:p>
          <a:p>
            <a:r>
              <a:rPr lang="en-IN" dirty="0" smtClean="0"/>
              <a:t>Competent </a:t>
            </a:r>
            <a:r>
              <a:rPr lang="en-IN" dirty="0"/>
              <a:t>teaching treats diversity as an asset and a source of growth, rather than a hindrance to performance.</a:t>
            </a:r>
          </a:p>
        </p:txBody>
      </p:sp>
    </p:spTree>
    <p:extLst>
      <p:ext uri="{BB962C8B-B14F-4D97-AF65-F5344CB8AC3E}">
        <p14:creationId xmlns:p14="http://schemas.microsoft.com/office/powerpoint/2010/main" val="123787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just"/>
            <a:r>
              <a:rPr lang="en-IN" dirty="0"/>
              <a:t>Teachers also need a high level of professionalism to select and modify methods that will meet the needs of diverse student populations; to critically evaluate the representation of diversity in teaching materials; and to systematically reflect on the impact of their own practice</a:t>
            </a:r>
            <a:r>
              <a:rPr lang="en-IN" dirty="0" smtClean="0"/>
              <a:t>.</a:t>
            </a:r>
          </a:p>
          <a:p>
            <a:pPr algn="just"/>
            <a:r>
              <a:rPr lang="en-IN" dirty="0" smtClean="0"/>
              <a:t>professional </a:t>
            </a:r>
            <a:r>
              <a:rPr lang="en-IN" dirty="0"/>
              <a:t>autonomy and latitude, which empower teachers to take charge of developing their pedagogical </a:t>
            </a:r>
            <a:r>
              <a:rPr lang="en-IN" dirty="0" smtClean="0"/>
              <a:t>competency</a:t>
            </a:r>
            <a:endParaRPr lang="en-IN" dirty="0"/>
          </a:p>
        </p:txBody>
      </p:sp>
    </p:spTree>
    <p:extLst>
      <p:ext uri="{BB962C8B-B14F-4D97-AF65-F5344CB8AC3E}">
        <p14:creationId xmlns:p14="http://schemas.microsoft.com/office/powerpoint/2010/main" val="206176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Problems of curriculum load</a:t>
            </a:r>
            <a:endParaRPr lang="en-IN" dirty="0"/>
          </a:p>
        </p:txBody>
      </p:sp>
      <p:sp>
        <p:nvSpPr>
          <p:cNvPr id="3" name="Content Placeholder 2"/>
          <p:cNvSpPr>
            <a:spLocks noGrp="1"/>
          </p:cNvSpPr>
          <p:nvPr>
            <p:ph idx="1"/>
          </p:nvPr>
        </p:nvSpPr>
        <p:spPr/>
        <p:txBody>
          <a:bodyPr>
            <a:normAutofit lnSpcReduction="10000"/>
          </a:bodyPr>
          <a:lstStyle/>
          <a:p>
            <a:r>
              <a:rPr lang="en-IN" dirty="0"/>
              <a:t>A</a:t>
            </a:r>
            <a:r>
              <a:rPr lang="en-IN" dirty="0" smtClean="0"/>
              <a:t>ny </a:t>
            </a:r>
            <a:r>
              <a:rPr lang="en-IN" dirty="0"/>
              <a:t>attempt to raise educational standards simply by adding more and more content may lead to </a:t>
            </a:r>
            <a:r>
              <a:rPr lang="en-IN" dirty="0" smtClean="0"/>
              <a:t>the  problem </a:t>
            </a:r>
            <a:r>
              <a:rPr lang="en-IN" dirty="0"/>
              <a:t>of curriculum load</a:t>
            </a:r>
            <a:r>
              <a:rPr lang="en-IN" dirty="0" smtClean="0"/>
              <a:t>.</a:t>
            </a:r>
          </a:p>
          <a:p>
            <a:r>
              <a:rPr lang="en-IN" dirty="0" smtClean="0"/>
              <a:t>The </a:t>
            </a:r>
            <a:r>
              <a:rPr lang="en-IN" dirty="0"/>
              <a:t>problem has been discussed extensively by several committees, with several recommendations on reducing the academic burden on the students</a:t>
            </a:r>
            <a:r>
              <a:rPr lang="en-IN" dirty="0" smtClean="0"/>
              <a:t>.</a:t>
            </a:r>
          </a:p>
          <a:p>
            <a:r>
              <a:rPr lang="en-IN" dirty="0"/>
              <a:t>T</a:t>
            </a:r>
            <a:r>
              <a:rPr lang="en-IN" dirty="0" smtClean="0"/>
              <a:t>he </a:t>
            </a:r>
            <a:r>
              <a:rPr lang="en-IN" dirty="0"/>
              <a:t>problem has grown more acute with the passing time and increased competition.</a:t>
            </a:r>
          </a:p>
        </p:txBody>
      </p:sp>
    </p:spTree>
    <p:extLst>
      <p:ext uri="{BB962C8B-B14F-4D97-AF65-F5344CB8AC3E}">
        <p14:creationId xmlns:p14="http://schemas.microsoft.com/office/powerpoint/2010/main" val="592717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r>
              <a:rPr lang="en-IN" dirty="0"/>
              <a:t>T</a:t>
            </a:r>
            <a:r>
              <a:rPr lang="en-IN" dirty="0" smtClean="0"/>
              <a:t>he </a:t>
            </a:r>
            <a:r>
              <a:rPr lang="en-IN" dirty="0"/>
              <a:t>most common being behaviour problems </a:t>
            </a:r>
            <a:r>
              <a:rPr lang="en-IN" dirty="0" smtClean="0"/>
              <a:t>and  academic under achievement. </a:t>
            </a:r>
          </a:p>
          <a:p>
            <a:r>
              <a:rPr lang="en-IN" dirty="0" smtClean="0"/>
              <a:t> Children attending </a:t>
            </a:r>
            <a:r>
              <a:rPr lang="en-IN" dirty="0"/>
              <a:t>pre- schools carrying a bag full of books and notebooks</a:t>
            </a:r>
            <a:r>
              <a:rPr lang="en-IN" dirty="0" smtClean="0"/>
              <a:t>.</a:t>
            </a:r>
          </a:p>
          <a:p>
            <a:r>
              <a:rPr lang="en-IN" dirty="0"/>
              <a:t>B</a:t>
            </a:r>
            <a:r>
              <a:rPr lang="en-IN" dirty="0" smtClean="0"/>
              <a:t>oth </a:t>
            </a:r>
            <a:r>
              <a:rPr lang="en-IN" dirty="0"/>
              <a:t>the child and the teacher have lost the ‘joy of learning</a:t>
            </a:r>
            <a:r>
              <a:rPr lang="en-IN" dirty="0" smtClean="0"/>
              <a:t>’.</a:t>
            </a:r>
          </a:p>
          <a:p>
            <a:r>
              <a:rPr lang="en-IN" dirty="0"/>
              <a:t>stress in </a:t>
            </a:r>
            <a:r>
              <a:rPr lang="en-IN" dirty="0" smtClean="0"/>
              <a:t>the children</a:t>
            </a:r>
          </a:p>
          <a:p>
            <a:endParaRPr lang="en-IN" dirty="0"/>
          </a:p>
        </p:txBody>
      </p:sp>
    </p:spTree>
    <p:extLst>
      <p:ext uri="{BB962C8B-B14F-4D97-AF65-F5344CB8AC3E}">
        <p14:creationId xmlns:p14="http://schemas.microsoft.com/office/powerpoint/2010/main" val="2778302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B</a:t>
            </a:r>
            <a:r>
              <a:rPr lang="en-IN" dirty="0" smtClean="0"/>
              <a:t>eneficiaries and </a:t>
            </a:r>
            <a:r>
              <a:rPr lang="en-IN" dirty="0"/>
              <a:t>functionary </a:t>
            </a:r>
            <a:r>
              <a:rPr lang="en-IN" dirty="0" smtClean="0"/>
              <a:t>of  curriculum </a:t>
            </a:r>
            <a:endParaRPr lang="en-IN" dirty="0"/>
          </a:p>
        </p:txBody>
      </p:sp>
      <p:sp>
        <p:nvSpPr>
          <p:cNvPr id="3" name="Content Placeholder 2"/>
          <p:cNvSpPr>
            <a:spLocks noGrp="1"/>
          </p:cNvSpPr>
          <p:nvPr>
            <p:ph idx="1"/>
          </p:nvPr>
        </p:nvSpPr>
        <p:spPr/>
        <p:txBody>
          <a:bodyPr/>
          <a:lstStyle/>
          <a:p>
            <a:pPr algn="just"/>
            <a:r>
              <a:rPr lang="en-IN" dirty="0" smtClean="0"/>
              <a:t>One </a:t>
            </a:r>
            <a:r>
              <a:rPr lang="en-IN" dirty="0"/>
              <a:t>of the main objectives of curriculum development is to assist the beneficiaries to become active and productive group members and leaders. </a:t>
            </a:r>
            <a:endParaRPr lang="en-IN" dirty="0" smtClean="0"/>
          </a:p>
          <a:p>
            <a:pPr algn="just"/>
            <a:r>
              <a:rPr lang="en-IN" dirty="0" smtClean="0"/>
              <a:t>Participation </a:t>
            </a:r>
            <a:r>
              <a:rPr lang="en-IN" dirty="0"/>
              <a:t>of functionary and beneficiaries in curriculum leads to the satisfaction of basic human needs and a meaningful participation leads to economic and social change</a:t>
            </a:r>
            <a:r>
              <a:rPr lang="en-IN" dirty="0" smtClean="0"/>
              <a:t>.</a:t>
            </a:r>
            <a:endParaRPr lang="en-IN" dirty="0"/>
          </a:p>
        </p:txBody>
      </p:sp>
    </p:spTree>
    <p:extLst>
      <p:ext uri="{BB962C8B-B14F-4D97-AF65-F5344CB8AC3E}">
        <p14:creationId xmlns:p14="http://schemas.microsoft.com/office/powerpoint/2010/main" val="278768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r>
              <a:rPr lang="en-IN" dirty="0"/>
              <a:t>For the proper curriculum development many kinds of expertise are needed.</a:t>
            </a:r>
          </a:p>
          <a:p>
            <a:r>
              <a:rPr lang="en-IN" dirty="0"/>
              <a:t>The educators should be knowledgeable about recent changes in subject matter and also learning theories</a:t>
            </a:r>
            <a:r>
              <a:rPr lang="en-IN" dirty="0" smtClean="0"/>
              <a:t>.</a:t>
            </a:r>
          </a:p>
          <a:p>
            <a:r>
              <a:rPr lang="en-IN" dirty="0"/>
              <a:t>To encourage group promoters and other supporting staff to adjust their standard training to meet the need of the rural poor.</a:t>
            </a:r>
          </a:p>
        </p:txBody>
      </p:sp>
    </p:spTree>
    <p:extLst>
      <p:ext uri="{BB962C8B-B14F-4D97-AF65-F5344CB8AC3E}">
        <p14:creationId xmlns:p14="http://schemas.microsoft.com/office/powerpoint/2010/main" val="2013246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903649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004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580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968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35292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Issues in curriculum development- centralised v/s decentralised</a:t>
            </a:r>
          </a:p>
        </p:txBody>
      </p:sp>
      <p:sp>
        <p:nvSpPr>
          <p:cNvPr id="3" name="Content Placeholder 2"/>
          <p:cNvSpPr>
            <a:spLocks noGrp="1"/>
          </p:cNvSpPr>
          <p:nvPr>
            <p:ph idx="1"/>
          </p:nvPr>
        </p:nvSpPr>
        <p:spPr/>
        <p:txBody>
          <a:bodyPr/>
          <a:lstStyle/>
          <a:p>
            <a:r>
              <a:rPr lang="en-IN" dirty="0"/>
              <a:t>Centralized curricula tend to be more structured and orderly </a:t>
            </a:r>
          </a:p>
          <a:p>
            <a:r>
              <a:rPr lang="en-IN" dirty="0"/>
              <a:t> It ensure uniformity and a standard approach to teaching and learning. </a:t>
            </a:r>
          </a:p>
          <a:p>
            <a:r>
              <a:rPr lang="en-IN" dirty="0"/>
              <a:t> The decentralized curricula tend to be more appropriate to students' local needs and often ensure better ownership of the course by teachers.</a:t>
            </a:r>
          </a:p>
        </p:txBody>
      </p:sp>
    </p:spTree>
    <p:extLst>
      <p:ext uri="{BB962C8B-B14F-4D97-AF65-F5344CB8AC3E}">
        <p14:creationId xmlns:p14="http://schemas.microsoft.com/office/powerpoint/2010/main" val="2921920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08912"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017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56895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690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136904"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496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965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08912"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384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08912"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31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algn="just"/>
            <a:r>
              <a:rPr lang="en-IN" dirty="0"/>
              <a:t>C</a:t>
            </a:r>
            <a:r>
              <a:rPr lang="en-IN" dirty="0" smtClean="0"/>
              <a:t>entralization and decentralization  apply  to  all  essential  education  sector  functions  including  planning  and  plan  implementation  monitoring, budget  and  financial  management, personnel management, academic management, and provision of infrastructure  including procurement.</a:t>
            </a:r>
            <a:endParaRPr lang="en-IN" dirty="0"/>
          </a:p>
        </p:txBody>
      </p:sp>
    </p:spTree>
    <p:extLst>
      <p:ext uri="{BB962C8B-B14F-4D97-AF65-F5344CB8AC3E}">
        <p14:creationId xmlns:p14="http://schemas.microsoft.com/office/powerpoint/2010/main" val="391253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a:t/>
            </a:r>
            <a:br>
              <a:rPr lang="en-IN" dirty="0"/>
            </a:br>
            <a:r>
              <a:rPr lang="en-IN" dirty="0" smtClean="0"/>
              <a:t>Planning and Plan  Implementation and Monitoring</a:t>
            </a:r>
            <a:br>
              <a:rPr lang="en-IN" dirty="0" smtClean="0"/>
            </a:br>
            <a:r>
              <a:rPr lang="en-IN" dirty="0" smtClean="0"/>
              <a:t/>
            </a:r>
            <a:br>
              <a:rPr lang="en-IN" dirty="0" smtClean="0"/>
            </a:br>
            <a:endParaRPr lang="en-IN" dirty="0"/>
          </a:p>
        </p:txBody>
      </p:sp>
      <p:sp>
        <p:nvSpPr>
          <p:cNvPr id="3" name="Content Placeholder 2"/>
          <p:cNvSpPr>
            <a:spLocks noGrp="1"/>
          </p:cNvSpPr>
          <p:nvPr>
            <p:ph idx="1"/>
          </p:nvPr>
        </p:nvSpPr>
        <p:spPr/>
        <p:txBody>
          <a:bodyPr/>
          <a:lstStyle/>
          <a:p>
            <a:pPr algn="just"/>
            <a:r>
              <a:rPr lang="en-IN" dirty="0"/>
              <a:t>C</a:t>
            </a:r>
            <a:r>
              <a:rPr lang="en-IN" dirty="0" smtClean="0"/>
              <a:t>entral government retains  the  function  of  national  policy  setting  and national  planning, including  long-term and medium-term planning, </a:t>
            </a:r>
            <a:r>
              <a:rPr lang="en-IN" dirty="0"/>
              <a:t>a</a:t>
            </a:r>
            <a:r>
              <a:rPr lang="en-IN" dirty="0" smtClean="0"/>
              <a:t>nnual action plans  and  linked  to annual budgeting which  is undertaken at sub-national  level.</a:t>
            </a:r>
            <a:endParaRPr lang="en-IN" dirty="0"/>
          </a:p>
        </p:txBody>
      </p:sp>
    </p:spTree>
    <p:extLst>
      <p:ext uri="{BB962C8B-B14F-4D97-AF65-F5344CB8AC3E}">
        <p14:creationId xmlns:p14="http://schemas.microsoft.com/office/powerpoint/2010/main" val="190852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algn="just"/>
            <a:r>
              <a:rPr lang="en-IN" dirty="0"/>
              <a:t>S</a:t>
            </a:r>
            <a:r>
              <a:rPr lang="en-IN" dirty="0" smtClean="0"/>
              <a:t>trategic planning  functions are the  responsibility of  regional or provincial entities.  For  education  levels  considered  strategic,  school  mapping  remains  a  centralized  function  while  responsibilities  have  been devolved  to  lower  tiers  of  government  for  primary  education.</a:t>
            </a:r>
            <a:endParaRPr lang="en-IN" dirty="0"/>
          </a:p>
        </p:txBody>
      </p:sp>
    </p:spTree>
    <p:extLst>
      <p:ext uri="{BB962C8B-B14F-4D97-AF65-F5344CB8AC3E}">
        <p14:creationId xmlns:p14="http://schemas.microsoft.com/office/powerpoint/2010/main" val="253553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229600" cy="5534075"/>
          </a:xfrm>
        </p:spPr>
        <p:txBody>
          <a:bodyPr/>
          <a:lstStyle/>
          <a:p>
            <a:pPr algn="just"/>
            <a:r>
              <a:rPr lang="en-IN" dirty="0" smtClean="0"/>
              <a:t> As decentralization proceeds, increasingly information come from certain monitoring and evaluation systems grow in education sectors all over the world sometimes reversing some of the potential benefits of decentralization through </a:t>
            </a:r>
            <a:r>
              <a:rPr lang="en-IN" dirty="0" smtClean="0">
                <a:solidFill>
                  <a:srgbClr val="FF0000"/>
                </a:solidFill>
              </a:rPr>
              <a:t>increased bureaucratization and control.</a:t>
            </a:r>
          </a:p>
          <a:p>
            <a:endParaRPr lang="en-IN" dirty="0" smtClean="0"/>
          </a:p>
          <a:p>
            <a:endParaRPr lang="en-IN" dirty="0"/>
          </a:p>
        </p:txBody>
      </p:sp>
    </p:spTree>
    <p:extLst>
      <p:ext uri="{BB962C8B-B14F-4D97-AF65-F5344CB8AC3E}">
        <p14:creationId xmlns:p14="http://schemas.microsoft.com/office/powerpoint/2010/main" val="279342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Budget  and  Financial  Management</a:t>
            </a:r>
            <a:endParaRPr lang="en-IN" dirty="0"/>
          </a:p>
        </p:txBody>
      </p:sp>
      <p:sp>
        <p:nvSpPr>
          <p:cNvPr id="3" name="Content Placeholder 2"/>
          <p:cNvSpPr>
            <a:spLocks noGrp="1"/>
          </p:cNvSpPr>
          <p:nvPr>
            <p:ph idx="1"/>
          </p:nvPr>
        </p:nvSpPr>
        <p:spPr/>
        <p:txBody>
          <a:bodyPr>
            <a:normAutofit fontScale="92500" lnSpcReduction="20000"/>
          </a:bodyPr>
          <a:lstStyle/>
          <a:p>
            <a:endParaRPr lang="en-IN" dirty="0" smtClean="0"/>
          </a:p>
          <a:p>
            <a:r>
              <a:rPr lang="en-IN" dirty="0" smtClean="0"/>
              <a:t>Budget  preparation  and  allocation, expenditure management and monitoring are often a shared responsibility between central and decentralized levels of government.</a:t>
            </a:r>
          </a:p>
          <a:p>
            <a:r>
              <a:rPr lang="en-IN" dirty="0"/>
              <a:t>T</a:t>
            </a:r>
            <a:r>
              <a:rPr lang="en-IN" dirty="0" smtClean="0"/>
              <a:t>he Ministry of Education is not involved in the budget allocation process. </a:t>
            </a:r>
          </a:p>
          <a:p>
            <a:r>
              <a:rPr lang="en-IN" dirty="0"/>
              <a:t>T</a:t>
            </a:r>
            <a:r>
              <a:rPr lang="en-IN" dirty="0" smtClean="0"/>
              <a:t>he largest share (80 </a:t>
            </a:r>
            <a:r>
              <a:rPr lang="en-IN" dirty="0" err="1" smtClean="0"/>
              <a:t>percent</a:t>
            </a:r>
            <a:r>
              <a:rPr lang="en-IN" dirty="0" smtClean="0"/>
              <a:t> and more) of the  total  public  recurrent  budget  for  education  is  executed  through  the  budgets  of  local  level governments.</a:t>
            </a:r>
            <a:endParaRPr lang="en-IN" dirty="0"/>
          </a:p>
        </p:txBody>
      </p:sp>
    </p:spTree>
    <p:extLst>
      <p:ext uri="{BB962C8B-B14F-4D97-AF65-F5344CB8AC3E}">
        <p14:creationId xmlns:p14="http://schemas.microsoft.com/office/powerpoint/2010/main" val="111631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dirty="0"/>
              <a:t>E</a:t>
            </a:r>
            <a:r>
              <a:rPr lang="en-IN" dirty="0" smtClean="0"/>
              <a:t>ducation  financing  is already much more decentralized  than  other  areas  of  government  activity </a:t>
            </a:r>
          </a:p>
          <a:p>
            <a:pPr algn="just"/>
            <a:r>
              <a:rPr lang="en-IN" dirty="0"/>
              <a:t>G</a:t>
            </a:r>
            <a:r>
              <a:rPr lang="en-IN" dirty="0" smtClean="0"/>
              <a:t>ranting  resource allocation  and  budget  execution  autonomy  to  local  level  governments  makes  </a:t>
            </a:r>
            <a:r>
              <a:rPr lang="en-IN" dirty="0" smtClean="0">
                <a:solidFill>
                  <a:srgbClr val="FF0000"/>
                </a:solidFill>
              </a:rPr>
              <a:t>achieving  of national education  targets difficult.</a:t>
            </a:r>
            <a:endParaRPr lang="en-IN" dirty="0">
              <a:solidFill>
                <a:srgbClr val="FF0000"/>
              </a:solidFill>
            </a:endParaRPr>
          </a:p>
        </p:txBody>
      </p:sp>
    </p:spTree>
    <p:extLst>
      <p:ext uri="{BB962C8B-B14F-4D97-AF65-F5344CB8AC3E}">
        <p14:creationId xmlns:p14="http://schemas.microsoft.com/office/powerpoint/2010/main" val="3116814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1183</Words>
  <Application>Microsoft Office PowerPoint</Application>
  <PresentationFormat>On-screen Show (4:3)</PresentationFormat>
  <Paragraphs>71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Curriculum development </vt:lpstr>
      <vt:lpstr>PowerPoint Presentation</vt:lpstr>
      <vt:lpstr>Issues in curriculum development- centralised v/s decentralised</vt:lpstr>
      <vt:lpstr>PowerPoint Presentation</vt:lpstr>
      <vt:lpstr>  Planning and Plan  Implementation and Monitoring  </vt:lpstr>
      <vt:lpstr>PowerPoint Presentation</vt:lpstr>
      <vt:lpstr>PowerPoint Presentation</vt:lpstr>
      <vt:lpstr> Budget  and  Financial  Management</vt:lpstr>
      <vt:lpstr>PowerPoint Presentation</vt:lpstr>
      <vt:lpstr>PowerPoint Presentation</vt:lpstr>
      <vt:lpstr>Personnel  Management</vt:lpstr>
      <vt:lpstr> Academic Management</vt:lpstr>
      <vt:lpstr>PowerPoint Presentation</vt:lpstr>
      <vt:lpstr> Provision  of  Infrastructure</vt:lpstr>
      <vt:lpstr>PowerPoint Presentation</vt:lpstr>
      <vt:lpstr>Diversified Teacher Competencies</vt:lpstr>
      <vt:lpstr>PowerPoint Presentation</vt:lpstr>
      <vt:lpstr>PowerPoint Presentation</vt:lpstr>
      <vt:lpstr>PowerPoint Presentation</vt:lpstr>
      <vt:lpstr>ISSUES</vt:lpstr>
      <vt:lpstr>PowerPoint Presentation</vt:lpstr>
      <vt:lpstr>PowerPoint Presentation</vt:lpstr>
      <vt:lpstr>Problems of curriculum load</vt:lpstr>
      <vt:lpstr>PowerPoint Presentation</vt:lpstr>
      <vt:lpstr>Beneficiaries and functionary of  curriculum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curriculum- centralised v/s decentralised</dc:title>
  <dc:creator>user</dc:creator>
  <cp:lastModifiedBy>user</cp:lastModifiedBy>
  <cp:revision>84</cp:revision>
  <dcterms:created xsi:type="dcterms:W3CDTF">2021-04-05T07:35:37Z</dcterms:created>
  <dcterms:modified xsi:type="dcterms:W3CDTF">2021-04-07T05:01:04Z</dcterms:modified>
</cp:coreProperties>
</file>