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68" r:id="rId3"/>
    <p:sldId id="269" r:id="rId4"/>
    <p:sldId id="270" r:id="rId5"/>
    <p:sldId id="271" r:id="rId6"/>
    <p:sldId id="272" r:id="rId7"/>
    <p:sldId id="280" r:id="rId8"/>
    <p:sldId id="274" r:id="rId9"/>
    <p:sldId id="275" r:id="rId10"/>
    <p:sldId id="276" r:id="rId11"/>
    <p:sldId id="277" r:id="rId12"/>
    <p:sldId id="278" r:id="rId13"/>
    <p:sldId id="279" r:id="rId14"/>
    <p:sldId id="300" r:id="rId15"/>
    <p:sldId id="281" r:id="rId16"/>
    <p:sldId id="282" r:id="rId17"/>
    <p:sldId id="283"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308" r:id="rId33"/>
    <p:sldId id="311" r:id="rId34"/>
    <p:sldId id="303" r:id="rId35"/>
    <p:sldId id="299" r:id="rId36"/>
    <p:sldId id="301" r:id="rId37"/>
    <p:sldId id="302" r:id="rId38"/>
    <p:sldId id="284" r:id="rId39"/>
    <p:sldId id="304" r:id="rId40"/>
    <p:sldId id="305" r:id="rId41"/>
    <p:sldId id="306" r:id="rId42"/>
    <p:sldId id="307" r:id="rId43"/>
    <p:sldId id="318" r:id="rId44"/>
    <p:sldId id="312" r:id="rId45"/>
    <p:sldId id="267" r:id="rId46"/>
    <p:sldId id="313" r:id="rId47"/>
    <p:sldId id="314" r:id="rId48"/>
    <p:sldId id="315" r:id="rId49"/>
    <p:sldId id="316" r:id="rId50"/>
    <p:sldId id="319" r:id="rId51"/>
    <p:sldId id="320" r:id="rId52"/>
    <p:sldId id="321" r:id="rId53"/>
    <p:sldId id="322" r:id="rId54"/>
    <p:sldId id="323" r:id="rId55"/>
    <p:sldId id="324" r:id="rId56"/>
    <p:sldId id="325" r:id="rId57"/>
    <p:sldId id="326" r:id="rId58"/>
    <p:sldId id="327" r:id="rId59"/>
    <p:sldId id="328" r:id="rId60"/>
    <p:sldId id="330" r:id="rId61"/>
    <p:sldId id="331"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6D1DAC-55D6-4772-A15B-530C89C5A2D5}" type="datetimeFigureOut">
              <a:rPr lang="en-IN" smtClean="0"/>
              <a:t>29-03-2021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BA7158-EA69-4E5E-B445-5333799AE2A0}" type="slidenum">
              <a:rPr lang="en-IN" smtClean="0"/>
              <a:t>‹#›</a:t>
            </a:fld>
            <a:endParaRPr lang="en-IN"/>
          </a:p>
        </p:txBody>
      </p:sp>
    </p:spTree>
    <p:extLst>
      <p:ext uri="{BB962C8B-B14F-4D97-AF65-F5344CB8AC3E}">
        <p14:creationId xmlns:p14="http://schemas.microsoft.com/office/powerpoint/2010/main" val="2602670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3BA7158-EA69-4E5E-B445-5333799AE2A0}" type="slidenum">
              <a:rPr lang="en-IN" smtClean="0"/>
              <a:t>9</a:t>
            </a:fld>
            <a:endParaRPr lang="en-IN"/>
          </a:p>
        </p:txBody>
      </p:sp>
    </p:spTree>
    <p:extLst>
      <p:ext uri="{BB962C8B-B14F-4D97-AF65-F5344CB8AC3E}">
        <p14:creationId xmlns:p14="http://schemas.microsoft.com/office/powerpoint/2010/main" val="97906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3BA7158-EA69-4E5E-B445-5333799AE2A0}" type="slidenum">
              <a:rPr lang="en-IN" smtClean="0"/>
              <a:t>25</a:t>
            </a:fld>
            <a:endParaRPr lang="en-IN"/>
          </a:p>
        </p:txBody>
      </p:sp>
    </p:spTree>
    <p:extLst>
      <p:ext uri="{BB962C8B-B14F-4D97-AF65-F5344CB8AC3E}">
        <p14:creationId xmlns:p14="http://schemas.microsoft.com/office/powerpoint/2010/main" val="406346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3BA7158-EA69-4E5E-B445-5333799AE2A0}" type="slidenum">
              <a:rPr lang="en-IN" smtClean="0"/>
              <a:t>60</a:t>
            </a:fld>
            <a:endParaRPr lang="en-IN"/>
          </a:p>
        </p:txBody>
      </p:sp>
    </p:spTree>
    <p:extLst>
      <p:ext uri="{BB962C8B-B14F-4D97-AF65-F5344CB8AC3E}">
        <p14:creationId xmlns:p14="http://schemas.microsoft.com/office/powerpoint/2010/main" val="2435560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3BA7158-EA69-4E5E-B445-5333799AE2A0}" type="slidenum">
              <a:rPr lang="en-IN" smtClean="0"/>
              <a:t>61</a:t>
            </a:fld>
            <a:endParaRPr lang="en-IN"/>
          </a:p>
        </p:txBody>
      </p:sp>
    </p:spTree>
    <p:extLst>
      <p:ext uri="{BB962C8B-B14F-4D97-AF65-F5344CB8AC3E}">
        <p14:creationId xmlns:p14="http://schemas.microsoft.com/office/powerpoint/2010/main" val="2256818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F02D4A1-6E05-4C66-B8BB-EBE128DCA34D}"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2779525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F02D4A1-6E05-4C66-B8BB-EBE128DCA34D}"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2026566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F02D4A1-6E05-4C66-B8BB-EBE128DCA34D}"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28874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F02D4A1-6E05-4C66-B8BB-EBE128DCA34D}"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2542474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02D4A1-6E05-4C66-B8BB-EBE128DCA34D}"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254806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F02D4A1-6E05-4C66-B8BB-EBE128DCA34D}" type="datetimeFigureOut">
              <a:rPr lang="en-IN" smtClean="0"/>
              <a:t>29-03-2021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285698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02D4A1-6E05-4C66-B8BB-EBE128DCA34D}" type="datetimeFigureOut">
              <a:rPr lang="en-IN" smtClean="0"/>
              <a:t>29-03-2021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4281407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F02D4A1-6E05-4C66-B8BB-EBE128DCA34D}" type="datetimeFigureOut">
              <a:rPr lang="en-IN" smtClean="0"/>
              <a:t>29-03-2021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4212390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2D4A1-6E05-4C66-B8BB-EBE128DCA34D}" type="datetimeFigureOut">
              <a:rPr lang="en-IN" smtClean="0"/>
              <a:t>29-03-2021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147415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2D4A1-6E05-4C66-B8BB-EBE128DCA34D}" type="datetimeFigureOut">
              <a:rPr lang="en-IN" smtClean="0"/>
              <a:t>29-03-2021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397835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2D4A1-6E05-4C66-B8BB-EBE128DCA34D}" type="datetimeFigureOut">
              <a:rPr lang="en-IN" smtClean="0"/>
              <a:t>29-03-2021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A3F75A-CADD-447E-8EC3-856F93BF5202}" type="slidenum">
              <a:rPr lang="en-IN" smtClean="0"/>
              <a:t>‹#›</a:t>
            </a:fld>
            <a:endParaRPr lang="en-IN"/>
          </a:p>
        </p:txBody>
      </p:sp>
    </p:spTree>
    <p:extLst>
      <p:ext uri="{BB962C8B-B14F-4D97-AF65-F5344CB8AC3E}">
        <p14:creationId xmlns:p14="http://schemas.microsoft.com/office/powerpoint/2010/main" val="3406242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2D4A1-6E05-4C66-B8BB-EBE128DCA34D}" type="datetimeFigureOut">
              <a:rPr lang="en-IN" smtClean="0"/>
              <a:t>29-03-2021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3F75A-CADD-447E-8EC3-856F93BF5202}" type="slidenum">
              <a:rPr lang="en-IN" smtClean="0"/>
              <a:t>‹#›</a:t>
            </a:fld>
            <a:endParaRPr lang="en-IN"/>
          </a:p>
        </p:txBody>
      </p:sp>
    </p:spTree>
    <p:extLst>
      <p:ext uri="{BB962C8B-B14F-4D97-AF65-F5344CB8AC3E}">
        <p14:creationId xmlns:p14="http://schemas.microsoft.com/office/powerpoint/2010/main" val="724304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080119"/>
          </a:xfrm>
        </p:spPr>
        <p:txBody>
          <a:bodyPr>
            <a:normAutofit fontScale="90000"/>
          </a:bodyPr>
          <a:lstStyle/>
          <a:p>
            <a:r>
              <a:rPr lang="en-IN" dirty="0" smtClean="0"/>
              <a:t>MODELS OF CURRICULUM DEVELOPMENT</a:t>
            </a:r>
            <a:endParaRPr lang="en-IN" dirty="0"/>
          </a:p>
        </p:txBody>
      </p:sp>
      <p:sp>
        <p:nvSpPr>
          <p:cNvPr id="3" name="Subtitle 2"/>
          <p:cNvSpPr>
            <a:spLocks noGrp="1"/>
          </p:cNvSpPr>
          <p:nvPr>
            <p:ph type="subTitle" idx="1"/>
          </p:nvPr>
        </p:nvSpPr>
        <p:spPr>
          <a:xfrm>
            <a:off x="683568" y="1844824"/>
            <a:ext cx="7704856" cy="4464496"/>
          </a:xfrm>
        </p:spPr>
        <p:txBody>
          <a:bodyPr>
            <a:normAutofit fontScale="92500" lnSpcReduction="20000"/>
          </a:bodyPr>
          <a:lstStyle/>
          <a:p>
            <a:pPr algn="just"/>
            <a:r>
              <a:rPr lang="en-IN" dirty="0" smtClean="0">
                <a:solidFill>
                  <a:schemeClr val="tx1"/>
                </a:solidFill>
              </a:rPr>
              <a:t> </a:t>
            </a:r>
            <a:r>
              <a:rPr lang="en-IN" dirty="0" smtClean="0">
                <a:solidFill>
                  <a:srgbClr val="FF0000"/>
                </a:solidFill>
              </a:rPr>
              <a:t>Way of planning curricula </a:t>
            </a:r>
            <a:r>
              <a:rPr lang="en-IN" dirty="0" smtClean="0">
                <a:solidFill>
                  <a:schemeClr val="tx1"/>
                </a:solidFill>
              </a:rPr>
              <a:t>to optimize students' learning and to allow them to increase their output.</a:t>
            </a:r>
          </a:p>
          <a:p>
            <a:pPr algn="just"/>
            <a:r>
              <a:rPr lang="en-IN" dirty="0" smtClean="0">
                <a:solidFill>
                  <a:schemeClr val="tx1"/>
                </a:solidFill>
              </a:rPr>
              <a:t> A plan for structuring the learning environment and coordinating the elements of personnel, materials, and equipment.</a:t>
            </a:r>
          </a:p>
          <a:p>
            <a:pPr algn="just"/>
            <a:r>
              <a:rPr lang="en-IN" dirty="0" smtClean="0">
                <a:solidFill>
                  <a:schemeClr val="tx1"/>
                </a:solidFill>
              </a:rPr>
              <a:t> A complex unity of parts organized to serve a common function</a:t>
            </a:r>
            <a:r>
              <a:rPr lang="en-IN" dirty="0">
                <a:solidFill>
                  <a:schemeClr val="tx1"/>
                </a:solidFill>
              </a:rPr>
              <a:t>. </a:t>
            </a:r>
            <a:endParaRPr lang="en-IN" dirty="0" smtClean="0">
              <a:solidFill>
                <a:schemeClr val="tx1"/>
              </a:solidFill>
            </a:endParaRPr>
          </a:p>
          <a:p>
            <a:pPr algn="just"/>
            <a:r>
              <a:rPr lang="en-IN" dirty="0" smtClean="0">
                <a:solidFill>
                  <a:schemeClr val="tx1"/>
                </a:solidFill>
              </a:rPr>
              <a:t>The </a:t>
            </a:r>
            <a:r>
              <a:rPr lang="en-IN" dirty="0">
                <a:solidFill>
                  <a:schemeClr val="tx1"/>
                </a:solidFill>
              </a:rPr>
              <a:t>actual engineering and construction of the </a:t>
            </a:r>
            <a:r>
              <a:rPr lang="en-IN" dirty="0" smtClean="0">
                <a:solidFill>
                  <a:schemeClr val="tx1"/>
                </a:solidFill>
              </a:rPr>
              <a:t>curriculum is the development of curriculum.</a:t>
            </a:r>
            <a:endParaRPr lang="en-IN" dirty="0">
              <a:solidFill>
                <a:schemeClr val="tx1"/>
              </a:solidFill>
            </a:endParaRPr>
          </a:p>
          <a:p>
            <a:pPr algn="just"/>
            <a:endParaRPr lang="en-IN" dirty="0">
              <a:solidFill>
                <a:schemeClr val="tx1"/>
              </a:solidFill>
            </a:endParaRPr>
          </a:p>
        </p:txBody>
      </p:sp>
    </p:spTree>
    <p:extLst>
      <p:ext uri="{BB962C8B-B14F-4D97-AF65-F5344CB8AC3E}">
        <p14:creationId xmlns:p14="http://schemas.microsoft.com/office/powerpoint/2010/main" val="2829521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Organisation of content - Arrange the content in a particular sequence keeping in mind the maturity of learners, academic achievement, interests etc.</a:t>
            </a:r>
          </a:p>
          <a:p>
            <a:r>
              <a:rPr lang="en-IN" dirty="0" smtClean="0"/>
              <a:t>    Selection of learning experiences - Facilitate interaction of learners with content through appropriate instructional methodology. </a:t>
            </a:r>
            <a:endParaRPr lang="en-IN" dirty="0"/>
          </a:p>
        </p:txBody>
      </p:sp>
    </p:spTree>
    <p:extLst>
      <p:ext uri="{BB962C8B-B14F-4D97-AF65-F5344CB8AC3E}">
        <p14:creationId xmlns:p14="http://schemas.microsoft.com/office/powerpoint/2010/main" val="2874999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Organization of learning activities - The learning activities be organized in a sequence depending both on content sequence and learner</a:t>
            </a:r>
          </a:p>
          <a:p>
            <a:r>
              <a:rPr lang="en-IN" dirty="0" smtClean="0"/>
              <a:t>Evaluation - To assess the achievement of learning objectives, evaluation procedures need to be devised. </a:t>
            </a:r>
            <a:endParaRPr lang="en-IN" dirty="0"/>
          </a:p>
        </p:txBody>
      </p:sp>
    </p:spTree>
    <p:extLst>
      <p:ext uri="{BB962C8B-B14F-4D97-AF65-F5344CB8AC3E}">
        <p14:creationId xmlns:p14="http://schemas.microsoft.com/office/powerpoint/2010/main" val="4239590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4000" dirty="0" smtClean="0"/>
              <a:t> weaknesses are as follows: </a:t>
            </a:r>
          </a:p>
          <a:p>
            <a:pPr marL="0" indent="0">
              <a:buNone/>
            </a:pPr>
            <a:endParaRPr lang="en-IN" dirty="0" smtClean="0"/>
          </a:p>
          <a:p>
            <a:r>
              <a:rPr lang="en-IN" dirty="0" smtClean="0"/>
              <a:t>The model has employed the concept of participatory democracy to a highly technical, complex and specialized process, and this will not guarantee effective curricula.</a:t>
            </a:r>
            <a:endParaRPr lang="en-IN" dirty="0"/>
          </a:p>
        </p:txBody>
      </p:sp>
    </p:spTree>
    <p:extLst>
      <p:ext uri="{BB962C8B-B14F-4D97-AF65-F5344CB8AC3E}">
        <p14:creationId xmlns:p14="http://schemas.microsoft.com/office/powerpoint/2010/main" val="2970935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a:t>
            </a:r>
            <a:r>
              <a:rPr lang="en-IN" dirty="0" smtClean="0"/>
              <a:t>eachers haven’t  the time and expertise to engage in such extensive curricular activities. (</a:t>
            </a:r>
            <a:r>
              <a:rPr lang="en-IN" dirty="0" err="1" smtClean="0"/>
              <a:t>Hunkins</a:t>
            </a:r>
            <a:r>
              <a:rPr lang="en-IN" dirty="0" smtClean="0"/>
              <a:t> and </a:t>
            </a:r>
            <a:r>
              <a:rPr lang="en-IN" dirty="0" err="1" smtClean="0"/>
              <a:t>Omstein</a:t>
            </a:r>
            <a:r>
              <a:rPr lang="en-IN" dirty="0" smtClean="0"/>
              <a:t>, 1988.)</a:t>
            </a:r>
            <a:endParaRPr lang="en-IN" dirty="0"/>
          </a:p>
        </p:txBody>
      </p:sp>
    </p:spTree>
    <p:extLst>
      <p:ext uri="{BB962C8B-B14F-4D97-AF65-F5344CB8AC3E}">
        <p14:creationId xmlns:p14="http://schemas.microsoft.com/office/powerpoint/2010/main" val="2478653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RALF TYLOR MODEL </a:t>
            </a:r>
            <a:endParaRPr lang="en-IN" dirty="0"/>
          </a:p>
        </p:txBody>
      </p:sp>
      <p:sp>
        <p:nvSpPr>
          <p:cNvPr id="3" name="Content Placeholder 2"/>
          <p:cNvSpPr>
            <a:spLocks noGrp="1"/>
          </p:cNvSpPr>
          <p:nvPr>
            <p:ph idx="1"/>
          </p:nvPr>
        </p:nvSpPr>
        <p:spPr/>
        <p:txBody>
          <a:bodyPr>
            <a:normAutofit fontScale="85000" lnSpcReduction="10000"/>
          </a:bodyPr>
          <a:lstStyle/>
          <a:p>
            <a:r>
              <a:rPr lang="en-IN" dirty="0"/>
              <a:t>Fundamental Questions in Developing Curriculum</a:t>
            </a:r>
          </a:p>
          <a:p>
            <a:r>
              <a:rPr lang="en-IN" dirty="0" smtClean="0"/>
              <a:t>What </a:t>
            </a:r>
            <a:r>
              <a:rPr lang="en-IN" dirty="0"/>
              <a:t>educational purposes should the school seek</a:t>
            </a:r>
          </a:p>
          <a:p>
            <a:pPr marL="0" indent="0">
              <a:buNone/>
            </a:pPr>
            <a:r>
              <a:rPr lang="en-IN" dirty="0" smtClean="0"/>
              <a:t>              to </a:t>
            </a:r>
            <a:r>
              <a:rPr lang="en-IN" dirty="0"/>
              <a:t>attain?</a:t>
            </a:r>
          </a:p>
          <a:p>
            <a:r>
              <a:rPr lang="en-IN" dirty="0" smtClean="0"/>
              <a:t> </a:t>
            </a:r>
            <a:r>
              <a:rPr lang="en-IN" dirty="0"/>
              <a:t>What educational experiences can be provided that</a:t>
            </a:r>
          </a:p>
          <a:p>
            <a:pPr marL="0" indent="0">
              <a:buNone/>
            </a:pPr>
            <a:r>
              <a:rPr lang="en-IN" dirty="0" smtClean="0"/>
              <a:t>               are </a:t>
            </a:r>
            <a:r>
              <a:rPr lang="en-IN" dirty="0"/>
              <a:t>likely to attain these purposes?</a:t>
            </a:r>
          </a:p>
          <a:p>
            <a:r>
              <a:rPr lang="en-IN" dirty="0" smtClean="0"/>
              <a:t> </a:t>
            </a:r>
            <a:r>
              <a:rPr lang="en-IN" dirty="0"/>
              <a:t>How can these educational experiences be</a:t>
            </a:r>
          </a:p>
          <a:p>
            <a:pPr marL="0" indent="0">
              <a:buNone/>
            </a:pPr>
            <a:r>
              <a:rPr lang="en-IN" smtClean="0"/>
              <a:t>            effectively </a:t>
            </a:r>
            <a:r>
              <a:rPr lang="en-IN" dirty="0"/>
              <a:t>organized?</a:t>
            </a:r>
          </a:p>
          <a:p>
            <a:r>
              <a:rPr lang="en-IN" dirty="0" smtClean="0"/>
              <a:t> </a:t>
            </a:r>
            <a:r>
              <a:rPr lang="en-IN" dirty="0"/>
              <a:t>How can we determine whether and to what extent</a:t>
            </a:r>
          </a:p>
          <a:p>
            <a:pPr marL="0" indent="0">
              <a:buNone/>
            </a:pPr>
            <a:r>
              <a:rPr lang="en-IN" dirty="0" smtClean="0"/>
              <a:t>           these </a:t>
            </a:r>
            <a:r>
              <a:rPr lang="en-IN" dirty="0"/>
              <a:t>purposes are being attained?</a:t>
            </a:r>
          </a:p>
        </p:txBody>
      </p:sp>
    </p:spTree>
    <p:extLst>
      <p:ext uri="{BB962C8B-B14F-4D97-AF65-F5344CB8AC3E}">
        <p14:creationId xmlns:p14="http://schemas.microsoft.com/office/powerpoint/2010/main" val="2586216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Tylor’s</a:t>
            </a:r>
            <a:r>
              <a:rPr lang="en-IN" dirty="0"/>
              <a:t> Curriculum Development Model</a:t>
            </a:r>
          </a:p>
        </p:txBody>
      </p:sp>
      <p:sp>
        <p:nvSpPr>
          <p:cNvPr id="3" name="Content Placeholder 2"/>
          <p:cNvSpPr>
            <a:spLocks noGrp="1"/>
          </p:cNvSpPr>
          <p:nvPr>
            <p:ph idx="1"/>
          </p:nvPr>
        </p:nvSpPr>
        <p:spPr/>
        <p:txBody>
          <a:bodyPr>
            <a:normAutofit lnSpcReduction="10000"/>
          </a:bodyPr>
          <a:lstStyle/>
          <a:p>
            <a:r>
              <a:rPr lang="en-IN" dirty="0">
                <a:solidFill>
                  <a:srgbClr val="00B050"/>
                </a:solidFill>
              </a:rPr>
              <a:t>Behavioural Model </a:t>
            </a:r>
            <a:r>
              <a:rPr lang="en-IN" dirty="0" smtClean="0"/>
              <a:t>published </a:t>
            </a:r>
            <a:r>
              <a:rPr lang="en-IN" dirty="0"/>
              <a:t>by Ralph Tyler in </a:t>
            </a:r>
            <a:r>
              <a:rPr lang="en-IN" dirty="0" smtClean="0"/>
              <a:t>1949.</a:t>
            </a:r>
          </a:p>
          <a:p>
            <a:r>
              <a:rPr lang="en-IN" dirty="0"/>
              <a:t>Tyler  model is </a:t>
            </a:r>
            <a:r>
              <a:rPr lang="en-IN" dirty="0">
                <a:solidFill>
                  <a:srgbClr val="00B050"/>
                </a:solidFill>
              </a:rPr>
              <a:t>deductive</a:t>
            </a:r>
            <a:r>
              <a:rPr lang="en-IN" dirty="0"/>
              <a:t>; it proceed from the general (e.g., examining the needs of society) to the specific (e.g., specifying instructional objectives). </a:t>
            </a:r>
            <a:endParaRPr lang="en-IN" dirty="0" smtClean="0"/>
          </a:p>
          <a:p>
            <a:r>
              <a:rPr lang="en-IN" dirty="0" smtClean="0"/>
              <a:t>Furthermore</a:t>
            </a:r>
            <a:r>
              <a:rPr lang="en-IN" dirty="0"/>
              <a:t>, the model </a:t>
            </a:r>
            <a:r>
              <a:rPr lang="en-IN" dirty="0">
                <a:solidFill>
                  <a:srgbClr val="00B050"/>
                </a:solidFill>
              </a:rPr>
              <a:t>is linear</a:t>
            </a:r>
            <a:r>
              <a:rPr lang="en-IN" dirty="0"/>
              <a:t>; it involve a certain order or sequence of steps from beginning to end. </a:t>
            </a:r>
          </a:p>
        </p:txBody>
      </p:sp>
    </p:spTree>
    <p:extLst>
      <p:ext uri="{BB962C8B-B14F-4D97-AF65-F5344CB8AC3E}">
        <p14:creationId xmlns:p14="http://schemas.microsoft.com/office/powerpoint/2010/main" val="690777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a:t>
            </a:r>
            <a:r>
              <a:rPr lang="en-IN" dirty="0"/>
              <a:t>model is </a:t>
            </a:r>
            <a:r>
              <a:rPr lang="en-IN" dirty="0">
                <a:solidFill>
                  <a:srgbClr val="00B050"/>
                </a:solidFill>
              </a:rPr>
              <a:t>prescriptive</a:t>
            </a:r>
            <a:r>
              <a:rPr lang="en-IN" dirty="0"/>
              <a:t>; it suggest what ought to be done and what is done by many curriculum developers</a:t>
            </a:r>
            <a:r>
              <a:rPr lang="en-IN" dirty="0" smtClean="0"/>
              <a:t>.</a:t>
            </a:r>
          </a:p>
          <a:p>
            <a:r>
              <a:rPr lang="en-IN" dirty="0"/>
              <a:t> </a:t>
            </a:r>
            <a:r>
              <a:rPr lang="en-IN" dirty="0" smtClean="0"/>
              <a:t>It </a:t>
            </a:r>
            <a:r>
              <a:rPr lang="en-IN" dirty="0"/>
              <a:t>is more </a:t>
            </a:r>
            <a:r>
              <a:rPr lang="en-IN" dirty="0">
                <a:solidFill>
                  <a:srgbClr val="00B050"/>
                </a:solidFill>
              </a:rPr>
              <a:t>“society </a:t>
            </a:r>
            <a:r>
              <a:rPr lang="en-IN" dirty="0" smtClean="0">
                <a:solidFill>
                  <a:srgbClr val="00B050"/>
                </a:solidFill>
              </a:rPr>
              <a:t>centred</a:t>
            </a:r>
            <a:r>
              <a:rPr lang="en-IN" dirty="0"/>
              <a:t>.” This model positioned the school curriculum as a tool for improving community life. Therefore, the needs and problems of the social-issue is the source of the main curriculum.</a:t>
            </a:r>
          </a:p>
        </p:txBody>
      </p:sp>
    </p:spTree>
    <p:extLst>
      <p:ext uri="{BB962C8B-B14F-4D97-AF65-F5344CB8AC3E}">
        <p14:creationId xmlns:p14="http://schemas.microsoft.com/office/powerpoint/2010/main" val="1859821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lnSpcReduction="10000"/>
          </a:bodyPr>
          <a:lstStyle/>
          <a:p>
            <a:r>
              <a:rPr lang="en-IN" dirty="0"/>
              <a:t>T</a:t>
            </a:r>
            <a:r>
              <a:rPr lang="en-IN" dirty="0" smtClean="0"/>
              <a:t>here </a:t>
            </a:r>
            <a:r>
              <a:rPr lang="en-IN" dirty="0"/>
              <a:t>are </a:t>
            </a:r>
            <a:r>
              <a:rPr lang="en-IN" dirty="0">
                <a:solidFill>
                  <a:srgbClr val="00B050"/>
                </a:solidFill>
              </a:rPr>
              <a:t>three forms of resources </a:t>
            </a:r>
            <a:r>
              <a:rPr lang="en-IN" dirty="0"/>
              <a:t>that can be used to formulate the purpose of education, i.e. individuals (children as students), </a:t>
            </a:r>
            <a:r>
              <a:rPr lang="en-IN" dirty="0">
                <a:solidFill>
                  <a:srgbClr val="00B050"/>
                </a:solidFill>
              </a:rPr>
              <a:t>contemporary life, and expert consideration of field of study</a:t>
            </a:r>
            <a:r>
              <a:rPr lang="en-IN" dirty="0" smtClean="0"/>
              <a:t>.</a:t>
            </a:r>
          </a:p>
          <a:p>
            <a:r>
              <a:rPr lang="en-IN" dirty="0"/>
              <a:t>T</a:t>
            </a:r>
            <a:r>
              <a:rPr lang="en-IN" dirty="0" smtClean="0"/>
              <a:t>here </a:t>
            </a:r>
            <a:r>
              <a:rPr lang="en-IN" dirty="0"/>
              <a:t>are </a:t>
            </a:r>
            <a:r>
              <a:rPr lang="en-IN" dirty="0">
                <a:solidFill>
                  <a:srgbClr val="00B050"/>
                </a:solidFill>
              </a:rPr>
              <a:t>four fundamental things</a:t>
            </a:r>
            <a:r>
              <a:rPr lang="en-IN" dirty="0"/>
              <a:t> that are considered </a:t>
            </a:r>
            <a:r>
              <a:rPr lang="en-IN" dirty="0">
                <a:solidFill>
                  <a:srgbClr val="00B050"/>
                </a:solidFill>
              </a:rPr>
              <a:t>to</a:t>
            </a:r>
            <a:r>
              <a:rPr lang="en-IN" dirty="0"/>
              <a:t> </a:t>
            </a:r>
            <a:r>
              <a:rPr lang="en-IN" dirty="0">
                <a:solidFill>
                  <a:srgbClr val="00B050"/>
                </a:solidFill>
              </a:rPr>
              <a:t>develop a curriculum</a:t>
            </a:r>
            <a:r>
              <a:rPr lang="en-IN" dirty="0"/>
              <a:t>, which is the </a:t>
            </a:r>
            <a:r>
              <a:rPr lang="en-IN" dirty="0">
                <a:solidFill>
                  <a:srgbClr val="00B050"/>
                </a:solidFill>
              </a:rPr>
              <a:t>purpose of education </a:t>
            </a:r>
            <a:r>
              <a:rPr lang="en-IN" dirty="0"/>
              <a:t>who wants to be achieved, </a:t>
            </a:r>
            <a:r>
              <a:rPr lang="en-IN" dirty="0">
                <a:solidFill>
                  <a:srgbClr val="00B050"/>
                </a:solidFill>
              </a:rPr>
              <a:t>learning experience </a:t>
            </a:r>
            <a:r>
              <a:rPr lang="en-IN" dirty="0"/>
              <a:t>to achieve the goals, </a:t>
            </a:r>
            <a:r>
              <a:rPr lang="en-IN" dirty="0">
                <a:solidFill>
                  <a:srgbClr val="00B050"/>
                </a:solidFill>
              </a:rPr>
              <a:t>learning organizing experiences, and evaluation</a:t>
            </a:r>
            <a:r>
              <a:rPr lang="en-IN" dirty="0"/>
              <a:t>.</a:t>
            </a:r>
          </a:p>
        </p:txBody>
      </p:sp>
    </p:spTree>
    <p:extLst>
      <p:ext uri="{BB962C8B-B14F-4D97-AF65-F5344CB8AC3E}">
        <p14:creationId xmlns:p14="http://schemas.microsoft.com/office/powerpoint/2010/main" val="178603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Objectives of the Learning Experience</a:t>
            </a:r>
          </a:p>
        </p:txBody>
      </p:sp>
      <p:sp>
        <p:nvSpPr>
          <p:cNvPr id="3" name="Content Placeholder 2"/>
          <p:cNvSpPr>
            <a:spLocks noGrp="1"/>
          </p:cNvSpPr>
          <p:nvPr>
            <p:ph idx="1"/>
          </p:nvPr>
        </p:nvSpPr>
        <p:spPr/>
        <p:txBody>
          <a:bodyPr/>
          <a:lstStyle/>
          <a:p>
            <a:pPr algn="just"/>
            <a:r>
              <a:rPr lang="en-IN" dirty="0"/>
              <a:t>S</a:t>
            </a:r>
            <a:r>
              <a:rPr lang="en-IN" dirty="0" smtClean="0"/>
              <a:t>tudies </a:t>
            </a:r>
            <a:r>
              <a:rPr lang="en-IN" dirty="0"/>
              <a:t>of contemporary life provided information for learning objectives. </a:t>
            </a:r>
            <a:endParaRPr lang="en-IN" dirty="0" smtClean="0"/>
          </a:p>
          <a:p>
            <a:pPr algn="just"/>
            <a:r>
              <a:rPr lang="en-IN" dirty="0" smtClean="0"/>
              <a:t>He </a:t>
            </a:r>
            <a:r>
              <a:rPr lang="en-IN" dirty="0"/>
              <a:t>defines the learning objectives in terms of knowledge, communication skills, social and ethical perspective, quantitative and analytical skills, and </a:t>
            </a:r>
            <a:r>
              <a:rPr lang="en-IN" dirty="0" smtClean="0"/>
              <a:t>taxonomy</a:t>
            </a:r>
            <a:r>
              <a:rPr lang="en-IN" dirty="0"/>
              <a:t>.</a:t>
            </a:r>
          </a:p>
        </p:txBody>
      </p:sp>
    </p:spTree>
    <p:extLst>
      <p:ext uri="{BB962C8B-B14F-4D97-AF65-F5344CB8AC3E}">
        <p14:creationId xmlns:p14="http://schemas.microsoft.com/office/powerpoint/2010/main" val="1853862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 </a:t>
            </a:r>
            <a:r>
              <a:rPr lang="en-IN" dirty="0" smtClean="0"/>
              <a:t>Educational </a:t>
            </a:r>
            <a:r>
              <a:rPr lang="en-IN" dirty="0"/>
              <a:t>objectives originate from three sources: studies of society, studies of learners, and subject-matter specialists</a:t>
            </a:r>
            <a:r>
              <a:rPr lang="en-IN" dirty="0" smtClean="0"/>
              <a:t>.</a:t>
            </a:r>
          </a:p>
          <a:p>
            <a:r>
              <a:rPr lang="en-IN" dirty="0" smtClean="0"/>
              <a:t> </a:t>
            </a:r>
            <a:r>
              <a:rPr lang="en-IN" dirty="0"/>
              <a:t>These data systematically collected and </a:t>
            </a:r>
            <a:r>
              <a:rPr lang="en-IN" dirty="0" smtClean="0"/>
              <a:t>analysed </a:t>
            </a:r>
            <a:r>
              <a:rPr lang="en-IN" dirty="0"/>
              <a:t>form the basis of initial objectives to be tested for their attainability and their efforts in real curriculum situations.</a:t>
            </a:r>
          </a:p>
        </p:txBody>
      </p:sp>
    </p:spTree>
    <p:extLst>
      <p:ext uri="{BB962C8B-B14F-4D97-AF65-F5344CB8AC3E}">
        <p14:creationId xmlns:p14="http://schemas.microsoft.com/office/powerpoint/2010/main" val="3042389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success of our educational endeavours rests on careful planning, without which disorder and chaos will result. </a:t>
            </a:r>
          </a:p>
          <a:p>
            <a:r>
              <a:rPr lang="en-IN" dirty="0" smtClean="0"/>
              <a:t>The need to plan effective curricula cannot be denied. From such curriculum plans a model for curriculum development will emerge.</a:t>
            </a:r>
            <a:endParaRPr lang="en-IN" dirty="0"/>
          </a:p>
        </p:txBody>
      </p:sp>
    </p:spTree>
    <p:extLst>
      <p:ext uri="{BB962C8B-B14F-4D97-AF65-F5344CB8AC3E}">
        <p14:creationId xmlns:p14="http://schemas.microsoft.com/office/powerpoint/2010/main" val="2649678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Defining learning experience.</a:t>
            </a:r>
          </a:p>
        </p:txBody>
      </p:sp>
      <p:sp>
        <p:nvSpPr>
          <p:cNvPr id="3" name="Content Placeholder 2"/>
          <p:cNvSpPr>
            <a:spLocks noGrp="1"/>
          </p:cNvSpPr>
          <p:nvPr>
            <p:ph idx="1"/>
          </p:nvPr>
        </p:nvSpPr>
        <p:spPr/>
        <p:txBody>
          <a:bodyPr>
            <a:normAutofit/>
          </a:bodyPr>
          <a:lstStyle/>
          <a:p>
            <a:r>
              <a:rPr lang="en-IN" dirty="0"/>
              <a:t>The term “learning experience” refers to the interaction between the learner and the external conditions in the environment to which he can react. </a:t>
            </a:r>
            <a:endParaRPr lang="en-IN" dirty="0" smtClean="0"/>
          </a:p>
          <a:p>
            <a:r>
              <a:rPr lang="en-IN" dirty="0"/>
              <a:t> A</a:t>
            </a:r>
            <a:r>
              <a:rPr lang="en-IN" dirty="0" smtClean="0"/>
              <a:t> </a:t>
            </a:r>
            <a:r>
              <a:rPr lang="en-IN" dirty="0"/>
              <a:t>learning experience is to some degree a function of the perceptions, interests, and previous experiences of the student. </a:t>
            </a:r>
          </a:p>
        </p:txBody>
      </p:sp>
    </p:spTree>
    <p:extLst>
      <p:ext uri="{BB962C8B-B14F-4D97-AF65-F5344CB8AC3E}">
        <p14:creationId xmlns:p14="http://schemas.microsoft.com/office/powerpoint/2010/main" val="769111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Principles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Principles </a:t>
            </a:r>
            <a:r>
              <a:rPr lang="en-IN" dirty="0"/>
              <a:t>in determining student learning experiences, which are: </a:t>
            </a:r>
            <a:endParaRPr lang="en-IN" dirty="0" smtClean="0"/>
          </a:p>
          <a:p>
            <a:r>
              <a:rPr lang="en-IN" dirty="0" smtClean="0"/>
              <a:t>(</a:t>
            </a:r>
            <a:r>
              <a:rPr lang="en-IN" dirty="0"/>
              <a:t>a) students experience must be appropriate to the goals you want to achieve, </a:t>
            </a:r>
            <a:endParaRPr lang="en-IN" dirty="0" smtClean="0"/>
          </a:p>
          <a:p>
            <a:r>
              <a:rPr lang="en-IN" dirty="0" smtClean="0"/>
              <a:t>(</a:t>
            </a:r>
            <a:r>
              <a:rPr lang="en-IN" dirty="0"/>
              <a:t>b) each learning experience must satisfy the students, </a:t>
            </a:r>
            <a:endParaRPr lang="en-IN" dirty="0" smtClean="0"/>
          </a:p>
          <a:p>
            <a:r>
              <a:rPr lang="en-IN" dirty="0" smtClean="0"/>
              <a:t>(</a:t>
            </a:r>
            <a:r>
              <a:rPr lang="en-IN" dirty="0"/>
              <a:t>c) each design of student learning experience should involve students, and </a:t>
            </a:r>
            <a:endParaRPr lang="en-IN" dirty="0" smtClean="0"/>
          </a:p>
          <a:p>
            <a:r>
              <a:rPr lang="en-IN" dirty="0" smtClean="0"/>
              <a:t>(</a:t>
            </a:r>
            <a:r>
              <a:rPr lang="en-IN" dirty="0"/>
              <a:t>d) in one learning experience, students can reach different objectives.</a:t>
            </a:r>
          </a:p>
        </p:txBody>
      </p:sp>
    </p:spTree>
    <p:extLst>
      <p:ext uri="{BB962C8B-B14F-4D97-AF65-F5344CB8AC3E}">
        <p14:creationId xmlns:p14="http://schemas.microsoft.com/office/powerpoint/2010/main" val="3521313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organizing of learning activities for attaining the defined objectives.</a:t>
            </a:r>
            <a:endParaRPr lang="en-IN" dirty="0"/>
          </a:p>
        </p:txBody>
      </p:sp>
      <p:sp>
        <p:nvSpPr>
          <p:cNvPr id="3" name="Content Placeholder 2"/>
          <p:cNvSpPr>
            <a:spLocks noGrp="1"/>
          </p:cNvSpPr>
          <p:nvPr>
            <p:ph idx="1"/>
          </p:nvPr>
        </p:nvSpPr>
        <p:spPr/>
        <p:txBody>
          <a:bodyPr/>
          <a:lstStyle/>
          <a:p>
            <a:r>
              <a:rPr lang="en-IN" dirty="0"/>
              <a:t> </a:t>
            </a:r>
            <a:r>
              <a:rPr lang="en-IN" dirty="0" smtClean="0">
                <a:solidFill>
                  <a:srgbClr val="00B050"/>
                </a:solidFill>
              </a:rPr>
              <a:t>Three </a:t>
            </a:r>
            <a:r>
              <a:rPr lang="en-IN" dirty="0">
                <a:solidFill>
                  <a:srgbClr val="00B050"/>
                </a:solidFill>
              </a:rPr>
              <a:t>major criteria </a:t>
            </a:r>
            <a:r>
              <a:rPr lang="en-IN" dirty="0"/>
              <a:t>are required in building organized learning experiences</a:t>
            </a:r>
            <a:r>
              <a:rPr lang="en-IN" dirty="0">
                <a:solidFill>
                  <a:srgbClr val="00B050"/>
                </a:solidFill>
              </a:rPr>
              <a:t>: Continuity, sequence, and integration. </a:t>
            </a:r>
            <a:endParaRPr lang="en-IN" dirty="0" smtClean="0">
              <a:solidFill>
                <a:srgbClr val="00B050"/>
              </a:solidFill>
            </a:endParaRPr>
          </a:p>
          <a:p>
            <a:r>
              <a:rPr lang="en-IN" dirty="0" smtClean="0"/>
              <a:t>Students </a:t>
            </a:r>
            <a:r>
              <a:rPr lang="en-IN" dirty="0"/>
              <a:t>need concrete experiences to which the readings are meaningfully </a:t>
            </a:r>
            <a:r>
              <a:rPr lang="en-IN" dirty="0" smtClean="0"/>
              <a:t>connected.</a:t>
            </a:r>
            <a:endParaRPr lang="en-IN" dirty="0"/>
          </a:p>
        </p:txBody>
      </p:sp>
    </p:spTree>
    <p:extLst>
      <p:ext uri="{BB962C8B-B14F-4D97-AF65-F5344CB8AC3E}">
        <p14:creationId xmlns:p14="http://schemas.microsoft.com/office/powerpoint/2010/main" val="340752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 principle of </a:t>
            </a:r>
            <a:r>
              <a:rPr lang="en-IN" dirty="0">
                <a:solidFill>
                  <a:srgbClr val="00B050"/>
                </a:solidFill>
              </a:rPr>
              <a:t>continuity</a:t>
            </a:r>
            <a:r>
              <a:rPr lang="en-IN" dirty="0"/>
              <a:t> means that the learning experience given should have continuity and it is needed to learning experience in advance</a:t>
            </a:r>
            <a:r>
              <a:rPr lang="en-IN" dirty="0" smtClean="0"/>
              <a:t>.</a:t>
            </a:r>
          </a:p>
          <a:p>
            <a:r>
              <a:rPr lang="en-IN" dirty="0"/>
              <a:t>The principle of </a:t>
            </a:r>
            <a:r>
              <a:rPr lang="en-IN" dirty="0" smtClean="0"/>
              <a:t> </a:t>
            </a:r>
            <a:r>
              <a:rPr lang="en-IN" dirty="0" smtClean="0">
                <a:solidFill>
                  <a:srgbClr val="00B050"/>
                </a:solidFill>
              </a:rPr>
              <a:t>sequence</a:t>
            </a:r>
            <a:r>
              <a:rPr lang="en-IN" dirty="0" smtClean="0"/>
              <a:t>  means learning </a:t>
            </a:r>
            <a:r>
              <a:rPr lang="en-IN" dirty="0"/>
              <a:t>experience given in class five should be different with learning experiences in the next class.</a:t>
            </a:r>
          </a:p>
          <a:p>
            <a:endParaRPr lang="en-IN" dirty="0"/>
          </a:p>
        </p:txBody>
      </p:sp>
    </p:spTree>
    <p:extLst>
      <p:ext uri="{BB962C8B-B14F-4D97-AF65-F5344CB8AC3E}">
        <p14:creationId xmlns:p14="http://schemas.microsoft.com/office/powerpoint/2010/main" val="983688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 principle of </a:t>
            </a:r>
            <a:r>
              <a:rPr lang="en-IN" dirty="0">
                <a:solidFill>
                  <a:srgbClr val="00B050"/>
                </a:solidFill>
              </a:rPr>
              <a:t>integration</a:t>
            </a:r>
            <a:r>
              <a:rPr lang="en-IN" dirty="0"/>
              <a:t> means that the learning experience provided to students must have a function and useful to obtain learning experience in other sectors. </a:t>
            </a:r>
            <a:endParaRPr lang="en-IN" dirty="0" smtClean="0"/>
          </a:p>
          <a:p>
            <a:r>
              <a:rPr lang="en-IN" dirty="0" smtClean="0"/>
              <a:t>For </a:t>
            </a:r>
            <a:r>
              <a:rPr lang="en-IN" dirty="0"/>
              <a:t>example, learning experience in Arabic language must be able to get help learning experience in the field of other studies.</a:t>
            </a:r>
          </a:p>
        </p:txBody>
      </p:sp>
    </p:spTree>
    <p:extLst>
      <p:ext uri="{BB962C8B-B14F-4D97-AF65-F5344CB8AC3E}">
        <p14:creationId xmlns:p14="http://schemas.microsoft.com/office/powerpoint/2010/main" val="2483060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Evaluation and Assessment of the Learning Experiences</a:t>
            </a:r>
          </a:p>
        </p:txBody>
      </p:sp>
      <p:sp>
        <p:nvSpPr>
          <p:cNvPr id="3" name="Content Placeholder 2"/>
          <p:cNvSpPr>
            <a:spLocks noGrp="1"/>
          </p:cNvSpPr>
          <p:nvPr>
            <p:ph idx="1"/>
          </p:nvPr>
        </p:nvSpPr>
        <p:spPr/>
        <p:txBody>
          <a:bodyPr>
            <a:normAutofit fontScale="92500" lnSpcReduction="20000"/>
          </a:bodyPr>
          <a:lstStyle/>
          <a:p>
            <a:r>
              <a:rPr lang="en-IN" dirty="0"/>
              <a:t>curriculum evaluation is the process of matching initial expectations in the form of behavioural objectives with outcomes achieved by the learner</a:t>
            </a:r>
            <a:r>
              <a:rPr lang="en-IN" dirty="0" smtClean="0"/>
              <a:t>.</a:t>
            </a:r>
          </a:p>
          <a:p>
            <a:r>
              <a:rPr lang="en-IN" dirty="0"/>
              <a:t>There are </a:t>
            </a:r>
            <a:r>
              <a:rPr lang="en-IN" dirty="0">
                <a:solidFill>
                  <a:srgbClr val="00B050"/>
                </a:solidFill>
              </a:rPr>
              <a:t>two functions of evaluation</a:t>
            </a:r>
            <a:r>
              <a:rPr lang="en-IN" dirty="0"/>
              <a:t>. </a:t>
            </a:r>
            <a:endParaRPr lang="en-IN" dirty="0" smtClean="0"/>
          </a:p>
          <a:p>
            <a:r>
              <a:rPr lang="en-IN" dirty="0" smtClean="0"/>
              <a:t>First</a:t>
            </a:r>
            <a:r>
              <a:rPr lang="en-IN" dirty="0"/>
              <a:t>, the evaluation used to obtain data on the educational goals </a:t>
            </a:r>
            <a:r>
              <a:rPr lang="en-IN" dirty="0">
                <a:solidFill>
                  <a:srgbClr val="FF0000"/>
                </a:solidFill>
              </a:rPr>
              <a:t>achievement </a:t>
            </a:r>
            <a:r>
              <a:rPr lang="en-IN" dirty="0"/>
              <a:t>by the students (called the summative function). </a:t>
            </a:r>
            <a:endParaRPr lang="en-IN" dirty="0" smtClean="0"/>
          </a:p>
          <a:p>
            <a:r>
              <a:rPr lang="en-IN" dirty="0" smtClean="0"/>
              <a:t>Second</a:t>
            </a:r>
            <a:r>
              <a:rPr lang="en-IN" dirty="0"/>
              <a:t>, the evaluation used to measure the </a:t>
            </a:r>
            <a:r>
              <a:rPr lang="en-IN" dirty="0">
                <a:solidFill>
                  <a:srgbClr val="FF0000"/>
                </a:solidFill>
              </a:rPr>
              <a:t>effectiveness</a:t>
            </a:r>
            <a:r>
              <a:rPr lang="en-IN" dirty="0"/>
              <a:t> of the learning process (called the formative function).</a:t>
            </a:r>
          </a:p>
        </p:txBody>
      </p:sp>
    </p:spTree>
    <p:extLst>
      <p:ext uri="{BB962C8B-B14F-4D97-AF65-F5344CB8AC3E}">
        <p14:creationId xmlns:p14="http://schemas.microsoft.com/office/powerpoint/2010/main" val="2180634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Tyler asserts, “The process of evaluation is essentially the process of determining to what extent the educational objectives are actually being realized by the program of curriculum and instruction</a:t>
            </a:r>
            <a:r>
              <a:rPr lang="en-IN" dirty="0" smtClean="0"/>
              <a:t>”.</a:t>
            </a:r>
          </a:p>
          <a:p>
            <a:r>
              <a:rPr lang="en-IN" dirty="0"/>
              <a:t> Tyler believes that all evaluation must be guided by a purpose and be sensitive to the uniqueness of the individual being assessed.</a:t>
            </a:r>
          </a:p>
        </p:txBody>
      </p:sp>
    </p:spTree>
    <p:extLst>
      <p:ext uri="{BB962C8B-B14F-4D97-AF65-F5344CB8AC3E}">
        <p14:creationId xmlns:p14="http://schemas.microsoft.com/office/powerpoint/2010/main" val="4250828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Tyler </a:t>
            </a:r>
            <a:r>
              <a:rPr lang="en-IN" dirty="0"/>
              <a:t>states, “Education is a process of changing the behaviour patterns of people” . He values the individual learner.</a:t>
            </a:r>
          </a:p>
        </p:txBody>
      </p:sp>
    </p:spTree>
    <p:extLst>
      <p:ext uri="{BB962C8B-B14F-4D97-AF65-F5344CB8AC3E}">
        <p14:creationId xmlns:p14="http://schemas.microsoft.com/office/powerpoint/2010/main" val="3739575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The Saylor </a:t>
            </a:r>
            <a:r>
              <a:rPr lang="en-IN" dirty="0" smtClean="0"/>
              <a:t>,Alexander and Lewis  </a:t>
            </a:r>
            <a:r>
              <a:rPr lang="en-IN" dirty="0"/>
              <a:t>Model</a:t>
            </a:r>
          </a:p>
        </p:txBody>
      </p:sp>
      <p:sp>
        <p:nvSpPr>
          <p:cNvPr id="3" name="Content Placeholder 2"/>
          <p:cNvSpPr>
            <a:spLocks noGrp="1"/>
          </p:cNvSpPr>
          <p:nvPr>
            <p:ph idx="1"/>
          </p:nvPr>
        </p:nvSpPr>
        <p:spPr/>
        <p:txBody>
          <a:bodyPr>
            <a:normAutofit lnSpcReduction="10000"/>
          </a:bodyPr>
          <a:lstStyle/>
          <a:p>
            <a:pPr marL="0" indent="0">
              <a:buNone/>
            </a:pPr>
            <a:r>
              <a:rPr lang="en-IN" dirty="0"/>
              <a:t> </a:t>
            </a:r>
          </a:p>
          <a:p>
            <a:r>
              <a:rPr lang="en-IN" dirty="0"/>
              <a:t>Galen Saylor </a:t>
            </a:r>
            <a:r>
              <a:rPr lang="en-IN" dirty="0" smtClean="0"/>
              <a:t>,William Alexander and  Lewis </a:t>
            </a:r>
            <a:r>
              <a:rPr lang="en-IN" dirty="0"/>
              <a:t>(1974) viewed curriculum development as consisting of </a:t>
            </a:r>
            <a:r>
              <a:rPr lang="en-IN" dirty="0">
                <a:solidFill>
                  <a:srgbClr val="FF0000"/>
                </a:solidFill>
              </a:rPr>
              <a:t>four steps</a:t>
            </a:r>
            <a:r>
              <a:rPr lang="en-IN" dirty="0"/>
              <a:t>. </a:t>
            </a:r>
            <a:endParaRPr lang="en-IN" dirty="0" smtClean="0"/>
          </a:p>
          <a:p>
            <a:pPr algn="just"/>
            <a:r>
              <a:rPr lang="en-IN" dirty="0" smtClean="0"/>
              <a:t>curriculum </a:t>
            </a:r>
            <a:r>
              <a:rPr lang="en-IN" dirty="0"/>
              <a:t>is “a plan for providing sets of learning opportunities to achieve broad educational goals and related specific objectives for an identifiable population served by a single school centre”.</a:t>
            </a:r>
          </a:p>
        </p:txBody>
      </p:sp>
    </p:spTree>
    <p:extLst>
      <p:ext uri="{BB962C8B-B14F-4D97-AF65-F5344CB8AC3E}">
        <p14:creationId xmlns:p14="http://schemas.microsoft.com/office/powerpoint/2010/main" val="640949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Goals, Objectives and Domains</a:t>
            </a:r>
          </a:p>
        </p:txBody>
      </p:sp>
      <p:sp>
        <p:nvSpPr>
          <p:cNvPr id="3" name="Content Placeholder 2"/>
          <p:cNvSpPr>
            <a:spLocks noGrp="1"/>
          </p:cNvSpPr>
          <p:nvPr>
            <p:ph idx="1"/>
          </p:nvPr>
        </p:nvSpPr>
        <p:spPr/>
        <p:txBody>
          <a:bodyPr>
            <a:normAutofit fontScale="92500"/>
          </a:bodyPr>
          <a:lstStyle/>
          <a:p>
            <a:pPr algn="just"/>
            <a:r>
              <a:rPr lang="en-IN" dirty="0" smtClean="0"/>
              <a:t>Each </a:t>
            </a:r>
            <a:r>
              <a:rPr lang="en-IN" dirty="0"/>
              <a:t>major goal represents a curriculum domain and they advocate </a:t>
            </a:r>
            <a:r>
              <a:rPr lang="en-IN" dirty="0">
                <a:solidFill>
                  <a:srgbClr val="FF0000"/>
                </a:solidFill>
              </a:rPr>
              <a:t>4 major goals </a:t>
            </a:r>
            <a:r>
              <a:rPr lang="en-IN" dirty="0"/>
              <a:t>or domains</a:t>
            </a:r>
            <a:r>
              <a:rPr lang="en-IN" dirty="0">
                <a:solidFill>
                  <a:srgbClr val="FF0000"/>
                </a:solidFill>
              </a:rPr>
              <a:t>: personal development, human relations, continued learning skills and </a:t>
            </a:r>
            <a:r>
              <a:rPr lang="en-IN" dirty="0" smtClean="0">
                <a:solidFill>
                  <a:srgbClr val="FF0000"/>
                </a:solidFill>
              </a:rPr>
              <a:t>specialisation.</a:t>
            </a:r>
          </a:p>
          <a:p>
            <a:pPr algn="just"/>
            <a:r>
              <a:rPr lang="en-IN" dirty="0"/>
              <a:t>The goals, objectives and domains are selected after careful consideration of several external variables such as findings from educational </a:t>
            </a:r>
            <a:r>
              <a:rPr lang="en-IN" dirty="0" smtClean="0"/>
              <a:t>research, </a:t>
            </a:r>
            <a:r>
              <a:rPr lang="en-IN" dirty="0"/>
              <a:t>views of community groups and others</a:t>
            </a:r>
            <a:r>
              <a:rPr lang="en-IN" dirty="0">
                <a:solidFill>
                  <a:srgbClr val="FF0000"/>
                </a:solidFill>
              </a:rPr>
              <a:t>.</a:t>
            </a:r>
          </a:p>
        </p:txBody>
      </p:sp>
    </p:spTree>
    <p:extLst>
      <p:ext uri="{BB962C8B-B14F-4D97-AF65-F5344CB8AC3E}">
        <p14:creationId xmlns:p14="http://schemas.microsoft.com/office/powerpoint/2010/main" val="40122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For the construction of a curriculum thought has to be given to goals, content, learning</a:t>
            </a:r>
          </a:p>
          <a:p>
            <a:pPr marL="0" indent="0" algn="just">
              <a:buNone/>
            </a:pPr>
            <a:r>
              <a:rPr lang="en-IN" dirty="0" smtClean="0"/>
              <a:t>     experiences, methods and evaluation.</a:t>
            </a:r>
          </a:p>
          <a:p>
            <a:pPr algn="just"/>
            <a:r>
              <a:rPr lang="en-IN" dirty="0" smtClean="0"/>
              <a:t> Curricular approaches also focus on different aspects like subject matter, learners and society. </a:t>
            </a:r>
          </a:p>
          <a:p>
            <a:pPr algn="just"/>
            <a:r>
              <a:rPr lang="en-IN" dirty="0" smtClean="0"/>
              <a:t>Hence there are various ways to  define curriculum-development for which several models can be developed. </a:t>
            </a:r>
            <a:endParaRPr lang="en-IN" dirty="0"/>
          </a:p>
        </p:txBody>
      </p:sp>
    </p:spTree>
    <p:extLst>
      <p:ext uri="{BB962C8B-B14F-4D97-AF65-F5344CB8AC3E}">
        <p14:creationId xmlns:p14="http://schemas.microsoft.com/office/powerpoint/2010/main" val="1862955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Curriculum Designing: </a:t>
            </a:r>
          </a:p>
        </p:txBody>
      </p:sp>
      <p:sp>
        <p:nvSpPr>
          <p:cNvPr id="3" name="Content Placeholder 2"/>
          <p:cNvSpPr>
            <a:spLocks noGrp="1"/>
          </p:cNvSpPr>
          <p:nvPr>
            <p:ph idx="1"/>
          </p:nvPr>
        </p:nvSpPr>
        <p:spPr/>
        <p:txBody>
          <a:bodyPr>
            <a:normAutofit lnSpcReduction="10000"/>
          </a:bodyPr>
          <a:lstStyle/>
          <a:p>
            <a:r>
              <a:rPr lang="en-IN" dirty="0"/>
              <a:t>C</a:t>
            </a:r>
            <a:r>
              <a:rPr lang="en-IN" dirty="0" smtClean="0"/>
              <a:t>urriculum </a:t>
            </a:r>
            <a:r>
              <a:rPr lang="en-IN" dirty="0"/>
              <a:t>be designed along the lines of academic disciplines, or according to student needs and interests </a:t>
            </a:r>
            <a:r>
              <a:rPr lang="en-IN" dirty="0" smtClean="0"/>
              <a:t>.</a:t>
            </a:r>
          </a:p>
          <a:p>
            <a:r>
              <a:rPr lang="en-IN" dirty="0">
                <a:solidFill>
                  <a:srgbClr val="FF0000"/>
                </a:solidFill>
              </a:rPr>
              <a:t>Curriculum Implementation: </a:t>
            </a:r>
            <a:endParaRPr lang="en-IN" dirty="0" smtClean="0">
              <a:solidFill>
                <a:srgbClr val="FF0000"/>
              </a:solidFill>
            </a:endParaRPr>
          </a:p>
          <a:p>
            <a:r>
              <a:rPr lang="en-IN" dirty="0"/>
              <a:t>Based on the design of the curriculum plan teachers would specify instructional objectives and then select relevant teaching methods and strategies to achieve the desired learning outcomes among students in the classroom.</a:t>
            </a:r>
          </a:p>
        </p:txBody>
      </p:sp>
    </p:spTree>
    <p:extLst>
      <p:ext uri="{BB962C8B-B14F-4D97-AF65-F5344CB8AC3E}">
        <p14:creationId xmlns:p14="http://schemas.microsoft.com/office/powerpoint/2010/main" val="2346347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Evaluation: </a:t>
            </a:r>
          </a:p>
        </p:txBody>
      </p:sp>
      <p:sp>
        <p:nvSpPr>
          <p:cNvPr id="3" name="Content Placeholder 2"/>
          <p:cNvSpPr>
            <a:spLocks noGrp="1"/>
          </p:cNvSpPr>
          <p:nvPr>
            <p:ph idx="1"/>
          </p:nvPr>
        </p:nvSpPr>
        <p:spPr/>
        <p:txBody>
          <a:bodyPr/>
          <a:lstStyle/>
          <a:p>
            <a:pPr algn="just"/>
            <a:r>
              <a:rPr lang="en-IN" dirty="0"/>
              <a:t>Evaluation should involve the total educational programme of the school and the curriculum plan, the effectiveness of instruction and the achievement of students. </a:t>
            </a:r>
            <a:endParaRPr lang="en-IN" dirty="0" smtClean="0"/>
          </a:p>
          <a:p>
            <a:pPr algn="just"/>
            <a:r>
              <a:rPr lang="en-IN" dirty="0" smtClean="0"/>
              <a:t>Through </a:t>
            </a:r>
            <a:r>
              <a:rPr lang="en-IN" dirty="0"/>
              <a:t>the evaluation process, </a:t>
            </a:r>
            <a:r>
              <a:rPr lang="en-IN" dirty="0" smtClean="0"/>
              <a:t>can </a:t>
            </a:r>
            <a:r>
              <a:rPr lang="en-IN" dirty="0"/>
              <a:t>determine whether or nor the goals </a:t>
            </a:r>
            <a:r>
              <a:rPr lang="en-IN" dirty="0" smtClean="0"/>
              <a:t>and </a:t>
            </a:r>
            <a:r>
              <a:rPr lang="en-IN" dirty="0"/>
              <a:t>the objectives of instruction have been met.</a:t>
            </a:r>
          </a:p>
        </p:txBody>
      </p:sp>
    </p:spTree>
    <p:extLst>
      <p:ext uri="{BB962C8B-B14F-4D97-AF65-F5344CB8AC3E}">
        <p14:creationId xmlns:p14="http://schemas.microsoft.com/office/powerpoint/2010/main" val="2004241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Non-scientific model to </a:t>
            </a:r>
            <a:r>
              <a:rPr lang="en-IN" dirty="0"/>
              <a:t>curriculum </a:t>
            </a:r>
          </a:p>
        </p:txBody>
      </p:sp>
      <p:sp>
        <p:nvSpPr>
          <p:cNvPr id="3" name="Content Placeholder 2"/>
          <p:cNvSpPr>
            <a:spLocks noGrp="1"/>
          </p:cNvSpPr>
          <p:nvPr>
            <p:ph idx="1"/>
          </p:nvPr>
        </p:nvSpPr>
        <p:spPr/>
        <p:txBody>
          <a:bodyPr/>
          <a:lstStyle/>
          <a:p>
            <a:pPr algn="just"/>
            <a:r>
              <a:rPr lang="en-IN" dirty="0" smtClean="0"/>
              <a:t>A minority </a:t>
            </a:r>
            <a:r>
              <a:rPr lang="en-IN" dirty="0"/>
              <a:t>of educators support a non-scientific approach to curriculum development, which is seen as personal, subjective, transactional, and </a:t>
            </a:r>
            <a:r>
              <a:rPr lang="en-IN" dirty="0" smtClean="0"/>
              <a:t>aesthetic</a:t>
            </a:r>
            <a:r>
              <a:rPr lang="en-IN" dirty="0"/>
              <a:t>,</a:t>
            </a:r>
            <a:r>
              <a:rPr lang="en-IN" dirty="0" smtClean="0"/>
              <a:t>  </a:t>
            </a:r>
            <a:r>
              <a:rPr lang="en-IN" dirty="0"/>
              <a:t>a</a:t>
            </a:r>
            <a:r>
              <a:rPr lang="en-IN" dirty="0" smtClean="0"/>
              <a:t>nd  focuses </a:t>
            </a:r>
            <a:r>
              <a:rPr lang="en-IN" dirty="0"/>
              <a:t>on the learner .</a:t>
            </a:r>
            <a:endParaRPr lang="en-IN" dirty="0" smtClean="0"/>
          </a:p>
          <a:p>
            <a:pPr algn="just"/>
            <a:r>
              <a:rPr lang="en-IN" dirty="0" smtClean="0"/>
              <a:t>Supporters </a:t>
            </a:r>
            <a:r>
              <a:rPr lang="en-IN" dirty="0"/>
              <a:t>of non-scientific models see learning as a </a:t>
            </a:r>
            <a:r>
              <a:rPr lang="en-IN" dirty="0">
                <a:solidFill>
                  <a:srgbClr val="FF0000"/>
                </a:solidFill>
              </a:rPr>
              <a:t>holistic process </a:t>
            </a:r>
            <a:r>
              <a:rPr lang="en-IN" dirty="0"/>
              <a:t>rather than as segmented </a:t>
            </a:r>
            <a:r>
              <a:rPr lang="en-IN" dirty="0" smtClean="0"/>
              <a:t>subject.</a:t>
            </a:r>
            <a:endParaRPr lang="en-IN" dirty="0"/>
          </a:p>
        </p:txBody>
      </p:sp>
    </p:spTree>
    <p:extLst>
      <p:ext uri="{BB962C8B-B14F-4D97-AF65-F5344CB8AC3E}">
        <p14:creationId xmlns:p14="http://schemas.microsoft.com/office/powerpoint/2010/main" val="3110779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n-IN" dirty="0" smtClean="0"/>
              <a:t>Features:</a:t>
            </a:r>
            <a:endParaRPr lang="en-IN" dirty="0"/>
          </a:p>
          <a:p>
            <a:r>
              <a:rPr lang="en-IN" dirty="0"/>
              <a:t>Stress the subjective, personal, aesthetic, heuristic, and transactional.</a:t>
            </a:r>
          </a:p>
          <a:p>
            <a:r>
              <a:rPr lang="en-IN" dirty="0"/>
              <a:t>Stress the learner through activity-oriented approaches to teaching and learning.</a:t>
            </a:r>
          </a:p>
          <a:p>
            <a:r>
              <a:rPr lang="en-IN" dirty="0"/>
              <a:t>Curriculum evolves rather than being planned.</a:t>
            </a:r>
          </a:p>
          <a:p>
            <a:r>
              <a:rPr lang="en-IN" dirty="0"/>
              <a:t>The persons most involved with the curriculum (learners</a:t>
            </a:r>
            <a:r>
              <a:rPr lang="en-IN" dirty="0" smtClean="0"/>
              <a:t>). </a:t>
            </a:r>
          </a:p>
          <a:p>
            <a:r>
              <a:rPr lang="en-IN" dirty="0" smtClean="0"/>
              <a:t>Focuses </a:t>
            </a:r>
            <a:r>
              <a:rPr lang="en-IN" dirty="0"/>
              <a:t>on individual's self-perceptions and personal preferences, their own assessments of self-needs, and their attempts at self-integration.</a:t>
            </a:r>
          </a:p>
          <a:p>
            <a:endParaRPr lang="en-IN" dirty="0"/>
          </a:p>
        </p:txBody>
      </p:sp>
    </p:spTree>
    <p:extLst>
      <p:ext uri="{BB962C8B-B14F-4D97-AF65-F5344CB8AC3E}">
        <p14:creationId xmlns:p14="http://schemas.microsoft.com/office/powerpoint/2010/main" val="3824491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Glatthorn's</a:t>
            </a:r>
            <a:r>
              <a:rPr lang="en-IN" dirty="0"/>
              <a:t> </a:t>
            </a:r>
            <a:r>
              <a:rPr lang="en-IN" dirty="0" smtClean="0"/>
              <a:t>- </a:t>
            </a:r>
            <a:r>
              <a:rPr lang="en-IN" dirty="0"/>
              <a:t>N</a:t>
            </a:r>
            <a:r>
              <a:rPr lang="en-IN" dirty="0" smtClean="0"/>
              <a:t>on </a:t>
            </a:r>
            <a:r>
              <a:rPr lang="en-IN" dirty="0"/>
              <a:t>scientific model</a:t>
            </a:r>
          </a:p>
        </p:txBody>
      </p:sp>
      <p:sp>
        <p:nvSpPr>
          <p:cNvPr id="3" name="Content Placeholder 2"/>
          <p:cNvSpPr>
            <a:spLocks noGrp="1"/>
          </p:cNvSpPr>
          <p:nvPr>
            <p:ph idx="1"/>
          </p:nvPr>
        </p:nvSpPr>
        <p:spPr/>
        <p:txBody>
          <a:bodyPr>
            <a:normAutofit/>
          </a:bodyPr>
          <a:lstStyle/>
          <a:p>
            <a:pPr algn="just"/>
            <a:r>
              <a:rPr lang="en-IN" dirty="0" err="1"/>
              <a:t>Glatthorn's</a:t>
            </a:r>
            <a:r>
              <a:rPr lang="en-IN" dirty="0"/>
              <a:t> model is an example of a </a:t>
            </a:r>
            <a:r>
              <a:rPr lang="en-IN" dirty="0">
                <a:solidFill>
                  <a:srgbClr val="FF0000"/>
                </a:solidFill>
              </a:rPr>
              <a:t>linear</a:t>
            </a:r>
            <a:r>
              <a:rPr lang="en-IN" dirty="0"/>
              <a:t> and </a:t>
            </a:r>
            <a:r>
              <a:rPr lang="en-IN" dirty="0">
                <a:solidFill>
                  <a:srgbClr val="FF0000"/>
                </a:solidFill>
              </a:rPr>
              <a:t>rational curriculum </a:t>
            </a:r>
            <a:r>
              <a:rPr lang="en-IN" dirty="0"/>
              <a:t>development model. </a:t>
            </a:r>
            <a:endParaRPr lang="en-IN" dirty="0" smtClean="0"/>
          </a:p>
          <a:p>
            <a:pPr algn="just"/>
            <a:r>
              <a:rPr lang="en-IN" dirty="0" smtClean="0"/>
              <a:t>The </a:t>
            </a:r>
            <a:r>
              <a:rPr lang="en-IN" dirty="0"/>
              <a:t>model recognizes the importance of using </a:t>
            </a:r>
            <a:r>
              <a:rPr lang="en-IN" dirty="0">
                <a:solidFill>
                  <a:srgbClr val="FF0000"/>
                </a:solidFill>
              </a:rPr>
              <a:t>multiple sources </a:t>
            </a:r>
            <a:r>
              <a:rPr lang="en-IN" dirty="0"/>
              <a:t>in developing curriculum standards. </a:t>
            </a:r>
            <a:endParaRPr lang="en-IN" dirty="0" smtClean="0"/>
          </a:p>
          <a:p>
            <a:pPr algn="just"/>
            <a:r>
              <a:rPr lang="en-IN" dirty="0" smtClean="0"/>
              <a:t>The </a:t>
            </a:r>
            <a:r>
              <a:rPr lang="en-IN" dirty="0">
                <a:solidFill>
                  <a:srgbClr val="FF0000"/>
                </a:solidFill>
              </a:rPr>
              <a:t>use of benchmarks </a:t>
            </a:r>
            <a:r>
              <a:rPr lang="en-IN" dirty="0"/>
              <a:t>to improve, refine, and validate curriculum standards is an equally good practice in curriculum development.</a:t>
            </a:r>
          </a:p>
        </p:txBody>
      </p:sp>
    </p:spTree>
    <p:extLst>
      <p:ext uri="{BB962C8B-B14F-4D97-AF65-F5344CB8AC3E}">
        <p14:creationId xmlns:p14="http://schemas.microsoft.com/office/powerpoint/2010/main" val="4249569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n-IN" dirty="0" err="1" smtClean="0"/>
              <a:t>Glatthorn</a:t>
            </a:r>
            <a:r>
              <a:rPr lang="en-IN" dirty="0" smtClean="0"/>
              <a:t> Intended </a:t>
            </a:r>
            <a:r>
              <a:rPr lang="en-IN" dirty="0"/>
              <a:t>for developing curriculum standards for any discipline from basic education to higher </a:t>
            </a:r>
            <a:r>
              <a:rPr lang="en-IN" dirty="0" smtClean="0"/>
              <a:t>education.</a:t>
            </a:r>
          </a:p>
          <a:p>
            <a:pPr algn="just"/>
            <a:r>
              <a:rPr lang="en-IN" dirty="0">
                <a:solidFill>
                  <a:srgbClr val="FF0000"/>
                </a:solidFill>
              </a:rPr>
              <a:t>Develop standards</a:t>
            </a:r>
            <a:r>
              <a:rPr lang="en-IN" dirty="0" smtClean="0"/>
              <a:t>.</a:t>
            </a:r>
          </a:p>
          <a:p>
            <a:pPr algn="just"/>
            <a:r>
              <a:rPr lang="en-IN" dirty="0" smtClean="0"/>
              <a:t>1</a:t>
            </a:r>
            <a:r>
              <a:rPr lang="en-IN" dirty="0"/>
              <a:t>. Using multiple sources</a:t>
            </a:r>
            <a:r>
              <a:rPr lang="en-IN" dirty="0" smtClean="0"/>
              <a:t>.</a:t>
            </a:r>
          </a:p>
          <a:p>
            <a:pPr algn="just"/>
            <a:r>
              <a:rPr lang="en-IN" dirty="0" smtClean="0"/>
              <a:t>2</a:t>
            </a:r>
            <a:r>
              <a:rPr lang="en-IN" dirty="0"/>
              <a:t>. By eliminating and combining</a:t>
            </a:r>
            <a:r>
              <a:rPr lang="en-IN" dirty="0" smtClean="0"/>
              <a:t>.</a:t>
            </a:r>
          </a:p>
          <a:p>
            <a:pPr algn="just"/>
            <a:r>
              <a:rPr lang="en-IN" dirty="0" smtClean="0"/>
              <a:t>3</a:t>
            </a:r>
            <a:r>
              <a:rPr lang="en-IN" dirty="0"/>
              <a:t>. Secure teacher input</a:t>
            </a:r>
            <a:r>
              <a:rPr lang="en-IN" dirty="0" smtClean="0"/>
              <a:t>.</a:t>
            </a:r>
          </a:p>
          <a:p>
            <a:pPr algn="just"/>
            <a:r>
              <a:rPr lang="en-IN" dirty="0" smtClean="0"/>
              <a:t>4</a:t>
            </a:r>
            <a:r>
              <a:rPr lang="en-IN" dirty="0"/>
              <a:t>. Essential Standards and Enrichment Standards</a:t>
            </a:r>
          </a:p>
        </p:txBody>
      </p:sp>
    </p:spTree>
    <p:extLst>
      <p:ext uri="{BB962C8B-B14F-4D97-AF65-F5344CB8AC3E}">
        <p14:creationId xmlns:p14="http://schemas.microsoft.com/office/powerpoint/2010/main" val="40222349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a:solidFill>
                  <a:srgbClr val="FF0000"/>
                </a:solidFill>
              </a:rPr>
              <a:t>Develop benchmarks</a:t>
            </a:r>
            <a:r>
              <a:rPr lang="en-IN" dirty="0" smtClean="0"/>
              <a:t>.</a:t>
            </a:r>
          </a:p>
          <a:p>
            <a:r>
              <a:rPr lang="en-IN" dirty="0" smtClean="0"/>
              <a:t>1</a:t>
            </a:r>
            <a:r>
              <a:rPr lang="en-IN" dirty="0"/>
              <a:t>. Content </a:t>
            </a:r>
            <a:r>
              <a:rPr lang="en-IN" dirty="0" smtClean="0"/>
              <a:t>emphases</a:t>
            </a:r>
          </a:p>
          <a:p>
            <a:r>
              <a:rPr lang="en-IN" dirty="0" smtClean="0"/>
              <a:t>.</a:t>
            </a:r>
            <a:r>
              <a:rPr lang="en-IN" dirty="0"/>
              <a:t>2. Identify standards</a:t>
            </a:r>
            <a:r>
              <a:rPr lang="en-IN" dirty="0" smtClean="0"/>
              <a:t>.</a:t>
            </a:r>
          </a:p>
          <a:p>
            <a:r>
              <a:rPr lang="en-IN" dirty="0" smtClean="0"/>
              <a:t>3</a:t>
            </a:r>
            <a:r>
              <a:rPr lang="en-IN" dirty="0"/>
              <a:t>. By taskforce or by teachers</a:t>
            </a:r>
            <a:r>
              <a:rPr lang="en-IN" dirty="0" smtClean="0"/>
              <a:t>.</a:t>
            </a:r>
          </a:p>
          <a:p>
            <a:r>
              <a:rPr lang="en-IN" dirty="0" smtClean="0"/>
              <a:t>4</a:t>
            </a:r>
            <a:r>
              <a:rPr lang="en-IN" dirty="0"/>
              <a:t>. Initial draft of </a:t>
            </a:r>
            <a:r>
              <a:rPr lang="en-IN" dirty="0" smtClean="0"/>
              <a:t>benchmarks.</a:t>
            </a:r>
          </a:p>
          <a:p>
            <a:r>
              <a:rPr lang="en-IN" dirty="0">
                <a:solidFill>
                  <a:srgbClr val="FF0000"/>
                </a:solidFill>
              </a:rPr>
              <a:t>Develop final products</a:t>
            </a:r>
            <a:r>
              <a:rPr lang="en-IN" dirty="0" smtClean="0">
                <a:solidFill>
                  <a:srgbClr val="FF0000"/>
                </a:solidFill>
              </a:rPr>
              <a:t>.</a:t>
            </a:r>
          </a:p>
          <a:p>
            <a:r>
              <a:rPr lang="en-IN" dirty="0" smtClean="0"/>
              <a:t>1</a:t>
            </a:r>
            <a:r>
              <a:rPr lang="en-IN" dirty="0"/>
              <a:t>. Scope and sequence chart</a:t>
            </a:r>
            <a:r>
              <a:rPr lang="en-IN" dirty="0" smtClean="0"/>
              <a:t>.</a:t>
            </a:r>
          </a:p>
          <a:p>
            <a:r>
              <a:rPr lang="en-IN" dirty="0" smtClean="0"/>
              <a:t>2</a:t>
            </a:r>
            <a:r>
              <a:rPr lang="en-IN" dirty="0"/>
              <a:t>. Decide on guide content</a:t>
            </a:r>
            <a:r>
              <a:rPr lang="en-IN" dirty="0" smtClean="0"/>
              <a:t>.</a:t>
            </a:r>
          </a:p>
          <a:p>
            <a:r>
              <a:rPr lang="en-IN" dirty="0" smtClean="0"/>
              <a:t>3</a:t>
            </a:r>
            <a:r>
              <a:rPr lang="en-IN" dirty="0"/>
              <a:t>. </a:t>
            </a:r>
            <a:r>
              <a:rPr lang="en-IN" dirty="0" smtClean="0"/>
              <a:t>Analyse </a:t>
            </a:r>
            <a:r>
              <a:rPr lang="en-IN" dirty="0"/>
              <a:t>into learning </a:t>
            </a:r>
            <a:r>
              <a:rPr lang="en-IN" dirty="0" smtClean="0"/>
              <a:t>objectives</a:t>
            </a:r>
            <a:endParaRPr lang="en-IN" dirty="0"/>
          </a:p>
        </p:txBody>
      </p:sp>
    </p:spTree>
    <p:extLst>
      <p:ext uri="{BB962C8B-B14F-4D97-AF65-F5344CB8AC3E}">
        <p14:creationId xmlns:p14="http://schemas.microsoft.com/office/powerpoint/2010/main" val="10668411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r>
              <a:rPr lang="en-IN" dirty="0" err="1"/>
              <a:t>Glatthorn's</a:t>
            </a:r>
            <a:r>
              <a:rPr lang="en-IN" dirty="0"/>
              <a:t> model is an example of a linear and rational curriculum development model</a:t>
            </a:r>
            <a:r>
              <a:rPr lang="en-IN" dirty="0" smtClean="0"/>
              <a:t>.</a:t>
            </a:r>
          </a:p>
          <a:p>
            <a:r>
              <a:rPr lang="en-IN" dirty="0" smtClean="0"/>
              <a:t>The </a:t>
            </a:r>
            <a:r>
              <a:rPr lang="en-IN" dirty="0"/>
              <a:t>model recognizes the importance of using multiple sources in developing curriculum standards</a:t>
            </a:r>
            <a:r>
              <a:rPr lang="en-IN" dirty="0" smtClean="0"/>
              <a:t>.</a:t>
            </a:r>
          </a:p>
          <a:p>
            <a:r>
              <a:rPr lang="en-IN" dirty="0" smtClean="0"/>
              <a:t>The </a:t>
            </a:r>
            <a:r>
              <a:rPr lang="en-IN" dirty="0"/>
              <a:t>use of benchmarks to improve, refine, and validate curriculum standards is an equally good </a:t>
            </a:r>
            <a:r>
              <a:rPr lang="en-IN" dirty="0" smtClean="0"/>
              <a:t>practice in </a:t>
            </a:r>
            <a:r>
              <a:rPr lang="en-IN" dirty="0"/>
              <a:t>curriculum development</a:t>
            </a:r>
            <a:r>
              <a:rPr lang="en-IN" dirty="0" smtClean="0"/>
              <a:t>.</a:t>
            </a:r>
          </a:p>
          <a:p>
            <a:r>
              <a:rPr lang="en-IN" dirty="0" smtClean="0"/>
              <a:t>Its </a:t>
            </a:r>
            <a:r>
              <a:rPr lang="en-IN" dirty="0"/>
              <a:t>relevance and applicability in any educational institution in developing curriculum standards for various courses</a:t>
            </a:r>
            <a:r>
              <a:rPr lang="en-IN" dirty="0" smtClean="0"/>
              <a:t>.</a:t>
            </a:r>
            <a:endParaRPr lang="en-IN" dirty="0"/>
          </a:p>
          <a:p>
            <a:endParaRPr lang="en-IN" dirty="0"/>
          </a:p>
        </p:txBody>
      </p:sp>
    </p:spTree>
    <p:extLst>
      <p:ext uri="{BB962C8B-B14F-4D97-AF65-F5344CB8AC3E}">
        <p14:creationId xmlns:p14="http://schemas.microsoft.com/office/powerpoint/2010/main" val="5063526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Weinstein and </a:t>
            </a:r>
            <a:r>
              <a:rPr lang="en-IN" dirty="0" err="1"/>
              <a:t>Fantini</a:t>
            </a:r>
            <a:r>
              <a:rPr lang="en-IN" dirty="0"/>
              <a:t> </a:t>
            </a:r>
            <a:r>
              <a:rPr lang="en-IN" dirty="0" smtClean="0"/>
              <a:t>model</a:t>
            </a:r>
            <a:endParaRPr lang="en-IN" dirty="0"/>
          </a:p>
        </p:txBody>
      </p:sp>
      <p:sp>
        <p:nvSpPr>
          <p:cNvPr id="3" name="Content Placeholder 2"/>
          <p:cNvSpPr>
            <a:spLocks noGrp="1"/>
          </p:cNvSpPr>
          <p:nvPr>
            <p:ph idx="1"/>
          </p:nvPr>
        </p:nvSpPr>
        <p:spPr/>
        <p:txBody>
          <a:bodyPr>
            <a:normAutofit/>
          </a:bodyPr>
          <a:lstStyle/>
          <a:p>
            <a:pPr algn="just"/>
            <a:r>
              <a:rPr lang="en-IN" dirty="0"/>
              <a:t> Gerald Weinstein and Mario </a:t>
            </a:r>
            <a:r>
              <a:rPr lang="en-IN" dirty="0" err="1"/>
              <a:t>Fantini</a:t>
            </a:r>
            <a:r>
              <a:rPr lang="en-IN" dirty="0"/>
              <a:t> (1970) link </a:t>
            </a:r>
            <a:r>
              <a:rPr lang="en-IN" dirty="0" smtClean="0"/>
              <a:t>socio-psychological </a:t>
            </a:r>
            <a:r>
              <a:rPr lang="en-IN" dirty="0"/>
              <a:t>factors </a:t>
            </a:r>
            <a:r>
              <a:rPr lang="en-IN" dirty="0" smtClean="0"/>
              <a:t>with cognition, </a:t>
            </a:r>
            <a:r>
              <a:rPr lang="en-IN" dirty="0"/>
              <a:t>so learners can deal with their problems and concerns. </a:t>
            </a:r>
            <a:endParaRPr lang="en-IN" dirty="0" smtClean="0"/>
          </a:p>
          <a:p>
            <a:pPr algn="just"/>
            <a:r>
              <a:rPr lang="en-IN" dirty="0" smtClean="0"/>
              <a:t>For </a:t>
            </a:r>
            <a:r>
              <a:rPr lang="en-IN" dirty="0"/>
              <a:t>this reason, </a:t>
            </a:r>
            <a:r>
              <a:rPr lang="en-IN" dirty="0" smtClean="0"/>
              <a:t>authors </a:t>
            </a:r>
            <a:r>
              <a:rPr lang="en-IN" dirty="0"/>
              <a:t>consider their model a </a:t>
            </a:r>
            <a:r>
              <a:rPr lang="en-IN" dirty="0">
                <a:solidFill>
                  <a:srgbClr val="FF0000"/>
                </a:solidFill>
              </a:rPr>
              <a:t>“curriculum of affect.” </a:t>
            </a:r>
            <a:endParaRPr lang="en-IN" dirty="0" smtClean="0">
              <a:solidFill>
                <a:srgbClr val="FF0000"/>
              </a:solidFill>
            </a:endParaRPr>
          </a:p>
          <a:p>
            <a:r>
              <a:rPr lang="en-IN" dirty="0" smtClean="0"/>
              <a:t>The </a:t>
            </a:r>
            <a:r>
              <a:rPr lang="en-IN" dirty="0"/>
              <a:t>model stresses to identify the learners demographic details and their concerns. </a:t>
            </a:r>
          </a:p>
        </p:txBody>
      </p:sp>
    </p:spTree>
    <p:extLst>
      <p:ext uri="{BB962C8B-B14F-4D97-AF65-F5344CB8AC3E}">
        <p14:creationId xmlns:p14="http://schemas.microsoft.com/office/powerpoint/2010/main" val="311850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endParaRPr lang="en-IN" dirty="0" smtClean="0"/>
          </a:p>
          <a:p>
            <a:pPr algn="just"/>
            <a:r>
              <a:rPr lang="en-IN" dirty="0" smtClean="0"/>
              <a:t>The </a:t>
            </a:r>
            <a:r>
              <a:rPr lang="en-IN" dirty="0"/>
              <a:t>teacher attempts to develop </a:t>
            </a:r>
            <a:r>
              <a:rPr lang="en-IN" dirty="0" smtClean="0"/>
              <a:t>student-centred </a:t>
            </a:r>
            <a:r>
              <a:rPr lang="en-IN" dirty="0"/>
              <a:t>strategies </a:t>
            </a:r>
            <a:r>
              <a:rPr lang="en-IN" dirty="0" smtClean="0"/>
              <a:t>for instruction </a:t>
            </a:r>
            <a:r>
              <a:rPr lang="en-IN" dirty="0"/>
              <a:t>to meet learners’ concerns and organize </a:t>
            </a:r>
            <a:r>
              <a:rPr lang="en-IN" dirty="0" smtClean="0"/>
              <a:t>contents</a:t>
            </a:r>
            <a:r>
              <a:rPr lang="en-IN" dirty="0"/>
              <a:t> </a:t>
            </a:r>
            <a:r>
              <a:rPr lang="en-IN" dirty="0" smtClean="0"/>
              <a:t>rather </a:t>
            </a:r>
            <a:r>
              <a:rPr lang="en-IN" dirty="0"/>
              <a:t>than on the demands of subject matter.</a:t>
            </a:r>
          </a:p>
        </p:txBody>
      </p:sp>
    </p:spTree>
    <p:extLst>
      <p:ext uri="{BB962C8B-B14F-4D97-AF65-F5344CB8AC3E}">
        <p14:creationId xmlns:p14="http://schemas.microsoft.com/office/powerpoint/2010/main" val="133027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Most models can be classified as either </a:t>
            </a:r>
            <a:r>
              <a:rPr lang="en-IN" dirty="0" smtClean="0">
                <a:solidFill>
                  <a:srgbClr val="C00000"/>
                </a:solidFill>
              </a:rPr>
              <a:t>technical or scientific models </a:t>
            </a:r>
            <a:r>
              <a:rPr lang="en-IN" dirty="0" smtClean="0"/>
              <a:t>and </a:t>
            </a:r>
            <a:r>
              <a:rPr lang="en-IN" dirty="0" smtClean="0">
                <a:solidFill>
                  <a:srgbClr val="00B050"/>
                </a:solidFill>
              </a:rPr>
              <a:t>non-technical or non-scientific .</a:t>
            </a:r>
          </a:p>
          <a:p>
            <a:r>
              <a:rPr lang="en-IN" dirty="0" smtClean="0"/>
              <a:t>subject  matter approaches adopt the scientific or technical model to curriculum development</a:t>
            </a:r>
            <a:endParaRPr lang="en-IN" dirty="0"/>
          </a:p>
        </p:txBody>
      </p:sp>
    </p:spTree>
    <p:extLst>
      <p:ext uri="{BB962C8B-B14F-4D97-AF65-F5344CB8AC3E}">
        <p14:creationId xmlns:p14="http://schemas.microsoft.com/office/powerpoint/2010/main" val="37340962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a:t> </a:t>
            </a:r>
            <a:r>
              <a:rPr lang="en-IN" dirty="0" smtClean="0"/>
              <a:t>They  </a:t>
            </a:r>
            <a:r>
              <a:rPr lang="en-IN" dirty="0"/>
              <a:t>further </a:t>
            </a:r>
            <a:r>
              <a:rPr lang="en-IN" dirty="0" smtClean="0"/>
              <a:t>emphasizes that </a:t>
            </a:r>
            <a:r>
              <a:rPr lang="en-IN" dirty="0"/>
              <a:t>the content should be organized according to the learners: life </a:t>
            </a:r>
            <a:r>
              <a:rPr lang="en-IN" dirty="0" smtClean="0"/>
              <a:t>experiences, their </a:t>
            </a:r>
            <a:r>
              <a:rPr lang="en-IN" dirty="0"/>
              <a:t>attitudes and feelings, and the social context in which they live. </a:t>
            </a:r>
            <a:endParaRPr lang="en-IN" dirty="0" smtClean="0"/>
          </a:p>
          <a:p>
            <a:r>
              <a:rPr lang="en-IN" dirty="0" smtClean="0"/>
              <a:t>Teaching procedures </a:t>
            </a:r>
            <a:r>
              <a:rPr lang="en-IN" dirty="0"/>
              <a:t>should be developed for learning skills, content, and </a:t>
            </a:r>
            <a:r>
              <a:rPr lang="en-IN" dirty="0" smtClean="0"/>
              <a:t>organizing ideas</a:t>
            </a:r>
            <a:r>
              <a:rPr lang="en-IN" dirty="0"/>
              <a:t>. </a:t>
            </a:r>
            <a:endParaRPr lang="en-IN" dirty="0" smtClean="0"/>
          </a:p>
          <a:p>
            <a:r>
              <a:rPr lang="en-IN" dirty="0" smtClean="0"/>
              <a:t>Teaching </a:t>
            </a:r>
            <a:r>
              <a:rPr lang="en-IN" dirty="0"/>
              <a:t>procedures should match the learning styles on their </a:t>
            </a:r>
            <a:r>
              <a:rPr lang="en-IN" dirty="0" smtClean="0"/>
              <a:t>common characteristics </a:t>
            </a:r>
            <a:r>
              <a:rPr lang="en-IN" dirty="0"/>
              <a:t>and </a:t>
            </a:r>
            <a:r>
              <a:rPr lang="en-IN" dirty="0" smtClean="0"/>
              <a:t>concerns. </a:t>
            </a:r>
          </a:p>
          <a:p>
            <a:r>
              <a:rPr lang="en-IN" dirty="0" smtClean="0"/>
              <a:t>Finally</a:t>
            </a:r>
            <a:r>
              <a:rPr lang="en-IN" dirty="0"/>
              <a:t>, the teacher evaluates the outcomes of the</a:t>
            </a:r>
          </a:p>
          <a:p>
            <a:r>
              <a:rPr lang="en-IN" dirty="0"/>
              <a:t>curriculum: cognitive and affective objectives.</a:t>
            </a:r>
          </a:p>
        </p:txBody>
      </p:sp>
    </p:spTree>
    <p:extLst>
      <p:ext uri="{BB962C8B-B14F-4D97-AF65-F5344CB8AC3E}">
        <p14:creationId xmlns:p14="http://schemas.microsoft.com/office/powerpoint/2010/main" val="4043552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0396" y="620688"/>
            <a:ext cx="7823208" cy="550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936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Doll </a:t>
            </a:r>
          </a:p>
        </p:txBody>
      </p:sp>
      <p:sp>
        <p:nvSpPr>
          <p:cNvPr id="3" name="Content Placeholder 2"/>
          <p:cNvSpPr>
            <a:spLocks noGrp="1"/>
          </p:cNvSpPr>
          <p:nvPr>
            <p:ph idx="1"/>
          </p:nvPr>
        </p:nvSpPr>
        <p:spPr/>
        <p:txBody>
          <a:bodyPr>
            <a:normAutofit fontScale="92500"/>
          </a:bodyPr>
          <a:lstStyle/>
          <a:p>
            <a:pPr algn="just"/>
            <a:r>
              <a:rPr lang="en-IN" dirty="0"/>
              <a:t>Doll (1993) provides a more complete view and argues for </a:t>
            </a:r>
            <a:r>
              <a:rPr lang="en-IN" dirty="0" smtClean="0"/>
              <a:t>the construction </a:t>
            </a:r>
            <a:r>
              <a:rPr lang="en-IN" dirty="0"/>
              <a:t>of a postmodernist </a:t>
            </a:r>
            <a:r>
              <a:rPr lang="en-IN" dirty="0" smtClean="0"/>
              <a:t>curriculum, </a:t>
            </a:r>
            <a:r>
              <a:rPr lang="en-IN" dirty="0"/>
              <a:t>which </a:t>
            </a:r>
            <a:r>
              <a:rPr lang="en-IN" dirty="0" smtClean="0"/>
              <a:t>contains several </a:t>
            </a:r>
            <a:r>
              <a:rPr lang="en-IN" dirty="0"/>
              <a:t>elements: </a:t>
            </a:r>
            <a:endParaRPr lang="en-IN" dirty="0" smtClean="0"/>
          </a:p>
          <a:p>
            <a:pPr algn="just"/>
            <a:r>
              <a:rPr lang="en-IN" dirty="0" smtClean="0"/>
              <a:t>Teachers </a:t>
            </a:r>
            <a:r>
              <a:rPr lang="en-IN" dirty="0"/>
              <a:t>and learners can develop their own curriculum </a:t>
            </a:r>
            <a:r>
              <a:rPr lang="en-IN" dirty="0" smtClean="0"/>
              <a:t>through continuous </a:t>
            </a:r>
            <a:r>
              <a:rPr lang="en-IN" dirty="0"/>
              <a:t>interaction.</a:t>
            </a:r>
          </a:p>
          <a:p>
            <a:pPr algn="just"/>
            <a:r>
              <a:rPr lang="en-IN" dirty="0"/>
              <a:t>The curriculum needs to enhance self-organisation by being rich </a:t>
            </a:r>
            <a:r>
              <a:rPr lang="en-IN" dirty="0" smtClean="0"/>
              <a:t>in diversity</a:t>
            </a:r>
            <a:r>
              <a:rPr lang="en-IN" dirty="0"/>
              <a:t>, </a:t>
            </a:r>
            <a:r>
              <a:rPr lang="en-IN" dirty="0" err="1" smtClean="0"/>
              <a:t>problamatics</a:t>
            </a:r>
            <a:r>
              <a:rPr lang="en-IN" dirty="0" smtClean="0"/>
              <a:t> </a:t>
            </a:r>
            <a:r>
              <a:rPr lang="en-IN" dirty="0"/>
              <a:t>and heuristics, and a classroom </a:t>
            </a:r>
            <a:r>
              <a:rPr lang="en-IN" dirty="0" smtClean="0"/>
              <a:t>atmosphere, which encourage exploration</a:t>
            </a:r>
            <a:r>
              <a:rPr lang="en-IN" dirty="0"/>
              <a:t>. </a:t>
            </a:r>
          </a:p>
        </p:txBody>
      </p:sp>
    </p:spTree>
    <p:extLst>
      <p:ext uri="{BB962C8B-B14F-4D97-AF65-F5344CB8AC3E}">
        <p14:creationId xmlns:p14="http://schemas.microsoft.com/office/powerpoint/2010/main" val="2958587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endParaRPr lang="en-IN" dirty="0" smtClean="0"/>
          </a:p>
          <a:p>
            <a:pPr marL="0" indent="0" algn="just">
              <a:buNone/>
            </a:pPr>
            <a:r>
              <a:rPr lang="en-IN" dirty="0"/>
              <a:t>C</a:t>
            </a:r>
            <a:r>
              <a:rPr lang="en-IN" dirty="0" smtClean="0"/>
              <a:t>urriculum </a:t>
            </a:r>
            <a:r>
              <a:rPr lang="en-IN" dirty="0"/>
              <a:t>theories are based on the simple, stable and </a:t>
            </a:r>
            <a:r>
              <a:rPr lang="en-IN" dirty="0" smtClean="0"/>
              <a:t>cognitive </a:t>
            </a:r>
            <a:r>
              <a:rPr lang="en-IN" dirty="0"/>
              <a:t>vision of </a:t>
            </a:r>
            <a:r>
              <a:rPr lang="en-IN" dirty="0" smtClean="0"/>
              <a:t>teaching, education </a:t>
            </a:r>
            <a:r>
              <a:rPr lang="en-IN" dirty="0"/>
              <a:t>is the stable, closed and equilibrated system. </a:t>
            </a:r>
            <a:r>
              <a:rPr lang="en-IN" dirty="0" smtClean="0"/>
              <a:t> </a:t>
            </a:r>
          </a:p>
          <a:p>
            <a:pPr marL="0" indent="0" algn="just">
              <a:buNone/>
            </a:pPr>
            <a:r>
              <a:rPr lang="en-IN" dirty="0"/>
              <a:t> </a:t>
            </a:r>
            <a:r>
              <a:rPr lang="en-IN" dirty="0" smtClean="0"/>
              <a:t>   Education </a:t>
            </a:r>
            <a:r>
              <a:rPr lang="en-IN" dirty="0"/>
              <a:t>is a process composed of the interaction of multiple </a:t>
            </a:r>
            <a:r>
              <a:rPr lang="en-IN" dirty="0" smtClean="0"/>
              <a:t>elements.</a:t>
            </a:r>
          </a:p>
        </p:txBody>
      </p:sp>
    </p:spTree>
    <p:extLst>
      <p:ext uri="{BB962C8B-B14F-4D97-AF65-F5344CB8AC3E}">
        <p14:creationId xmlns:p14="http://schemas.microsoft.com/office/powerpoint/2010/main" val="3844031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pPr algn="just"/>
            <a:r>
              <a:rPr lang="en-IN" dirty="0" smtClean="0"/>
              <a:t>The </a:t>
            </a:r>
            <a:r>
              <a:rPr lang="en-IN" dirty="0"/>
              <a:t>curriculum has to empower both the teachers and the </a:t>
            </a:r>
            <a:r>
              <a:rPr lang="en-IN" dirty="0" smtClean="0"/>
              <a:t>learners, thus </a:t>
            </a:r>
            <a:r>
              <a:rPr lang="en-IN" dirty="0"/>
              <a:t>creating an environment where they can engage </a:t>
            </a:r>
            <a:r>
              <a:rPr lang="en-IN" dirty="0" smtClean="0"/>
              <a:t>in constructive dialogues</a:t>
            </a:r>
            <a:r>
              <a:rPr lang="en-IN" dirty="0"/>
              <a:t>.</a:t>
            </a:r>
          </a:p>
          <a:p>
            <a:pPr algn="just"/>
            <a:r>
              <a:rPr lang="en-IN" dirty="0"/>
              <a:t>The curriculum should encourage interpretation, rather </a:t>
            </a:r>
            <a:r>
              <a:rPr lang="en-IN" dirty="0" smtClean="0"/>
              <a:t>than explanation </a:t>
            </a:r>
            <a:r>
              <a:rPr lang="en-IN" dirty="0"/>
              <a:t>of </a:t>
            </a:r>
            <a:r>
              <a:rPr lang="en-IN" dirty="0" smtClean="0"/>
              <a:t>knowledge.</a:t>
            </a:r>
            <a:endParaRPr lang="en-IN" dirty="0"/>
          </a:p>
        </p:txBody>
      </p:sp>
    </p:spTree>
    <p:extLst>
      <p:ext uri="{BB962C8B-B14F-4D97-AF65-F5344CB8AC3E}">
        <p14:creationId xmlns:p14="http://schemas.microsoft.com/office/powerpoint/2010/main" val="9875064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a:t>The curriculum should adopt developmental planning, which </a:t>
            </a:r>
            <a:r>
              <a:rPr lang="en-IN" dirty="0" smtClean="0"/>
              <a:t>allows for </a:t>
            </a:r>
            <a:r>
              <a:rPr lang="en-IN" dirty="0"/>
              <a:t>greater flexibility and modification.</a:t>
            </a:r>
          </a:p>
          <a:p>
            <a:r>
              <a:rPr lang="en-IN" dirty="0"/>
              <a:t>Evaluation will be an interactive process, in which feedback </a:t>
            </a:r>
            <a:r>
              <a:rPr lang="en-IN" dirty="0" smtClean="0"/>
              <a:t>is provided </a:t>
            </a:r>
            <a:r>
              <a:rPr lang="en-IN" dirty="0"/>
              <a:t>to the learner. </a:t>
            </a:r>
            <a:endParaRPr lang="en-IN" dirty="0" smtClean="0"/>
          </a:p>
          <a:p>
            <a:r>
              <a:rPr lang="en-IN" dirty="0" smtClean="0"/>
              <a:t>Communities</a:t>
            </a:r>
            <a:r>
              <a:rPr lang="en-IN" dirty="0"/>
              <a:t>’ support is required to help the</a:t>
            </a:r>
          </a:p>
          <a:p>
            <a:pPr marL="0" indent="0">
              <a:buNone/>
            </a:pPr>
            <a:r>
              <a:rPr lang="en-IN" dirty="0" smtClean="0"/>
              <a:t>    learner </a:t>
            </a:r>
            <a:r>
              <a:rPr lang="en-IN" dirty="0"/>
              <a:t>through constructive critiques.</a:t>
            </a:r>
          </a:p>
        </p:txBody>
      </p:sp>
    </p:spTree>
    <p:extLst>
      <p:ext uri="{BB962C8B-B14F-4D97-AF65-F5344CB8AC3E}">
        <p14:creationId xmlns:p14="http://schemas.microsoft.com/office/powerpoint/2010/main" val="26523452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Four </a:t>
            </a:r>
            <a:r>
              <a:rPr lang="en-IN" dirty="0"/>
              <a:t>criteria to check the quality of a </a:t>
            </a:r>
            <a:r>
              <a:rPr lang="en-IN" dirty="0" smtClean="0"/>
              <a:t>postmodernist curriculum</a:t>
            </a:r>
            <a:r>
              <a:rPr lang="en-IN" dirty="0"/>
              <a:t>. </a:t>
            </a:r>
            <a:endParaRPr lang="en-IN" dirty="0" smtClean="0"/>
          </a:p>
          <a:p>
            <a:pPr algn="just"/>
            <a:r>
              <a:rPr lang="en-IN" dirty="0" smtClean="0"/>
              <a:t>They </a:t>
            </a:r>
            <a:r>
              <a:rPr lang="en-IN" dirty="0"/>
              <a:t>are </a:t>
            </a:r>
            <a:r>
              <a:rPr lang="en-IN" dirty="0">
                <a:solidFill>
                  <a:srgbClr val="FF0000"/>
                </a:solidFill>
              </a:rPr>
              <a:t>richness, recursion, relationships and rigor</a:t>
            </a:r>
            <a:r>
              <a:rPr lang="en-IN" dirty="0"/>
              <a:t>. </a:t>
            </a:r>
            <a:endParaRPr lang="en-IN" dirty="0" smtClean="0"/>
          </a:p>
          <a:p>
            <a:pPr algn="just"/>
            <a:r>
              <a:rPr lang="en-IN" dirty="0" smtClean="0"/>
              <a:t>Richness </a:t>
            </a:r>
            <a:r>
              <a:rPr lang="en-IN" dirty="0"/>
              <a:t>is about the interactive nature of the </a:t>
            </a:r>
            <a:r>
              <a:rPr lang="en-IN" dirty="0" smtClean="0"/>
              <a:t>curriculum, which </a:t>
            </a:r>
            <a:r>
              <a:rPr lang="en-IN" dirty="0"/>
              <a:t>allows teachers and learners to interact and develop the </a:t>
            </a:r>
            <a:r>
              <a:rPr lang="en-IN" dirty="0" smtClean="0"/>
              <a:t>richness that </a:t>
            </a:r>
            <a:r>
              <a:rPr lang="en-IN" dirty="0"/>
              <a:t>is appropriate to the </a:t>
            </a:r>
            <a:r>
              <a:rPr lang="en-IN" dirty="0" smtClean="0"/>
              <a:t>context.</a:t>
            </a:r>
            <a:endParaRPr lang="en-IN" dirty="0"/>
          </a:p>
        </p:txBody>
      </p:sp>
    </p:spTree>
    <p:extLst>
      <p:ext uri="{BB962C8B-B14F-4D97-AF65-F5344CB8AC3E}">
        <p14:creationId xmlns:p14="http://schemas.microsoft.com/office/powerpoint/2010/main" val="31188211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r>
              <a:rPr lang="en-IN" dirty="0">
                <a:solidFill>
                  <a:srgbClr val="FF0000"/>
                </a:solidFill>
              </a:rPr>
              <a:t>Recursion</a:t>
            </a:r>
            <a:r>
              <a:rPr lang="en-IN" dirty="0"/>
              <a:t> is about the </a:t>
            </a:r>
            <a:r>
              <a:rPr lang="en-IN" dirty="0" smtClean="0"/>
              <a:t>interactive nature </a:t>
            </a:r>
            <a:r>
              <a:rPr lang="en-IN" dirty="0"/>
              <a:t>between the learner and the knowledge. T</a:t>
            </a:r>
            <a:r>
              <a:rPr lang="en-IN" dirty="0" smtClean="0"/>
              <a:t>he</a:t>
            </a:r>
            <a:endParaRPr lang="en-IN" dirty="0"/>
          </a:p>
          <a:p>
            <a:pPr marL="0" indent="0">
              <a:buNone/>
            </a:pPr>
            <a:r>
              <a:rPr lang="en-IN" dirty="0" smtClean="0"/>
              <a:t>   learner </a:t>
            </a:r>
            <a:r>
              <a:rPr lang="en-IN" dirty="0"/>
              <a:t>is always reflecting the knowledge. </a:t>
            </a:r>
            <a:endParaRPr lang="en-IN" dirty="0" smtClean="0"/>
          </a:p>
          <a:p>
            <a:r>
              <a:rPr lang="en-IN" dirty="0"/>
              <a:t> </a:t>
            </a:r>
            <a:r>
              <a:rPr lang="en-IN" dirty="0" smtClean="0"/>
              <a:t>  </a:t>
            </a:r>
            <a:r>
              <a:rPr lang="en-IN" dirty="0" smtClean="0">
                <a:solidFill>
                  <a:srgbClr val="FF0000"/>
                </a:solidFill>
              </a:rPr>
              <a:t>Relationship</a:t>
            </a:r>
            <a:r>
              <a:rPr lang="en-IN" dirty="0" smtClean="0"/>
              <a:t>s </a:t>
            </a:r>
            <a:r>
              <a:rPr lang="en-IN" dirty="0"/>
              <a:t>are </a:t>
            </a:r>
            <a:r>
              <a:rPr lang="en-IN" dirty="0" smtClean="0"/>
              <a:t>about  interactions </a:t>
            </a:r>
            <a:r>
              <a:rPr lang="en-IN" dirty="0"/>
              <a:t>in two dimensions. One is ‘pedagogical relationships’, </a:t>
            </a:r>
            <a:r>
              <a:rPr lang="en-IN" dirty="0" smtClean="0"/>
              <a:t>which emphasises </a:t>
            </a:r>
            <a:r>
              <a:rPr lang="en-IN" dirty="0"/>
              <a:t>interactions among the curriculum structure. </a:t>
            </a:r>
            <a:endParaRPr lang="en-IN" dirty="0" smtClean="0"/>
          </a:p>
          <a:p>
            <a:r>
              <a:rPr lang="en-IN" dirty="0" smtClean="0"/>
              <a:t>The </a:t>
            </a:r>
            <a:r>
              <a:rPr lang="en-IN" dirty="0"/>
              <a:t>other </a:t>
            </a:r>
            <a:r>
              <a:rPr lang="en-IN" dirty="0" smtClean="0"/>
              <a:t>is ‘cultural </a:t>
            </a:r>
            <a:r>
              <a:rPr lang="en-IN" dirty="0"/>
              <a:t>relationships’, which focuses on the interactions among the</a:t>
            </a:r>
          </a:p>
          <a:p>
            <a:pPr marL="0" indent="0">
              <a:buNone/>
            </a:pPr>
            <a:r>
              <a:rPr lang="en-IN" dirty="0" smtClean="0"/>
              <a:t>    curriculum </a:t>
            </a:r>
            <a:r>
              <a:rPr lang="en-IN" dirty="0"/>
              <a:t>with the local as well as global </a:t>
            </a:r>
            <a:r>
              <a:rPr lang="en-IN" dirty="0" smtClean="0"/>
              <a:t>   context.</a:t>
            </a:r>
            <a:endParaRPr lang="en-IN" dirty="0"/>
          </a:p>
        </p:txBody>
      </p:sp>
    </p:spTree>
    <p:extLst>
      <p:ext uri="{BB962C8B-B14F-4D97-AF65-F5344CB8AC3E}">
        <p14:creationId xmlns:p14="http://schemas.microsoft.com/office/powerpoint/2010/main" val="36740277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solidFill>
                  <a:srgbClr val="FF0000"/>
                </a:solidFill>
              </a:rPr>
              <a:t> </a:t>
            </a:r>
            <a:r>
              <a:rPr lang="en-IN" dirty="0" smtClean="0">
                <a:solidFill>
                  <a:srgbClr val="FF0000"/>
                </a:solidFill>
              </a:rPr>
              <a:t>Rigor </a:t>
            </a:r>
            <a:r>
              <a:rPr lang="en-IN" dirty="0" smtClean="0"/>
              <a:t>deals with </a:t>
            </a:r>
            <a:r>
              <a:rPr lang="en-IN" dirty="0"/>
              <a:t>the continuous interactions among concepts and theories. </a:t>
            </a:r>
            <a:r>
              <a:rPr lang="en-IN" dirty="0" smtClean="0"/>
              <a:t>The attitude </a:t>
            </a:r>
            <a:r>
              <a:rPr lang="en-IN" dirty="0"/>
              <a:t>towards curriculum is one that constantly entails </a:t>
            </a:r>
            <a:r>
              <a:rPr lang="en-IN" dirty="0" smtClean="0"/>
              <a:t>rigorous exploration and interpretation</a:t>
            </a:r>
            <a:r>
              <a:rPr lang="en-IN" dirty="0"/>
              <a:t>. </a:t>
            </a:r>
          </a:p>
        </p:txBody>
      </p:sp>
    </p:spTree>
    <p:extLst>
      <p:ext uri="{BB962C8B-B14F-4D97-AF65-F5344CB8AC3E}">
        <p14:creationId xmlns:p14="http://schemas.microsoft.com/office/powerpoint/2010/main" val="30429059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 Doll argue that  </a:t>
            </a:r>
            <a:r>
              <a:rPr lang="en-IN" dirty="0"/>
              <a:t>power needs to be redistributed from the </a:t>
            </a:r>
            <a:r>
              <a:rPr lang="en-IN" dirty="0" smtClean="0"/>
              <a:t>planners at </a:t>
            </a:r>
            <a:r>
              <a:rPr lang="en-IN" dirty="0"/>
              <a:t>the ‘top’ to the teachers and students at the ‘bottom’. </a:t>
            </a:r>
            <a:endParaRPr lang="en-IN" dirty="0" smtClean="0"/>
          </a:p>
          <a:p>
            <a:pPr algn="just"/>
            <a:r>
              <a:rPr lang="en-IN" dirty="0" smtClean="0"/>
              <a:t>This resonates with </a:t>
            </a:r>
            <a:r>
              <a:rPr lang="en-IN" dirty="0"/>
              <a:t>the concepts of decentralisation and empowerment in </a:t>
            </a:r>
            <a:r>
              <a:rPr lang="en-IN" dirty="0" smtClean="0"/>
              <a:t>the management </a:t>
            </a:r>
            <a:r>
              <a:rPr lang="en-IN" dirty="0"/>
              <a:t>discipline. </a:t>
            </a:r>
            <a:endParaRPr lang="en-IN" dirty="0" smtClean="0"/>
          </a:p>
          <a:p>
            <a:pPr algn="just"/>
            <a:r>
              <a:rPr lang="en-IN" dirty="0"/>
              <a:t>Doll’s model is a manifestation that power needs to lie in the hands </a:t>
            </a:r>
            <a:r>
              <a:rPr lang="en-IN" dirty="0" smtClean="0"/>
              <a:t>of teachers </a:t>
            </a:r>
            <a:r>
              <a:rPr lang="en-IN" dirty="0"/>
              <a:t>and </a:t>
            </a:r>
            <a:r>
              <a:rPr lang="en-IN" dirty="0" smtClean="0"/>
              <a:t>learners.</a:t>
            </a:r>
            <a:endParaRPr lang="en-IN" dirty="0"/>
          </a:p>
        </p:txBody>
      </p:sp>
    </p:spTree>
    <p:extLst>
      <p:ext uri="{BB962C8B-B14F-4D97-AF65-F5344CB8AC3E}">
        <p14:creationId xmlns:p14="http://schemas.microsoft.com/office/powerpoint/2010/main" val="629275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Advocates </a:t>
            </a:r>
            <a:r>
              <a:rPr lang="en-IN" smtClean="0"/>
              <a:t>of learner-centred </a:t>
            </a:r>
            <a:r>
              <a:rPr lang="en-IN" dirty="0" smtClean="0"/>
              <a:t>and problem centred designs formulate non-technical or non-scientific curriculum designs. </a:t>
            </a:r>
            <a:endParaRPr lang="en-IN" dirty="0"/>
          </a:p>
        </p:txBody>
      </p:sp>
    </p:spTree>
    <p:extLst>
      <p:ext uri="{BB962C8B-B14F-4D97-AF65-F5344CB8AC3E}">
        <p14:creationId xmlns:p14="http://schemas.microsoft.com/office/powerpoint/2010/main" val="33440128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Humanistic Curriculum</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smtClean="0"/>
              <a:t> A </a:t>
            </a:r>
            <a:r>
              <a:rPr lang="en-IN" dirty="0"/>
              <a:t>curriculum based on intercultural </a:t>
            </a:r>
            <a:r>
              <a:rPr lang="en-IN" dirty="0" smtClean="0"/>
              <a:t>education that </a:t>
            </a:r>
            <a:r>
              <a:rPr lang="en-IN" dirty="0"/>
              <a:t>allows for the plurality of society </a:t>
            </a:r>
            <a:r>
              <a:rPr lang="en-IN" dirty="0" smtClean="0"/>
              <a:t> </a:t>
            </a:r>
            <a:r>
              <a:rPr lang="en-IN" dirty="0"/>
              <a:t>to ensure a balance between </a:t>
            </a:r>
            <a:r>
              <a:rPr lang="en-IN" dirty="0" smtClean="0"/>
              <a:t>pluralism and </a:t>
            </a:r>
            <a:r>
              <a:rPr lang="en-IN" dirty="0"/>
              <a:t>universal values.</a:t>
            </a:r>
          </a:p>
          <a:p>
            <a:r>
              <a:rPr lang="en-IN" dirty="0" smtClean="0"/>
              <a:t> </a:t>
            </a:r>
            <a:r>
              <a:rPr lang="en-IN" dirty="0"/>
              <a:t>A humanistic curriculum is also a curriculum</a:t>
            </a:r>
          </a:p>
          <a:p>
            <a:pPr marL="0" indent="0">
              <a:buNone/>
            </a:pPr>
            <a:r>
              <a:rPr lang="en-IN" smtClean="0"/>
              <a:t>   that </a:t>
            </a:r>
            <a:r>
              <a:rPr lang="en-IN" dirty="0"/>
              <a:t>works for the common </a:t>
            </a:r>
            <a:r>
              <a:rPr lang="en-IN" dirty="0" smtClean="0"/>
              <a:t>good and </a:t>
            </a:r>
            <a:r>
              <a:rPr lang="en-IN" smtClean="0"/>
              <a:t>nation    good</a:t>
            </a:r>
            <a:r>
              <a:rPr lang="en-IN" dirty="0" smtClean="0"/>
              <a:t>. </a:t>
            </a:r>
          </a:p>
          <a:p>
            <a:r>
              <a:rPr lang="en-IN" dirty="0" smtClean="0"/>
              <a:t> The </a:t>
            </a:r>
            <a:r>
              <a:rPr lang="en-IN" dirty="0"/>
              <a:t>humanistic </a:t>
            </a:r>
            <a:r>
              <a:rPr lang="en-IN" dirty="0" smtClean="0"/>
              <a:t> </a:t>
            </a:r>
            <a:r>
              <a:rPr lang="en-IN" dirty="0"/>
              <a:t>approach engages social skills, feelings, intellect, artistic skills, practical skills, and more as part of their education. </a:t>
            </a:r>
          </a:p>
        </p:txBody>
      </p:sp>
    </p:spTree>
    <p:extLst>
      <p:ext uri="{BB962C8B-B14F-4D97-AF65-F5344CB8AC3E}">
        <p14:creationId xmlns:p14="http://schemas.microsoft.com/office/powerpoint/2010/main" val="3266629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a:t>Carl Rogers has been called the "Father of</a:t>
            </a:r>
          </a:p>
          <a:p>
            <a:pPr marL="0" indent="0">
              <a:buNone/>
            </a:pPr>
            <a:r>
              <a:rPr lang="en-IN" dirty="0"/>
              <a:t>Humanistic Psychology" and devoted much of</a:t>
            </a:r>
          </a:p>
          <a:p>
            <a:pPr marL="0" indent="0">
              <a:buNone/>
            </a:pPr>
            <a:r>
              <a:rPr lang="en-IN" dirty="0"/>
              <a:t>his efforts toward applying the results of his</a:t>
            </a:r>
          </a:p>
          <a:p>
            <a:pPr marL="0" indent="0">
              <a:buNone/>
            </a:pPr>
            <a:r>
              <a:rPr lang="en-IN" dirty="0"/>
              <a:t>psychological research to </a:t>
            </a:r>
            <a:r>
              <a:rPr lang="en-IN" dirty="0" smtClean="0"/>
              <a:t> learner -centred</a:t>
            </a:r>
            <a:endParaRPr lang="en-IN" dirty="0"/>
          </a:p>
          <a:p>
            <a:pPr marL="0" indent="0">
              <a:buNone/>
            </a:pPr>
            <a:r>
              <a:rPr lang="en-IN" dirty="0"/>
              <a:t>teaching where empathy, caring about</a:t>
            </a:r>
          </a:p>
          <a:p>
            <a:pPr marL="0" indent="0">
              <a:buNone/>
            </a:pPr>
            <a:r>
              <a:rPr lang="en-IN" dirty="0"/>
              <a:t>students, and genuineness on the part of the</a:t>
            </a:r>
          </a:p>
          <a:p>
            <a:pPr marL="0" indent="0">
              <a:buNone/>
            </a:pPr>
            <a:r>
              <a:rPr lang="en-IN" dirty="0"/>
              <a:t>learning facilitator were found to be the key</a:t>
            </a:r>
          </a:p>
          <a:p>
            <a:pPr marL="0" indent="0">
              <a:buNone/>
            </a:pPr>
            <a:r>
              <a:rPr lang="en-IN" dirty="0"/>
              <a:t>traits of the most effective </a:t>
            </a:r>
            <a:r>
              <a:rPr lang="en-IN" dirty="0" smtClean="0"/>
              <a:t>teacher.</a:t>
            </a:r>
            <a:endParaRPr lang="en-IN" dirty="0"/>
          </a:p>
        </p:txBody>
      </p:sp>
    </p:spTree>
    <p:extLst>
      <p:ext uri="{BB962C8B-B14F-4D97-AF65-F5344CB8AC3E}">
        <p14:creationId xmlns:p14="http://schemas.microsoft.com/office/powerpoint/2010/main" val="3269128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Characteristics</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The </a:t>
            </a:r>
            <a:r>
              <a:rPr lang="en-IN" dirty="0"/>
              <a:t>learner as human being has prime</a:t>
            </a:r>
          </a:p>
          <a:p>
            <a:pPr marL="0" indent="0">
              <a:buNone/>
            </a:pPr>
            <a:r>
              <a:rPr lang="en-IN" dirty="0"/>
              <a:t>significance for the Humanistic </a:t>
            </a:r>
            <a:r>
              <a:rPr lang="en-IN" dirty="0" smtClean="0"/>
              <a:t>Curriculum.</a:t>
            </a:r>
            <a:endParaRPr lang="en-IN" dirty="0"/>
          </a:p>
          <a:p>
            <a:r>
              <a:rPr lang="en-IN" dirty="0" smtClean="0"/>
              <a:t>Aims </a:t>
            </a:r>
            <a:r>
              <a:rPr lang="en-IN" dirty="0"/>
              <a:t>at development and realization of</a:t>
            </a:r>
          </a:p>
          <a:p>
            <a:pPr marL="0" indent="0">
              <a:buNone/>
            </a:pPr>
            <a:r>
              <a:rPr lang="en-IN" dirty="0"/>
              <a:t>complete human personality of the student.</a:t>
            </a:r>
          </a:p>
          <a:p>
            <a:r>
              <a:rPr lang="en-IN" dirty="0" smtClean="0"/>
              <a:t> </a:t>
            </a:r>
            <a:r>
              <a:rPr lang="en-IN" dirty="0"/>
              <a:t>The humanistic curriculum does not take</a:t>
            </a:r>
          </a:p>
          <a:p>
            <a:pPr marL="0" indent="0">
              <a:buNone/>
            </a:pPr>
            <a:r>
              <a:rPr lang="en-IN" dirty="0"/>
              <a:t>student as subservient to society, history or</a:t>
            </a:r>
          </a:p>
          <a:p>
            <a:pPr marL="0" indent="0">
              <a:buNone/>
            </a:pPr>
            <a:r>
              <a:rPr lang="en-IN" dirty="0"/>
              <a:t>philosophy but as a complete entity.</a:t>
            </a:r>
          </a:p>
        </p:txBody>
      </p:sp>
    </p:spTree>
    <p:extLst>
      <p:ext uri="{BB962C8B-B14F-4D97-AF65-F5344CB8AC3E}">
        <p14:creationId xmlns:p14="http://schemas.microsoft.com/office/powerpoint/2010/main" val="6267305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education </a:t>
            </a:r>
            <a:r>
              <a:rPr lang="en-IN" dirty="0"/>
              <a:t>succeeds in development of needs,</a:t>
            </a:r>
          </a:p>
          <a:p>
            <a:r>
              <a:rPr lang="en-IN" dirty="0"/>
              <a:t>interests, and aptitudes of every individual, </a:t>
            </a:r>
            <a:endParaRPr lang="en-IN" dirty="0" smtClean="0"/>
          </a:p>
          <a:p>
            <a:r>
              <a:rPr lang="en-IN" dirty="0" smtClean="0"/>
              <a:t>The students </a:t>
            </a:r>
            <a:r>
              <a:rPr lang="en-IN" dirty="0"/>
              <a:t>will willingly and intelligently cooperate</a:t>
            </a:r>
          </a:p>
          <a:p>
            <a:r>
              <a:rPr lang="en-IN" dirty="0"/>
              <a:t>with one another for common good.</a:t>
            </a:r>
          </a:p>
          <a:p>
            <a:r>
              <a:rPr lang="en-IN" dirty="0" smtClean="0"/>
              <a:t>This </a:t>
            </a:r>
            <a:r>
              <a:rPr lang="en-IN" dirty="0"/>
              <a:t>will ensure a free and universal society with</a:t>
            </a:r>
          </a:p>
          <a:p>
            <a:pPr marL="0" indent="0">
              <a:buNone/>
            </a:pPr>
            <a:r>
              <a:rPr lang="en-IN" dirty="0"/>
              <a:t>shared interests rather than conflicting ones.</a:t>
            </a:r>
          </a:p>
          <a:p>
            <a:r>
              <a:rPr lang="en-IN" dirty="0" smtClean="0"/>
              <a:t>Thus </a:t>
            </a:r>
            <a:r>
              <a:rPr lang="en-IN" dirty="0"/>
              <a:t>humanists stress on individual freedom and</a:t>
            </a:r>
          </a:p>
          <a:p>
            <a:pPr marL="0" indent="0">
              <a:buNone/>
            </a:pPr>
            <a:r>
              <a:rPr lang="en-IN" dirty="0"/>
              <a:t>democratic rights to form global </a:t>
            </a:r>
            <a:r>
              <a:rPr lang="en-IN" dirty="0" smtClean="0"/>
              <a:t>community.</a:t>
            </a:r>
            <a:endParaRPr lang="en-IN" dirty="0"/>
          </a:p>
        </p:txBody>
      </p:sp>
    </p:spTree>
    <p:extLst>
      <p:ext uri="{BB962C8B-B14F-4D97-AF65-F5344CB8AC3E}">
        <p14:creationId xmlns:p14="http://schemas.microsoft.com/office/powerpoint/2010/main" val="40269940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T</a:t>
            </a:r>
            <a:r>
              <a:rPr lang="en-IN" dirty="0" smtClean="0"/>
              <a:t>he </a:t>
            </a:r>
            <a:r>
              <a:rPr lang="en-IN" dirty="0"/>
              <a:t>education </a:t>
            </a:r>
            <a:r>
              <a:rPr lang="en-IN" dirty="0" smtClean="0"/>
              <a:t>is </a:t>
            </a:r>
            <a:r>
              <a:rPr lang="en-IN" dirty="0"/>
              <a:t>good for a person is also</a:t>
            </a:r>
          </a:p>
          <a:p>
            <a:pPr marL="0" indent="0">
              <a:buNone/>
            </a:pPr>
            <a:r>
              <a:rPr lang="en-IN" dirty="0"/>
              <a:t>best for the well being of the nation.</a:t>
            </a:r>
          </a:p>
          <a:p>
            <a:r>
              <a:rPr lang="en-IN" dirty="0"/>
              <a:t>T</a:t>
            </a:r>
            <a:r>
              <a:rPr lang="en-IN" dirty="0" smtClean="0"/>
              <a:t>he </a:t>
            </a:r>
            <a:r>
              <a:rPr lang="en-IN" dirty="0"/>
              <a:t>individual learner is not regarded as a</a:t>
            </a:r>
          </a:p>
          <a:p>
            <a:pPr marL="0" indent="0">
              <a:buNone/>
            </a:pPr>
            <a:r>
              <a:rPr lang="en-IN" dirty="0"/>
              <a:t>passive or at least easily managed recipient </a:t>
            </a:r>
            <a:r>
              <a:rPr lang="en-IN" dirty="0" smtClean="0"/>
              <a:t>of input</a:t>
            </a:r>
            <a:endParaRPr lang="en-IN" dirty="0"/>
          </a:p>
          <a:p>
            <a:r>
              <a:rPr lang="en-IN" dirty="0" smtClean="0"/>
              <a:t> </a:t>
            </a:r>
            <a:r>
              <a:rPr lang="en-IN" dirty="0"/>
              <a:t>She/he is the choosing or </a:t>
            </a:r>
            <a:r>
              <a:rPr lang="en-IN" dirty="0" smtClean="0"/>
              <a:t>self-selecting organism</a:t>
            </a:r>
            <a:r>
              <a:rPr lang="en-IN" dirty="0"/>
              <a:t>.</a:t>
            </a:r>
          </a:p>
          <a:p>
            <a:endParaRPr lang="en-IN" dirty="0"/>
          </a:p>
        </p:txBody>
      </p:sp>
    </p:spTree>
    <p:extLst>
      <p:ext uri="{BB962C8B-B14F-4D97-AF65-F5344CB8AC3E}">
        <p14:creationId xmlns:p14="http://schemas.microsoft.com/office/powerpoint/2010/main" val="27342927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a:t>Self-understanding, self-actualization, and</a:t>
            </a:r>
          </a:p>
          <a:p>
            <a:pPr marL="0" indent="0" algn="just">
              <a:buNone/>
            </a:pPr>
            <a:r>
              <a:rPr lang="en-IN" dirty="0"/>
              <a:t>fostering the emotional and physical well</a:t>
            </a:r>
          </a:p>
          <a:p>
            <a:pPr marL="0" indent="0" algn="just">
              <a:buNone/>
            </a:pPr>
            <a:r>
              <a:rPr lang="en-IN" dirty="0"/>
              <a:t>being as well as the intellectual </a:t>
            </a:r>
            <a:r>
              <a:rPr lang="en-IN" dirty="0" smtClean="0"/>
              <a:t>skills necessary </a:t>
            </a:r>
            <a:r>
              <a:rPr lang="en-IN" dirty="0"/>
              <a:t>for independent judgment </a:t>
            </a:r>
            <a:r>
              <a:rPr lang="en-IN" dirty="0" smtClean="0"/>
              <a:t>become the </a:t>
            </a:r>
            <a:r>
              <a:rPr lang="en-IN" dirty="0"/>
              <a:t>immediate </a:t>
            </a:r>
            <a:r>
              <a:rPr lang="en-IN" dirty="0" smtClean="0"/>
              <a:t>concern of the Humanistic Curriculum</a:t>
            </a:r>
            <a:r>
              <a:rPr lang="en-IN" dirty="0"/>
              <a:t>.</a:t>
            </a:r>
          </a:p>
          <a:p>
            <a:pPr algn="just"/>
            <a:r>
              <a:rPr lang="en-IN" dirty="0" smtClean="0"/>
              <a:t>To </a:t>
            </a:r>
            <a:r>
              <a:rPr lang="en-IN" dirty="0"/>
              <a:t>the humanists, the goals of education are</a:t>
            </a:r>
          </a:p>
          <a:p>
            <a:pPr marL="0" indent="0" algn="just">
              <a:buNone/>
            </a:pPr>
            <a:r>
              <a:rPr lang="en-IN" dirty="0"/>
              <a:t>related to the ideals of personal </a:t>
            </a:r>
            <a:r>
              <a:rPr lang="en-IN" dirty="0" smtClean="0"/>
              <a:t>growth, integrity</a:t>
            </a:r>
            <a:r>
              <a:rPr lang="en-IN" dirty="0"/>
              <a:t>, and autonomy.</a:t>
            </a:r>
          </a:p>
        </p:txBody>
      </p:sp>
    </p:spTree>
    <p:extLst>
      <p:ext uri="{BB962C8B-B14F-4D97-AF65-F5344CB8AC3E}">
        <p14:creationId xmlns:p14="http://schemas.microsoft.com/office/powerpoint/2010/main" val="32155535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Healthier attitudes towards self, peers, and</a:t>
            </a:r>
          </a:p>
          <a:p>
            <a:pPr marL="0" indent="0">
              <a:buNone/>
            </a:pPr>
            <a:r>
              <a:rPr lang="en-IN" dirty="0"/>
              <a:t>learning are among their expectations. </a:t>
            </a:r>
            <a:endParaRPr lang="en-IN" dirty="0" smtClean="0"/>
          </a:p>
          <a:p>
            <a:r>
              <a:rPr lang="en-IN" dirty="0" smtClean="0"/>
              <a:t>curriculum </a:t>
            </a:r>
            <a:r>
              <a:rPr lang="en-IN" dirty="0"/>
              <a:t>for consciousness are the </a:t>
            </a:r>
            <a:r>
              <a:rPr lang="en-IN" dirty="0" smtClean="0"/>
              <a:t>important types </a:t>
            </a:r>
            <a:r>
              <a:rPr lang="en-IN" dirty="0"/>
              <a:t>of humanistic curriculum.</a:t>
            </a:r>
          </a:p>
          <a:p>
            <a:r>
              <a:rPr lang="en-IN" dirty="0" smtClean="0"/>
              <a:t> </a:t>
            </a:r>
            <a:r>
              <a:rPr lang="en-IN" dirty="0"/>
              <a:t>Socrates, Plato, Aristotle, Locke, </a:t>
            </a:r>
            <a:r>
              <a:rPr lang="en-IN" dirty="0" err="1"/>
              <a:t>Rousseaue</a:t>
            </a:r>
            <a:r>
              <a:rPr lang="en-IN" dirty="0"/>
              <a:t>,</a:t>
            </a:r>
          </a:p>
          <a:p>
            <a:pPr marL="0" indent="0">
              <a:buNone/>
            </a:pPr>
            <a:r>
              <a:rPr lang="en-IN" dirty="0"/>
              <a:t>Kant, and Pestalozzi are some of the great</a:t>
            </a:r>
          </a:p>
          <a:p>
            <a:pPr marL="0" indent="0">
              <a:buNone/>
            </a:pPr>
            <a:r>
              <a:rPr lang="en-IN" dirty="0"/>
              <a:t>humanists of the world history.</a:t>
            </a:r>
          </a:p>
        </p:txBody>
      </p:sp>
    </p:spTree>
    <p:extLst>
      <p:ext uri="{BB962C8B-B14F-4D97-AF65-F5344CB8AC3E}">
        <p14:creationId xmlns:p14="http://schemas.microsoft.com/office/powerpoint/2010/main" val="4106464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Humanistic teacher</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 </a:t>
            </a:r>
            <a:r>
              <a:rPr lang="en-IN" dirty="0"/>
              <a:t>The humanist teacher is a facilitator, not a</a:t>
            </a:r>
          </a:p>
          <a:p>
            <a:pPr marL="0" indent="0" algn="just">
              <a:buNone/>
            </a:pPr>
            <a:r>
              <a:rPr lang="en-IN" dirty="0" smtClean="0"/>
              <a:t>disseminator, </a:t>
            </a:r>
            <a:r>
              <a:rPr lang="en-IN" dirty="0"/>
              <a:t>of knowledge. </a:t>
            </a:r>
            <a:endParaRPr lang="en-IN" dirty="0" smtClean="0"/>
          </a:p>
          <a:p>
            <a:pPr algn="just"/>
            <a:r>
              <a:rPr lang="en-IN" dirty="0" smtClean="0"/>
              <a:t>Participatory </a:t>
            </a:r>
            <a:r>
              <a:rPr lang="en-IN" dirty="0" smtClean="0"/>
              <a:t>and discovery </a:t>
            </a:r>
            <a:r>
              <a:rPr lang="en-IN" dirty="0"/>
              <a:t>methods would be </a:t>
            </a:r>
            <a:r>
              <a:rPr lang="en-IN" dirty="0" smtClean="0"/>
              <a:t>favoured </a:t>
            </a:r>
            <a:r>
              <a:rPr lang="en-IN" dirty="0"/>
              <a:t>instead </a:t>
            </a:r>
            <a:r>
              <a:rPr lang="en-IN" dirty="0" smtClean="0"/>
              <a:t>of traditional </a:t>
            </a:r>
            <a:r>
              <a:rPr lang="en-IN" dirty="0"/>
              <a:t>didacticism </a:t>
            </a:r>
            <a:r>
              <a:rPr lang="en-IN" dirty="0" smtClean="0"/>
              <a:t> (every </a:t>
            </a:r>
            <a:r>
              <a:rPr lang="en-IN" dirty="0"/>
              <a:t>thing the teacher says).</a:t>
            </a:r>
          </a:p>
          <a:p>
            <a:pPr algn="just"/>
            <a:r>
              <a:rPr lang="en-IN" dirty="0" smtClean="0"/>
              <a:t>As </a:t>
            </a:r>
            <a:r>
              <a:rPr lang="en-IN" dirty="0"/>
              <a:t>well as the child's academic needs the</a:t>
            </a:r>
          </a:p>
          <a:p>
            <a:pPr marL="0" indent="0" algn="just">
              <a:buNone/>
            </a:pPr>
            <a:r>
              <a:rPr lang="en-IN" dirty="0"/>
              <a:t>humanistic teacher is concerned with the child's</a:t>
            </a:r>
          </a:p>
          <a:p>
            <a:pPr marL="0" indent="0" algn="just">
              <a:buNone/>
            </a:pPr>
            <a:r>
              <a:rPr lang="en-IN" dirty="0"/>
              <a:t>affective (or emotional) needs. </a:t>
            </a:r>
            <a:endParaRPr lang="en-IN" dirty="0" smtClean="0"/>
          </a:p>
          <a:p>
            <a:pPr marL="0" indent="0" algn="just">
              <a:buNone/>
            </a:pPr>
            <a:r>
              <a:rPr lang="en-IN" dirty="0" smtClean="0"/>
              <a:t>Feeling and thinking </a:t>
            </a:r>
            <a:r>
              <a:rPr lang="en-IN" dirty="0"/>
              <a:t>are very much inter linked</a:t>
            </a:r>
            <a:r>
              <a:rPr lang="en-IN" dirty="0" smtClean="0"/>
              <a:t>. Feeling</a:t>
            </a:r>
            <a:endParaRPr lang="en-IN" dirty="0"/>
          </a:p>
          <a:p>
            <a:pPr marL="0" indent="0" algn="just">
              <a:buNone/>
            </a:pPr>
            <a:r>
              <a:rPr lang="en-IN" dirty="0"/>
              <a:t>positive about oneself facilitates learning.</a:t>
            </a:r>
          </a:p>
        </p:txBody>
      </p:sp>
    </p:spTree>
    <p:extLst>
      <p:ext uri="{BB962C8B-B14F-4D97-AF65-F5344CB8AC3E}">
        <p14:creationId xmlns:p14="http://schemas.microsoft.com/office/powerpoint/2010/main" val="19272851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a:t>Much of a humanist teacher's effort would be </a:t>
            </a:r>
            <a:r>
              <a:rPr lang="en-IN" dirty="0" smtClean="0"/>
              <a:t>put into </a:t>
            </a:r>
            <a:r>
              <a:rPr lang="en-IN" dirty="0"/>
              <a:t>developing a child's </a:t>
            </a:r>
            <a:r>
              <a:rPr lang="en-IN" dirty="0" smtClean="0"/>
              <a:t>self-esteem.</a:t>
            </a:r>
          </a:p>
          <a:p>
            <a:r>
              <a:rPr lang="en-IN" dirty="0" smtClean="0"/>
              <a:t>It </a:t>
            </a:r>
            <a:r>
              <a:rPr lang="en-IN" dirty="0"/>
              <a:t>would </a:t>
            </a:r>
            <a:r>
              <a:rPr lang="en-IN" dirty="0" smtClean="0"/>
              <a:t>be important </a:t>
            </a:r>
            <a:r>
              <a:rPr lang="en-IN" dirty="0"/>
              <a:t>for children to feel good </a:t>
            </a:r>
            <a:r>
              <a:rPr lang="en-IN" dirty="0" smtClean="0"/>
              <a:t>about  themselves </a:t>
            </a:r>
            <a:r>
              <a:rPr lang="en-IN" dirty="0"/>
              <a:t>(high self-esteem), and to feel </a:t>
            </a:r>
            <a:r>
              <a:rPr lang="en-IN" dirty="0" smtClean="0"/>
              <a:t>that they </a:t>
            </a:r>
            <a:r>
              <a:rPr lang="en-IN" dirty="0"/>
              <a:t>can set and achieve appropriate goals (</a:t>
            </a:r>
            <a:r>
              <a:rPr lang="en-IN" dirty="0" smtClean="0"/>
              <a:t>high  self-efficacy</a:t>
            </a:r>
            <a:r>
              <a:rPr lang="en-IN" dirty="0"/>
              <a:t>). </a:t>
            </a:r>
            <a:endParaRPr lang="en-IN" dirty="0" smtClean="0"/>
          </a:p>
          <a:p>
            <a:r>
              <a:rPr lang="en-IN" dirty="0" smtClean="0"/>
              <a:t>This </a:t>
            </a:r>
            <a:r>
              <a:rPr lang="en-IN" dirty="0"/>
              <a:t>form of education is known </a:t>
            </a:r>
            <a:r>
              <a:rPr lang="en-IN" dirty="0" smtClean="0"/>
              <a:t>as  child- centred </a:t>
            </a:r>
            <a:r>
              <a:rPr lang="en-IN" dirty="0"/>
              <a:t>and is typified by the child </a:t>
            </a:r>
            <a:r>
              <a:rPr lang="en-IN" dirty="0" smtClean="0"/>
              <a:t>taking </a:t>
            </a:r>
            <a:r>
              <a:rPr lang="en-IN" dirty="0" smtClean="0"/>
              <a:t>responsibility.</a:t>
            </a:r>
            <a:endParaRPr lang="en-IN" dirty="0"/>
          </a:p>
        </p:txBody>
      </p:sp>
    </p:spTree>
    <p:extLst>
      <p:ext uri="{BB962C8B-B14F-4D97-AF65-F5344CB8AC3E}">
        <p14:creationId xmlns:p14="http://schemas.microsoft.com/office/powerpoint/2010/main" val="33700374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en-IN" dirty="0" smtClean="0"/>
              <a:t>Rei</a:t>
            </a:r>
            <a:r>
              <a:rPr lang="en-IN" dirty="0" smtClean="0"/>
              <a:t>nforcement </a:t>
            </a:r>
            <a:r>
              <a:rPr lang="en-IN" dirty="0"/>
              <a:t>such as praise, and punishment </a:t>
            </a:r>
            <a:r>
              <a:rPr lang="en-IN" dirty="0" smtClean="0"/>
              <a:t>in the </a:t>
            </a:r>
            <a:r>
              <a:rPr lang="en-IN" dirty="0"/>
              <a:t>form of negative </a:t>
            </a:r>
            <a:r>
              <a:rPr lang="en-IN" dirty="0" smtClean="0"/>
              <a:t>criticism   </a:t>
            </a:r>
            <a:r>
              <a:rPr lang="en-IN" dirty="0" smtClean="0"/>
              <a:t>b</a:t>
            </a:r>
            <a:r>
              <a:rPr lang="en-IN" dirty="0" smtClean="0"/>
              <a:t>oth </a:t>
            </a:r>
            <a:r>
              <a:rPr lang="en-IN" dirty="0"/>
              <a:t>praise </a:t>
            </a:r>
            <a:r>
              <a:rPr lang="en-IN" dirty="0" smtClean="0"/>
              <a:t>and blame </a:t>
            </a:r>
            <a:r>
              <a:rPr lang="en-IN" dirty="0"/>
              <a:t>are rejected by the humanists.</a:t>
            </a:r>
          </a:p>
          <a:p>
            <a:pPr marL="0" indent="0">
              <a:buNone/>
            </a:pPr>
            <a:endParaRPr lang="en-IN" dirty="0" smtClean="0"/>
          </a:p>
          <a:p>
            <a:pPr marL="0" indent="0">
              <a:buNone/>
            </a:pPr>
            <a:r>
              <a:rPr lang="en-IN" dirty="0" smtClean="0"/>
              <a:t>• </a:t>
            </a:r>
            <a:r>
              <a:rPr lang="en-IN" dirty="0"/>
              <a:t>Children can become addicted to praise, and</a:t>
            </a:r>
          </a:p>
          <a:p>
            <a:pPr marL="0" indent="0">
              <a:buNone/>
            </a:pPr>
            <a:r>
              <a:rPr lang="en-IN" dirty="0"/>
              <a:t>put much effort into receiving praise </a:t>
            </a:r>
            <a:r>
              <a:rPr lang="en-IN" dirty="0" smtClean="0"/>
              <a:t>from  their </a:t>
            </a:r>
            <a:r>
              <a:rPr lang="en-IN" dirty="0"/>
              <a:t>teachers.</a:t>
            </a:r>
          </a:p>
          <a:p>
            <a:pPr marL="0" indent="0">
              <a:buNone/>
            </a:pPr>
            <a:r>
              <a:rPr lang="en-IN" dirty="0" smtClean="0"/>
              <a:t>.</a:t>
            </a:r>
            <a:endParaRPr lang="en-IN" dirty="0"/>
          </a:p>
        </p:txBody>
      </p:sp>
    </p:spTree>
    <p:extLst>
      <p:ext uri="{BB962C8B-B14F-4D97-AF65-F5344CB8AC3E}">
        <p14:creationId xmlns:p14="http://schemas.microsoft.com/office/powerpoint/2010/main" val="3678422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rgbClr val="C00000"/>
                </a:solidFill>
              </a:rPr>
              <a:t>Technical-Scientific Models .</a:t>
            </a:r>
          </a:p>
          <a:p>
            <a:pPr algn="just"/>
            <a:r>
              <a:rPr lang="en-IN" dirty="0" smtClean="0"/>
              <a:t>According to this point of view, "Curriculum development.. </a:t>
            </a:r>
            <a:r>
              <a:rPr lang="en-IN" dirty="0" smtClean="0">
                <a:solidFill>
                  <a:srgbClr val="00B050"/>
                </a:solidFill>
              </a:rPr>
              <a:t>is basically a plan for  structuring the environment to coordinate in an orderly manner the elements of time, space. materials, equipment and personnel</a:t>
            </a:r>
            <a:r>
              <a:rPr lang="en-IN" dirty="0" smtClean="0"/>
              <a:t>." </a:t>
            </a:r>
            <a:endParaRPr lang="en-IN" dirty="0"/>
          </a:p>
        </p:txBody>
      </p:sp>
    </p:spTree>
    <p:extLst>
      <p:ext uri="{BB962C8B-B14F-4D97-AF65-F5344CB8AC3E}">
        <p14:creationId xmlns:p14="http://schemas.microsoft.com/office/powerpoint/2010/main" val="8785291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marL="0" indent="0">
              <a:buNone/>
            </a:pPr>
            <a:r>
              <a:rPr lang="en-IN" b="1" dirty="0">
                <a:solidFill>
                  <a:srgbClr val="FF0000"/>
                </a:solidFill>
              </a:rPr>
              <a:t>Psychological basis of humanistic curriculum</a:t>
            </a:r>
          </a:p>
          <a:p>
            <a:pPr marL="0" indent="0" algn="just">
              <a:buNone/>
            </a:pPr>
            <a:r>
              <a:rPr lang="en-IN" dirty="0"/>
              <a:t>• Humanistic education </a:t>
            </a:r>
            <a:r>
              <a:rPr lang="en-IN" dirty="0" smtClean="0"/>
              <a:t> is </a:t>
            </a:r>
            <a:r>
              <a:rPr lang="en-IN" dirty="0"/>
              <a:t>an approach to education based on </a:t>
            </a:r>
            <a:r>
              <a:rPr lang="en-IN" dirty="0" smtClean="0"/>
              <a:t>the work </a:t>
            </a:r>
            <a:r>
              <a:rPr lang="en-IN" dirty="0"/>
              <a:t>of humanistic psychologists, </a:t>
            </a:r>
            <a:r>
              <a:rPr lang="en-IN" dirty="0" smtClean="0"/>
              <a:t>most notably </a:t>
            </a:r>
            <a:r>
              <a:rPr lang="en-IN" dirty="0"/>
              <a:t>Abraham Maslow and Carl Rogers.</a:t>
            </a:r>
          </a:p>
          <a:p>
            <a:pPr marL="0" indent="0" algn="just">
              <a:buNone/>
            </a:pPr>
            <a:r>
              <a:rPr lang="en-IN" dirty="0"/>
              <a:t>• Carl Rogers has been </a:t>
            </a:r>
            <a:r>
              <a:rPr lang="en-IN" dirty="0" smtClean="0"/>
              <a:t>devoted </a:t>
            </a:r>
            <a:r>
              <a:rPr lang="en-IN" dirty="0"/>
              <a:t>much of his efforts </a:t>
            </a:r>
            <a:r>
              <a:rPr lang="en-IN" dirty="0" smtClean="0"/>
              <a:t>toward applying </a:t>
            </a:r>
            <a:r>
              <a:rPr lang="en-IN" dirty="0"/>
              <a:t>the results of his psychological research </a:t>
            </a:r>
            <a:r>
              <a:rPr lang="en-IN" dirty="0" smtClean="0"/>
              <a:t>to  L</a:t>
            </a:r>
            <a:r>
              <a:rPr lang="en-IN" dirty="0" smtClean="0"/>
              <a:t>earner </a:t>
            </a:r>
            <a:r>
              <a:rPr lang="en-IN" dirty="0" smtClean="0"/>
              <a:t>-centred </a:t>
            </a:r>
            <a:r>
              <a:rPr lang="en-IN" dirty="0"/>
              <a:t>teaching where empathy, caring </a:t>
            </a:r>
            <a:r>
              <a:rPr lang="en-IN" dirty="0" smtClean="0"/>
              <a:t>about students</a:t>
            </a:r>
            <a:r>
              <a:rPr lang="en-IN" dirty="0"/>
              <a:t>, and genuineness on the part of the </a:t>
            </a:r>
            <a:r>
              <a:rPr lang="en-IN" dirty="0" smtClean="0"/>
              <a:t>learning facilitator </a:t>
            </a:r>
            <a:r>
              <a:rPr lang="en-IN" dirty="0"/>
              <a:t>were found to be the key traits of the </a:t>
            </a:r>
            <a:r>
              <a:rPr lang="en-IN" dirty="0" smtClean="0"/>
              <a:t>most effective </a:t>
            </a:r>
            <a:r>
              <a:rPr lang="en-IN" dirty="0"/>
              <a:t>teachers.</a:t>
            </a:r>
          </a:p>
        </p:txBody>
      </p:sp>
    </p:spTree>
    <p:extLst>
      <p:ext uri="{BB962C8B-B14F-4D97-AF65-F5344CB8AC3E}">
        <p14:creationId xmlns:p14="http://schemas.microsoft.com/office/powerpoint/2010/main" val="441708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C</a:t>
            </a:r>
            <a:r>
              <a:rPr lang="en-IN" dirty="0" smtClean="0"/>
              <a:t>urricula </a:t>
            </a:r>
            <a:r>
              <a:rPr lang="en-IN" dirty="0"/>
              <a:t>focused solely </a:t>
            </a:r>
            <a:r>
              <a:rPr lang="en-IN" dirty="0" smtClean="0"/>
              <a:t>on academics </a:t>
            </a:r>
            <a:r>
              <a:rPr lang="en-IN" dirty="0"/>
              <a:t>is incomplete, and that it is </a:t>
            </a:r>
            <a:r>
              <a:rPr lang="en-IN" dirty="0" smtClean="0"/>
              <a:t>the responsibility </a:t>
            </a:r>
            <a:r>
              <a:rPr lang="en-IN" dirty="0"/>
              <a:t>of teachers to address the </a:t>
            </a:r>
            <a:r>
              <a:rPr lang="en-IN" dirty="0" smtClean="0"/>
              <a:t>needs of </a:t>
            </a:r>
            <a:r>
              <a:rPr lang="en-IN" dirty="0"/>
              <a:t>the whole child, including social </a:t>
            </a:r>
            <a:r>
              <a:rPr lang="en-IN" dirty="0" smtClean="0"/>
              <a:t>and emotional learning.</a:t>
            </a:r>
            <a:endParaRPr lang="en-IN" dirty="0"/>
          </a:p>
        </p:txBody>
      </p:sp>
    </p:spTree>
    <p:extLst>
      <p:ext uri="{BB962C8B-B14F-4D97-AF65-F5344CB8AC3E}">
        <p14:creationId xmlns:p14="http://schemas.microsoft.com/office/powerpoint/2010/main" val="112308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a:t>
            </a:r>
            <a:r>
              <a:rPr lang="en-IN" dirty="0" smtClean="0"/>
              <a:t>o </a:t>
            </a:r>
            <a:r>
              <a:rPr lang="en-IN" dirty="0"/>
              <a:t>optimize students' learning and to allow them to increase their output.</a:t>
            </a:r>
          </a:p>
          <a:p>
            <a:r>
              <a:rPr lang="en-IN" dirty="0"/>
              <a:t>A plan for structuring the learning environment and coordinating the elements of personnel, materials, and equipment.</a:t>
            </a:r>
          </a:p>
          <a:p>
            <a:r>
              <a:rPr lang="en-IN" dirty="0"/>
              <a:t>A complex unity of parts organized to serve a common function.</a:t>
            </a:r>
          </a:p>
          <a:p>
            <a:endParaRPr lang="en-IN" dirty="0"/>
          </a:p>
        </p:txBody>
      </p:sp>
    </p:spTree>
    <p:extLst>
      <p:ext uri="{BB962C8B-B14F-4D97-AF65-F5344CB8AC3E}">
        <p14:creationId xmlns:p14="http://schemas.microsoft.com/office/powerpoint/2010/main" val="705636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a:t>Technical-Scientific model.</a:t>
            </a:r>
          </a:p>
          <a:p>
            <a:r>
              <a:rPr lang="en-IN" dirty="0" err="1"/>
              <a:t>Taba's</a:t>
            </a:r>
            <a:r>
              <a:rPr lang="en-IN" dirty="0"/>
              <a:t> Model</a:t>
            </a:r>
          </a:p>
          <a:p>
            <a:r>
              <a:rPr lang="en-IN" dirty="0" smtClean="0"/>
              <a:t>Hilda </a:t>
            </a:r>
            <a:r>
              <a:rPr lang="en-IN" dirty="0" err="1" smtClean="0"/>
              <a:t>Taba</a:t>
            </a:r>
            <a:r>
              <a:rPr lang="en-IN" dirty="0" smtClean="0"/>
              <a:t> believed that teachers should create </a:t>
            </a:r>
            <a:r>
              <a:rPr lang="en-IN" dirty="0" smtClean="0">
                <a:solidFill>
                  <a:srgbClr val="00B050"/>
                </a:solidFill>
              </a:rPr>
              <a:t>specific teaching-learning situations</a:t>
            </a:r>
            <a:r>
              <a:rPr lang="en-IN" dirty="0" smtClean="0"/>
              <a:t> for their students. </a:t>
            </a:r>
          </a:p>
          <a:p>
            <a:r>
              <a:rPr lang="en-IN" dirty="0" smtClean="0"/>
              <a:t>They should adopt an inductive approach to teaching i.e. from - specific to general rather than the traditional deductive approach.</a:t>
            </a:r>
            <a:endParaRPr lang="en-IN" dirty="0"/>
          </a:p>
        </p:txBody>
      </p:sp>
    </p:spTree>
    <p:extLst>
      <p:ext uri="{BB962C8B-B14F-4D97-AF65-F5344CB8AC3E}">
        <p14:creationId xmlns:p14="http://schemas.microsoft.com/office/powerpoint/2010/main" val="287788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100" dirty="0" err="1" smtClean="0"/>
              <a:t>Tabs's</a:t>
            </a:r>
            <a:r>
              <a:rPr lang="en-IN" sz="3100" dirty="0" smtClean="0"/>
              <a:t> grassroots model has seven steps.</a:t>
            </a:r>
            <a:r>
              <a:rPr lang="en-IN" sz="2700" dirty="0" smtClean="0"/>
              <a:t> </a:t>
            </a:r>
            <a:endParaRPr lang="en-IN" dirty="0"/>
          </a:p>
        </p:txBody>
      </p:sp>
      <p:sp>
        <p:nvSpPr>
          <p:cNvPr id="3" name="Content Placeholder 2"/>
          <p:cNvSpPr>
            <a:spLocks noGrp="1"/>
          </p:cNvSpPr>
          <p:nvPr>
            <p:ph idx="1"/>
          </p:nvPr>
        </p:nvSpPr>
        <p:spPr>
          <a:xfrm>
            <a:off x="539552" y="1628800"/>
            <a:ext cx="8229600" cy="4525963"/>
          </a:xfrm>
        </p:spPr>
        <p:txBody>
          <a:bodyPr>
            <a:normAutofit/>
          </a:bodyPr>
          <a:lstStyle/>
          <a:p>
            <a:pPr algn="just"/>
            <a:r>
              <a:rPr lang="en-IN" dirty="0" smtClean="0"/>
              <a:t>Diagnosis of needs - Identify needs of the students for whom curriculum is to be planned.</a:t>
            </a:r>
          </a:p>
          <a:p>
            <a:pPr algn="just"/>
            <a:r>
              <a:rPr lang="en-IN" dirty="0" smtClean="0"/>
              <a:t>Formulation of Objectives - Specify the </a:t>
            </a:r>
            <a:r>
              <a:rPr lang="en-IN" dirty="0"/>
              <a:t>o</a:t>
            </a:r>
            <a:r>
              <a:rPr lang="en-IN" dirty="0" smtClean="0"/>
              <a:t>bjectives by which needs will be fulfilled</a:t>
            </a:r>
          </a:p>
          <a:p>
            <a:pPr algn="just"/>
            <a:r>
              <a:rPr lang="en-IN" dirty="0" smtClean="0"/>
              <a:t>Selection of Content - Select subject matter based on objectives and determine validity of the chosen content. </a:t>
            </a:r>
            <a:endParaRPr lang="en-IN" dirty="0"/>
          </a:p>
        </p:txBody>
      </p:sp>
    </p:spTree>
    <p:extLst>
      <p:ext uri="{BB962C8B-B14F-4D97-AF65-F5344CB8AC3E}">
        <p14:creationId xmlns:p14="http://schemas.microsoft.com/office/powerpoint/2010/main" val="4075385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730</TotalTime>
  <Words>3067</Words>
  <Application>Microsoft Office PowerPoint</Application>
  <PresentationFormat>On-screen Show (4:3)</PresentationFormat>
  <Paragraphs>234</Paragraphs>
  <Slides>61</Slides>
  <Notes>4</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MODELS OF CURRICULUM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Tabs's grassroots model has seven steps. </vt:lpstr>
      <vt:lpstr>PowerPoint Presentation</vt:lpstr>
      <vt:lpstr>PowerPoint Presentation</vt:lpstr>
      <vt:lpstr>PowerPoint Presentation</vt:lpstr>
      <vt:lpstr>PowerPoint Presentation</vt:lpstr>
      <vt:lpstr>RALF TYLOR MODEL </vt:lpstr>
      <vt:lpstr>Tylor’s Curriculum Development Model</vt:lpstr>
      <vt:lpstr>PowerPoint Presentation</vt:lpstr>
      <vt:lpstr>PowerPoint Presentation</vt:lpstr>
      <vt:lpstr>Objectives of the Learning Experience</vt:lpstr>
      <vt:lpstr>PowerPoint Presentation</vt:lpstr>
      <vt:lpstr>Defining learning experience.</vt:lpstr>
      <vt:lpstr>Principles</vt:lpstr>
      <vt:lpstr>organizing of learning activities for attaining the defined objectives.</vt:lpstr>
      <vt:lpstr>PowerPoint Presentation</vt:lpstr>
      <vt:lpstr>PowerPoint Presentation</vt:lpstr>
      <vt:lpstr>Evaluation and Assessment of the Learning Experiences</vt:lpstr>
      <vt:lpstr>PowerPoint Presentation</vt:lpstr>
      <vt:lpstr>PowerPoint Presentation</vt:lpstr>
      <vt:lpstr>The Saylor ,Alexander and Lewis  Model</vt:lpstr>
      <vt:lpstr>Goals, Objectives and Domains</vt:lpstr>
      <vt:lpstr>Curriculum Designing: </vt:lpstr>
      <vt:lpstr>Evaluation: </vt:lpstr>
      <vt:lpstr> Non-scientific model to curriculum </vt:lpstr>
      <vt:lpstr>PowerPoint Presentation</vt:lpstr>
      <vt:lpstr>Glatthorn's - Non scientific model</vt:lpstr>
      <vt:lpstr>PowerPoint Presentation</vt:lpstr>
      <vt:lpstr>PowerPoint Presentation</vt:lpstr>
      <vt:lpstr>PowerPoint Presentation</vt:lpstr>
      <vt:lpstr>Weinstein and Fantini model</vt:lpstr>
      <vt:lpstr>PowerPoint Presentation</vt:lpstr>
      <vt:lpstr>PowerPoint Presentation</vt:lpstr>
      <vt:lpstr>PowerPoint Presentation</vt:lpstr>
      <vt:lpstr>Doll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Humanistic Curriculum </vt:lpstr>
      <vt:lpstr>PowerPoint Presentation</vt:lpstr>
      <vt:lpstr>Characteristics </vt:lpstr>
      <vt:lpstr>PowerPoint Presentation</vt:lpstr>
      <vt:lpstr>PowerPoint Presentation</vt:lpstr>
      <vt:lpstr>PowerPoint Presentation</vt:lpstr>
      <vt:lpstr>PowerPoint Presentation</vt:lpstr>
      <vt:lpstr>Humanistic teacher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MODELS OF CURRICULUM DEVELOPMENT</dc:title>
  <dc:creator>user</dc:creator>
  <cp:lastModifiedBy>user</cp:lastModifiedBy>
  <cp:revision>224</cp:revision>
  <dcterms:created xsi:type="dcterms:W3CDTF">2021-03-18T09:52:26Z</dcterms:created>
  <dcterms:modified xsi:type="dcterms:W3CDTF">2021-03-29T03:28:11Z</dcterms:modified>
</cp:coreProperties>
</file>