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99" r:id="rId8"/>
    <p:sldId id="301"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302"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D901FC2-87A8-4A6A-8B4B-8945B705D5DE}" type="datetimeFigureOut">
              <a:rPr lang="en-IN" smtClean="0"/>
              <a:t>10-04-2021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246518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901FC2-87A8-4A6A-8B4B-8945B705D5DE}" type="datetimeFigureOut">
              <a:rPr lang="en-IN" smtClean="0"/>
              <a:t>10-04-2021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27266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901FC2-87A8-4A6A-8B4B-8945B705D5DE}" type="datetimeFigureOut">
              <a:rPr lang="en-IN" smtClean="0"/>
              <a:t>10-04-2021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200952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901FC2-87A8-4A6A-8B4B-8945B705D5DE}" type="datetimeFigureOut">
              <a:rPr lang="en-IN" smtClean="0"/>
              <a:t>10-04-2021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298769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01FC2-87A8-4A6A-8B4B-8945B705D5DE}" type="datetimeFigureOut">
              <a:rPr lang="en-IN" smtClean="0"/>
              <a:t>10-04-2021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20871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D901FC2-87A8-4A6A-8B4B-8945B705D5DE}" type="datetimeFigureOut">
              <a:rPr lang="en-IN" smtClean="0"/>
              <a:t>10-04-2021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51375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D901FC2-87A8-4A6A-8B4B-8945B705D5DE}" type="datetimeFigureOut">
              <a:rPr lang="en-IN" smtClean="0"/>
              <a:t>10-04-2021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81321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D901FC2-87A8-4A6A-8B4B-8945B705D5DE}" type="datetimeFigureOut">
              <a:rPr lang="en-IN" smtClean="0"/>
              <a:t>10-04-2021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10893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01FC2-87A8-4A6A-8B4B-8945B705D5DE}" type="datetimeFigureOut">
              <a:rPr lang="en-IN" smtClean="0"/>
              <a:t>10-04-2021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175993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01FC2-87A8-4A6A-8B4B-8945B705D5DE}" type="datetimeFigureOut">
              <a:rPr lang="en-IN" smtClean="0"/>
              <a:t>10-04-2021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92095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01FC2-87A8-4A6A-8B4B-8945B705D5DE}" type="datetimeFigureOut">
              <a:rPr lang="en-IN" smtClean="0"/>
              <a:t>10-04-2021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2DD639-F0C8-4E9A-9E2E-BD758B8C94F2}" type="slidenum">
              <a:rPr lang="en-IN" smtClean="0"/>
              <a:t>‹#›</a:t>
            </a:fld>
            <a:endParaRPr lang="en-IN"/>
          </a:p>
        </p:txBody>
      </p:sp>
    </p:spTree>
    <p:extLst>
      <p:ext uri="{BB962C8B-B14F-4D97-AF65-F5344CB8AC3E}">
        <p14:creationId xmlns:p14="http://schemas.microsoft.com/office/powerpoint/2010/main" val="170888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01FC2-87A8-4A6A-8B4B-8945B705D5DE}" type="datetimeFigureOut">
              <a:rPr lang="en-IN" smtClean="0"/>
              <a:t>10-04-2021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DD639-F0C8-4E9A-9E2E-BD758B8C94F2}" type="slidenum">
              <a:rPr lang="en-IN" smtClean="0"/>
              <a:t>‹#›</a:t>
            </a:fld>
            <a:endParaRPr lang="en-IN"/>
          </a:p>
        </p:txBody>
      </p:sp>
    </p:spTree>
    <p:extLst>
      <p:ext uri="{BB962C8B-B14F-4D97-AF65-F5344CB8AC3E}">
        <p14:creationId xmlns:p14="http://schemas.microsoft.com/office/powerpoint/2010/main" val="239253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04664"/>
            <a:ext cx="7920880" cy="5616624"/>
          </a:xfrm>
        </p:spPr>
        <p:txBody>
          <a:bodyPr/>
          <a:lstStyle/>
          <a:p>
            <a:endParaRPr lang="en-IN" dirty="0" smtClean="0">
              <a:solidFill>
                <a:schemeClr val="tx1"/>
              </a:solidFill>
            </a:endParaRPr>
          </a:p>
          <a:p>
            <a:r>
              <a:rPr lang="en-IN" dirty="0" smtClean="0">
                <a:solidFill>
                  <a:schemeClr val="tx1"/>
                </a:solidFill>
              </a:rPr>
              <a:t>Module </a:t>
            </a:r>
            <a:r>
              <a:rPr lang="en-IN" dirty="0">
                <a:solidFill>
                  <a:schemeClr val="tx1"/>
                </a:solidFill>
              </a:rPr>
              <a:t>Three: Curriculum Planning, Organisation, and Implementation </a:t>
            </a:r>
            <a:endParaRPr lang="en-IN" dirty="0" smtClean="0">
              <a:solidFill>
                <a:schemeClr val="tx1"/>
              </a:solidFill>
            </a:endParaRPr>
          </a:p>
          <a:p>
            <a:endParaRPr lang="en-IN" dirty="0">
              <a:solidFill>
                <a:schemeClr val="tx1"/>
              </a:solidFill>
            </a:endParaRPr>
          </a:p>
          <a:p>
            <a:r>
              <a:rPr lang="en-IN" dirty="0" smtClean="0">
                <a:solidFill>
                  <a:srgbClr val="C00000"/>
                </a:solidFill>
              </a:rPr>
              <a:t>11</a:t>
            </a:r>
            <a:r>
              <a:rPr lang="en-IN" dirty="0">
                <a:solidFill>
                  <a:srgbClr val="C00000"/>
                </a:solidFill>
              </a:rPr>
              <a:t>. New trends in Curriculum Planning </a:t>
            </a:r>
          </a:p>
        </p:txBody>
      </p:sp>
    </p:spTree>
    <p:extLst>
      <p:ext uri="{BB962C8B-B14F-4D97-AF65-F5344CB8AC3E}">
        <p14:creationId xmlns:p14="http://schemas.microsoft.com/office/powerpoint/2010/main" val="211800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PHASE I: PLANNING</a:t>
            </a:r>
            <a:endParaRPr lang="en-IN" dirty="0"/>
          </a:p>
        </p:txBody>
      </p:sp>
      <p:sp>
        <p:nvSpPr>
          <p:cNvPr id="3" name="Content Placeholder 2"/>
          <p:cNvSpPr>
            <a:spLocks noGrp="1"/>
          </p:cNvSpPr>
          <p:nvPr>
            <p:ph idx="1"/>
          </p:nvPr>
        </p:nvSpPr>
        <p:spPr/>
        <p:txBody>
          <a:bodyPr/>
          <a:lstStyle/>
          <a:p>
            <a:r>
              <a:rPr lang="en-IN" dirty="0" smtClean="0"/>
              <a:t>1)  Identify Issue/Problem/Need</a:t>
            </a:r>
          </a:p>
          <a:p>
            <a:endParaRPr lang="en-IN" dirty="0" smtClean="0"/>
          </a:p>
          <a:p>
            <a:r>
              <a:rPr lang="en-IN" dirty="0" smtClean="0"/>
              <a:t>(2) Form Curriculum Development Team</a:t>
            </a:r>
          </a:p>
          <a:p>
            <a:endParaRPr lang="en-IN" dirty="0" smtClean="0"/>
          </a:p>
          <a:p>
            <a:r>
              <a:rPr lang="en-IN" dirty="0" smtClean="0"/>
              <a:t>(3) Conduct Needs Assessment and Analysis</a:t>
            </a:r>
            <a:endParaRPr lang="en-IN" dirty="0"/>
          </a:p>
        </p:txBody>
      </p:sp>
    </p:spTree>
    <p:extLst>
      <p:ext uri="{BB962C8B-B14F-4D97-AF65-F5344CB8AC3E}">
        <p14:creationId xmlns:p14="http://schemas.microsoft.com/office/powerpoint/2010/main" val="138679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1)   Identify Issue/Problem/Need</a:t>
            </a:r>
            <a:br>
              <a:rPr lang="en-IN" dirty="0" smtClean="0"/>
            </a:br>
            <a:endParaRPr lang="en-IN" dirty="0"/>
          </a:p>
        </p:txBody>
      </p:sp>
      <p:sp>
        <p:nvSpPr>
          <p:cNvPr id="3" name="Content Placeholder 2"/>
          <p:cNvSpPr>
            <a:spLocks noGrp="1"/>
          </p:cNvSpPr>
          <p:nvPr>
            <p:ph idx="1"/>
          </p:nvPr>
        </p:nvSpPr>
        <p:spPr/>
        <p:txBody>
          <a:bodyPr>
            <a:normAutofit lnSpcReduction="10000"/>
          </a:bodyPr>
          <a:lstStyle/>
          <a:p>
            <a:r>
              <a:rPr lang="en-IN" dirty="0" smtClean="0"/>
              <a:t>The need for curriculum development usually emerges from a concern about a major issue or problem of one or more target audience. </a:t>
            </a:r>
          </a:p>
          <a:p>
            <a:r>
              <a:rPr lang="en-IN" dirty="0" smtClean="0"/>
              <a:t>To define the issue and to develop a statement that will guide the selection of the members of a curriculum development team. </a:t>
            </a:r>
          </a:p>
          <a:p>
            <a:r>
              <a:rPr lang="en-IN" dirty="0" smtClean="0"/>
              <a:t>The issue statement also serves to broadly identify, the scope (what will be included) of the curriculum content.</a:t>
            </a:r>
            <a:endParaRPr lang="en-IN" dirty="0"/>
          </a:p>
        </p:txBody>
      </p:sp>
    </p:spTree>
    <p:extLst>
      <p:ext uri="{BB962C8B-B14F-4D97-AF65-F5344CB8AC3E}">
        <p14:creationId xmlns:p14="http://schemas.microsoft.com/office/powerpoint/2010/main" val="23260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2)   Form Curriculum Development Team</a:t>
            </a:r>
            <a:br>
              <a:rPr lang="en-IN" dirty="0" smtClean="0"/>
            </a:br>
            <a:endParaRPr lang="en-IN" dirty="0"/>
          </a:p>
        </p:txBody>
      </p:sp>
      <p:sp>
        <p:nvSpPr>
          <p:cNvPr id="3" name="Content Placeholder 2"/>
          <p:cNvSpPr>
            <a:spLocks noGrp="1"/>
          </p:cNvSpPr>
          <p:nvPr>
            <p:ph idx="1"/>
          </p:nvPr>
        </p:nvSpPr>
        <p:spPr/>
        <p:txBody>
          <a:bodyPr>
            <a:normAutofit lnSpcReduction="10000"/>
          </a:bodyPr>
          <a:lstStyle/>
          <a:p>
            <a:r>
              <a:rPr lang="en-IN" dirty="0" smtClean="0"/>
              <a:t>(1)Determine  the roles and functions of team members, </a:t>
            </a:r>
          </a:p>
          <a:p>
            <a:r>
              <a:rPr lang="en-IN" dirty="0" smtClean="0"/>
              <a:t>(2) selecting members of the curriculum development team, and</a:t>
            </a:r>
          </a:p>
          <a:p>
            <a:r>
              <a:rPr lang="en-IN" dirty="0" smtClean="0"/>
              <a:t> (3) principles of collaboration and teamwork. </a:t>
            </a:r>
          </a:p>
          <a:p>
            <a:r>
              <a:rPr lang="en-IN" dirty="0" smtClean="0"/>
              <a:t>The goal is to obtain expertise for the areas included in the scope of the curriculum content among the team members and develop an effective team.</a:t>
            </a:r>
            <a:endParaRPr lang="en-IN" dirty="0"/>
          </a:p>
        </p:txBody>
      </p:sp>
    </p:spTree>
    <p:extLst>
      <p:ext uri="{BB962C8B-B14F-4D97-AF65-F5344CB8AC3E}">
        <p14:creationId xmlns:p14="http://schemas.microsoft.com/office/powerpoint/2010/main" val="227506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3)   Conduct Needs Assessment and Analysis</a:t>
            </a:r>
            <a:endParaRPr lang="en-IN" dirty="0"/>
          </a:p>
        </p:txBody>
      </p:sp>
      <p:sp>
        <p:nvSpPr>
          <p:cNvPr id="3" name="Content Placeholder 2"/>
          <p:cNvSpPr>
            <a:spLocks noGrp="1"/>
          </p:cNvSpPr>
          <p:nvPr>
            <p:ph idx="1"/>
          </p:nvPr>
        </p:nvSpPr>
        <p:spPr/>
        <p:txBody>
          <a:bodyPr>
            <a:normAutofit fontScale="92500" lnSpcReduction="10000"/>
          </a:bodyPr>
          <a:lstStyle/>
          <a:p>
            <a:endParaRPr lang="en-IN" dirty="0" smtClean="0"/>
          </a:p>
          <a:p>
            <a:r>
              <a:rPr lang="en-IN" dirty="0" smtClean="0"/>
              <a:t>There are two phases in the needs assessment process. </a:t>
            </a:r>
          </a:p>
          <a:p>
            <a:r>
              <a:rPr lang="en-IN" dirty="0" smtClean="0"/>
              <a:t>The first is procedures for conducting a needs assessment. A number of techniques are aimed toward learning what is needed and by whom relative to the identified issue. Techniques covered in this section include: KAP - Knowledge, Attitude, and Practice Survey; focus groups; and environmental scanning.</a:t>
            </a:r>
            <a:endParaRPr lang="en-IN" dirty="0"/>
          </a:p>
        </p:txBody>
      </p:sp>
    </p:spTree>
    <p:extLst>
      <p:ext uri="{BB962C8B-B14F-4D97-AF65-F5344CB8AC3E}">
        <p14:creationId xmlns:p14="http://schemas.microsoft.com/office/powerpoint/2010/main" val="413074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just"/>
            <a:r>
              <a:rPr lang="en-IN" dirty="0" smtClean="0"/>
              <a:t>Analysis, the second part of this needs assessment step, describes techniques on how to use the data and the results of the information gathered. Included are: ways to identify gaps between knowledge and practice; trends emerging from the data; a process to prioritize needs; and identification of the characteristics of the target audience.</a:t>
            </a:r>
            <a:endParaRPr lang="en-IN" dirty="0"/>
          </a:p>
        </p:txBody>
      </p:sp>
    </p:spTree>
    <p:extLst>
      <p:ext uri="{BB962C8B-B14F-4D97-AF65-F5344CB8AC3E}">
        <p14:creationId xmlns:p14="http://schemas.microsoft.com/office/powerpoint/2010/main" val="29788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PHASE II: CONTENT AND METHODS</a:t>
            </a:r>
            <a:br>
              <a:rPr lang="en-IN" dirty="0" smtClean="0"/>
            </a:br>
            <a:endParaRPr lang="en-IN" dirty="0"/>
          </a:p>
        </p:txBody>
      </p:sp>
      <p:sp>
        <p:nvSpPr>
          <p:cNvPr id="3" name="Content Placeholder 2"/>
          <p:cNvSpPr>
            <a:spLocks noGrp="1"/>
          </p:cNvSpPr>
          <p:nvPr>
            <p:ph idx="1"/>
          </p:nvPr>
        </p:nvSpPr>
        <p:spPr/>
        <p:txBody>
          <a:bodyPr/>
          <a:lstStyle/>
          <a:p>
            <a:r>
              <a:rPr lang="en-IN" dirty="0" smtClean="0"/>
              <a:t>Phase II determines intended outcomes (what learners will be able to do after participation in curriculum activities), the content (what will be taught), and the methods (how it will be taught). </a:t>
            </a:r>
            <a:endParaRPr lang="en-IN" dirty="0"/>
          </a:p>
        </p:txBody>
      </p:sp>
    </p:spTree>
    <p:extLst>
      <p:ext uri="{BB962C8B-B14F-4D97-AF65-F5344CB8AC3E}">
        <p14:creationId xmlns:p14="http://schemas.microsoft.com/office/powerpoint/2010/main" val="105689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Steps include:</a:t>
            </a:r>
            <a:br>
              <a:rPr lang="en-IN" dirty="0" smtClean="0"/>
            </a:br>
            <a:endParaRPr lang="en-IN" dirty="0"/>
          </a:p>
        </p:txBody>
      </p:sp>
      <p:sp>
        <p:nvSpPr>
          <p:cNvPr id="3" name="Content Placeholder 2"/>
          <p:cNvSpPr>
            <a:spLocks noGrp="1"/>
          </p:cNvSpPr>
          <p:nvPr>
            <p:ph idx="1"/>
          </p:nvPr>
        </p:nvSpPr>
        <p:spPr/>
        <p:txBody>
          <a:bodyPr/>
          <a:lstStyle/>
          <a:p>
            <a:r>
              <a:rPr lang="en-IN" dirty="0" smtClean="0"/>
              <a:t>4) State Intended Outcomes</a:t>
            </a:r>
          </a:p>
          <a:p>
            <a:endParaRPr lang="en-IN" dirty="0" smtClean="0"/>
          </a:p>
          <a:p>
            <a:r>
              <a:rPr lang="en-IN" dirty="0" smtClean="0"/>
              <a:t> (5) Select Content                                                              </a:t>
            </a:r>
          </a:p>
          <a:p>
            <a:endParaRPr lang="en-IN" dirty="0" smtClean="0"/>
          </a:p>
          <a:p>
            <a:r>
              <a:rPr lang="en-IN" dirty="0" smtClean="0"/>
              <a:t>(6) Design Experiential Methods</a:t>
            </a:r>
            <a:endParaRPr lang="en-IN" dirty="0"/>
          </a:p>
        </p:txBody>
      </p:sp>
    </p:spTree>
    <p:extLst>
      <p:ext uri="{BB962C8B-B14F-4D97-AF65-F5344CB8AC3E}">
        <p14:creationId xmlns:p14="http://schemas.microsoft.com/office/powerpoint/2010/main" val="326038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IN" dirty="0" smtClean="0"/>
              <a:t>4) State Intended Outcomes</a:t>
            </a:r>
          </a:p>
          <a:p>
            <a:r>
              <a:rPr lang="en-IN" dirty="0" smtClean="0"/>
              <a:t>An intended outcome states what the learner will be able to do as a result of participating in the curriculum activities.</a:t>
            </a:r>
          </a:p>
          <a:p>
            <a:endParaRPr lang="en-IN" dirty="0" smtClean="0"/>
          </a:p>
          <a:p>
            <a:r>
              <a:rPr lang="en-IN" dirty="0" smtClean="0"/>
              <a:t>This section includes: (1) a definition of intended outcomes, (2) the components of intended outcomes (condition, performance, and standards), (3) examples of intended outcomes, and (4) an overview of learning behaviours. </a:t>
            </a:r>
            <a:endParaRPr lang="en-IN" dirty="0"/>
          </a:p>
        </p:txBody>
      </p:sp>
    </p:spTree>
    <p:extLst>
      <p:ext uri="{BB962C8B-B14F-4D97-AF65-F5344CB8AC3E}">
        <p14:creationId xmlns:p14="http://schemas.microsoft.com/office/powerpoint/2010/main" val="172313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IN" dirty="0" smtClean="0"/>
              <a:t>5)   Select Content</a:t>
            </a:r>
          </a:p>
          <a:p>
            <a:pPr algn="just"/>
            <a:r>
              <a:rPr lang="en-IN" dirty="0" smtClean="0"/>
              <a:t>The next challenge in the curriculum development process is selecting content that will make a real difference in the lives of the learner and ultimately society as a whole. At this point, the primary questions are: "If the intended outcome is to be attained, what will the learner need to know? What knowledge, skills, attitudes, and behaviours will need to be acquired and practiced?"</a:t>
            </a:r>
          </a:p>
          <a:p>
            <a:endParaRPr lang="en-IN" dirty="0" smtClean="0"/>
          </a:p>
        </p:txBody>
      </p:sp>
    </p:spTree>
    <p:extLst>
      <p:ext uri="{BB962C8B-B14F-4D97-AF65-F5344CB8AC3E}">
        <p14:creationId xmlns:p14="http://schemas.microsoft.com/office/powerpoint/2010/main" val="143409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20000"/>
          </a:bodyPr>
          <a:lstStyle/>
          <a:p>
            <a:r>
              <a:rPr lang="en-IN" dirty="0" smtClean="0"/>
              <a:t>6)   Design Experiential Methods</a:t>
            </a:r>
          </a:p>
          <a:p>
            <a:r>
              <a:rPr lang="en-IN" dirty="0" smtClean="0"/>
              <a:t>After the content is selected, the next step is to design activities (learning experiences) to help the learner achieve appropriate intended outcomes. An experiential learning model and it's components (i.e., experience, share, process, generalize, and apply) are discussed in this section.</a:t>
            </a:r>
          </a:p>
          <a:p>
            <a:endParaRPr lang="en-IN" dirty="0" smtClean="0"/>
          </a:p>
          <a:p>
            <a:r>
              <a:rPr lang="en-IN" dirty="0" smtClean="0"/>
              <a:t>Additional topics include:</a:t>
            </a:r>
          </a:p>
          <a:p>
            <a:endParaRPr lang="en-IN" dirty="0" smtClean="0"/>
          </a:p>
          <a:p>
            <a:r>
              <a:rPr lang="en-IN" dirty="0" smtClean="0"/>
              <a:t>learning styles and activities appropriate for each style;</a:t>
            </a:r>
          </a:p>
          <a:p>
            <a:r>
              <a:rPr lang="en-IN" dirty="0" smtClean="0"/>
              <a:t>a list of types of activities (with descriptions);</a:t>
            </a:r>
          </a:p>
          <a:p>
            <a:r>
              <a:rPr lang="en-IN" dirty="0" smtClean="0"/>
              <a:t>an activity design worksheet for facilitators; and</a:t>
            </a:r>
          </a:p>
          <a:p>
            <a:r>
              <a:rPr lang="en-IN" dirty="0" smtClean="0"/>
              <a:t>brief discussions on learning environments and delivery modes.</a:t>
            </a:r>
            <a:endParaRPr lang="en-IN" dirty="0"/>
          </a:p>
        </p:txBody>
      </p:sp>
    </p:spTree>
    <p:extLst>
      <p:ext uri="{BB962C8B-B14F-4D97-AF65-F5344CB8AC3E}">
        <p14:creationId xmlns:p14="http://schemas.microsoft.com/office/powerpoint/2010/main" val="385269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Curriculum planning &amp; Organization </a:t>
            </a:r>
            <a:endParaRPr lang="en-IN" dirty="0"/>
          </a:p>
        </p:txBody>
      </p:sp>
      <p:sp>
        <p:nvSpPr>
          <p:cNvPr id="3" name="Content Placeholder 2"/>
          <p:cNvSpPr>
            <a:spLocks noGrp="1"/>
          </p:cNvSpPr>
          <p:nvPr>
            <p:ph idx="1"/>
          </p:nvPr>
        </p:nvSpPr>
        <p:spPr/>
        <p:txBody>
          <a:bodyPr>
            <a:normAutofit fontScale="92500"/>
          </a:bodyPr>
          <a:lstStyle/>
          <a:p>
            <a:pPr algn="just"/>
            <a:r>
              <a:rPr lang="en-IN" dirty="0"/>
              <a:t>Curriculum planning is a complex process where faculty define intended learning outcomes, assessments, content and pedagogic requirements necessary for student </a:t>
            </a:r>
            <a:r>
              <a:rPr lang="en-IN" dirty="0" smtClean="0"/>
              <a:t>success.</a:t>
            </a:r>
          </a:p>
          <a:p>
            <a:pPr algn="just"/>
            <a:r>
              <a:rPr lang="en-IN" dirty="0"/>
              <a:t>T</a:t>
            </a:r>
            <a:r>
              <a:rPr lang="en-IN" dirty="0" smtClean="0"/>
              <a:t>he </a:t>
            </a:r>
            <a:r>
              <a:rPr lang="en-IN" dirty="0"/>
              <a:t>purpose of a </a:t>
            </a:r>
            <a:r>
              <a:rPr lang="en-IN" dirty="0" smtClean="0"/>
              <a:t>curriculum </a:t>
            </a:r>
            <a:r>
              <a:rPr lang="en-IN" dirty="0"/>
              <a:t>is to set out the principles, aims and the content of the subjects to be studied by pupils </a:t>
            </a:r>
            <a:endParaRPr lang="en-IN" dirty="0" smtClean="0"/>
          </a:p>
          <a:p>
            <a:pPr algn="just"/>
            <a:r>
              <a:rPr lang="en-IN" dirty="0" smtClean="0"/>
              <a:t>Curriculum </a:t>
            </a:r>
            <a:r>
              <a:rPr lang="en-IN" dirty="0"/>
              <a:t>Organizations are creative, innovative ways to package </a:t>
            </a:r>
            <a:r>
              <a:rPr lang="en-IN" dirty="0" smtClean="0"/>
              <a:t>content.</a:t>
            </a:r>
            <a:endParaRPr lang="en-IN" dirty="0"/>
          </a:p>
        </p:txBody>
      </p:sp>
    </p:spTree>
    <p:extLst>
      <p:ext uri="{BB962C8B-B14F-4D97-AF65-F5344CB8AC3E}">
        <p14:creationId xmlns:p14="http://schemas.microsoft.com/office/powerpoint/2010/main" val="30908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PHASE III:IMPLEMENTATION</a:t>
            </a:r>
            <a:endParaRPr lang="en-IN" dirty="0"/>
          </a:p>
        </p:txBody>
      </p:sp>
      <p:sp>
        <p:nvSpPr>
          <p:cNvPr id="3" name="Content Placeholder 2"/>
          <p:cNvSpPr>
            <a:spLocks noGrp="1"/>
          </p:cNvSpPr>
          <p:nvPr>
            <p:ph idx="1"/>
          </p:nvPr>
        </p:nvSpPr>
        <p:spPr/>
        <p:txBody>
          <a:bodyPr>
            <a:normAutofit lnSpcReduction="10000"/>
          </a:bodyPr>
          <a:lstStyle/>
          <a:p>
            <a:r>
              <a:rPr lang="en-IN" dirty="0" smtClean="0"/>
              <a:t>7) Produce Curriculum Product</a:t>
            </a:r>
          </a:p>
          <a:p>
            <a:endParaRPr lang="en-IN" dirty="0" smtClean="0"/>
          </a:p>
          <a:p>
            <a:r>
              <a:rPr lang="en-IN" dirty="0" smtClean="0"/>
              <a:t>(8) Test and Revise Curriculum</a:t>
            </a:r>
          </a:p>
          <a:p>
            <a:endParaRPr lang="en-IN" dirty="0" smtClean="0"/>
          </a:p>
          <a:p>
            <a:r>
              <a:rPr lang="en-IN" dirty="0" smtClean="0"/>
              <a:t>(9) Recruit and Train Facilitators                                                                                    </a:t>
            </a:r>
          </a:p>
          <a:p>
            <a:endParaRPr lang="en-IN" dirty="0" smtClean="0"/>
          </a:p>
          <a:p>
            <a:r>
              <a:rPr lang="en-IN" dirty="0" smtClean="0"/>
              <a:t>(10) Implement Curriculum</a:t>
            </a:r>
          </a:p>
          <a:p>
            <a:pPr marL="0" indent="0">
              <a:buNone/>
            </a:pPr>
            <a:r>
              <a:rPr lang="en-IN" dirty="0" smtClean="0"/>
              <a:t> </a:t>
            </a:r>
            <a:endParaRPr lang="en-IN" dirty="0"/>
          </a:p>
        </p:txBody>
      </p:sp>
    </p:spTree>
    <p:extLst>
      <p:ext uri="{BB962C8B-B14F-4D97-AF65-F5344CB8AC3E}">
        <p14:creationId xmlns:p14="http://schemas.microsoft.com/office/powerpoint/2010/main" val="38478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smtClean="0"/>
              <a:t>(7)   Produce Curriculum Product</a:t>
            </a:r>
          </a:p>
          <a:p>
            <a:r>
              <a:rPr lang="en-IN" dirty="0" smtClean="0"/>
              <a:t>Once the content and experiential methods have been agreed upon, the actual production of curriculum materials begins. This section includes: 1) suggestions for finding and evaluating existing materials; 2) evaluation criteria; and 3) suggestions for producing curriculum materials.</a:t>
            </a:r>
          </a:p>
          <a:p>
            <a:endParaRPr lang="en-IN" dirty="0" smtClean="0"/>
          </a:p>
          <a:p>
            <a:r>
              <a:rPr lang="en-IN" dirty="0" smtClean="0"/>
              <a:t>(8)   Test and Revise Curriculum</a:t>
            </a:r>
          </a:p>
          <a:p>
            <a:r>
              <a:rPr lang="en-IN" dirty="0" smtClean="0"/>
              <a:t>This step includes suggestions to select test sites and conduct a formative evaluation of curriculum materials during the production phase. A sample evaluation form is provided</a:t>
            </a:r>
            <a:endParaRPr lang="en-IN" dirty="0"/>
          </a:p>
        </p:txBody>
      </p:sp>
    </p:spTree>
    <p:extLst>
      <p:ext uri="{BB962C8B-B14F-4D97-AF65-F5344CB8AC3E}">
        <p14:creationId xmlns:p14="http://schemas.microsoft.com/office/powerpoint/2010/main" val="22274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r>
              <a:rPr lang="en-IN" dirty="0" smtClean="0"/>
              <a:t>9)   Recruit and Train Facilitators</a:t>
            </a:r>
          </a:p>
          <a:p>
            <a:r>
              <a:rPr lang="en-IN" dirty="0" smtClean="0"/>
              <a:t>It is a waste of resources to develop curriculum materials if adequate training is not provided for facilitators to implement it. Suggestions for recruiting appropriate facilitators are provided with a sample three-day training program.</a:t>
            </a:r>
          </a:p>
          <a:p>
            <a:endParaRPr lang="en-IN" dirty="0" smtClean="0"/>
          </a:p>
          <a:p>
            <a:r>
              <a:rPr lang="en-IN" dirty="0" smtClean="0"/>
              <a:t>(10)    Implement Curriculum</a:t>
            </a:r>
          </a:p>
          <a:p>
            <a:r>
              <a:rPr lang="en-IN" dirty="0" smtClean="0"/>
              <a:t>Effective implementation of newly developed curriculum products is unlikely to occur without planning. Strategies to promote and use the curriculum are discussed in this step.</a:t>
            </a:r>
            <a:endParaRPr lang="en-IN" dirty="0"/>
          </a:p>
        </p:txBody>
      </p:sp>
    </p:spTree>
    <p:extLst>
      <p:ext uri="{BB962C8B-B14F-4D97-AF65-F5344CB8AC3E}">
        <p14:creationId xmlns:p14="http://schemas.microsoft.com/office/powerpoint/2010/main" val="410736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PHASE IV: EVALUATION AND REPORTING</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(11)    Design Evaluation Strategies</a:t>
            </a:r>
          </a:p>
          <a:p>
            <a:r>
              <a:rPr lang="en-IN" dirty="0" smtClean="0"/>
              <a:t>Evaluation is a phase in the curriculum development model as well as a specific step. Two types of evaluation, formative and summative, are used during curriculum development.</a:t>
            </a:r>
          </a:p>
          <a:p>
            <a:r>
              <a:rPr lang="en-IN" dirty="0" smtClean="0"/>
              <a:t>Formative evaluations are used during the needs assessment, product development, and testing steps. Summative evaluations are undertaken to measure and report on the outcomes of the curriculum. </a:t>
            </a:r>
            <a:endParaRPr lang="en-IN" dirty="0"/>
          </a:p>
        </p:txBody>
      </p:sp>
    </p:spTree>
    <p:extLst>
      <p:ext uri="{BB962C8B-B14F-4D97-AF65-F5344CB8AC3E}">
        <p14:creationId xmlns:p14="http://schemas.microsoft.com/office/powerpoint/2010/main" val="233957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r>
              <a:rPr lang="en-IN" dirty="0" smtClean="0"/>
              <a:t>12)    Reporting and Securing Resources</a:t>
            </a:r>
          </a:p>
          <a:p>
            <a:r>
              <a:rPr lang="en-IN" dirty="0" smtClean="0"/>
              <a:t>The final element in an evaluation strategy is "delivering the pay off (i.e., getting the results into the hands of people who can use them). </a:t>
            </a:r>
          </a:p>
          <a:p>
            <a:r>
              <a:rPr lang="en-IN" dirty="0" smtClean="0"/>
              <a:t>In this step, suggestions for what and how to report to key shareholders, especially funding and policy decision makers, are provided and a brief discussion on how to secure resources for additional programming.</a:t>
            </a:r>
            <a:endParaRPr lang="en-IN" dirty="0"/>
          </a:p>
        </p:txBody>
      </p:sp>
    </p:spTree>
    <p:extLst>
      <p:ext uri="{BB962C8B-B14F-4D97-AF65-F5344CB8AC3E}">
        <p14:creationId xmlns:p14="http://schemas.microsoft.com/office/powerpoint/2010/main" val="285707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TRENDS</a:t>
            </a:r>
            <a:endParaRPr lang="en-IN" dirty="0"/>
          </a:p>
        </p:txBody>
      </p:sp>
      <p:sp>
        <p:nvSpPr>
          <p:cNvPr id="3" name="Content Placeholder 2"/>
          <p:cNvSpPr>
            <a:spLocks noGrp="1"/>
          </p:cNvSpPr>
          <p:nvPr>
            <p:ph idx="1"/>
          </p:nvPr>
        </p:nvSpPr>
        <p:spPr/>
        <p:txBody>
          <a:bodyPr>
            <a:normAutofit fontScale="70000" lnSpcReduction="20000"/>
          </a:bodyPr>
          <a:lstStyle/>
          <a:p>
            <a:endParaRPr lang="en-IN" dirty="0" smtClean="0"/>
          </a:p>
          <a:p>
            <a:r>
              <a:rPr lang="en-IN" dirty="0" smtClean="0">
                <a:solidFill>
                  <a:srgbClr val="C00000"/>
                </a:solidFill>
              </a:rPr>
              <a:t>Needs  assessment</a:t>
            </a:r>
            <a:r>
              <a:rPr lang="en-IN" dirty="0" smtClean="0"/>
              <a:t>: if not conducted, wonderful curriculum could be developed, but the appropriate needs of the target audience may not be met.</a:t>
            </a:r>
          </a:p>
          <a:p>
            <a:r>
              <a:rPr lang="en-IN" dirty="0" smtClean="0">
                <a:solidFill>
                  <a:srgbClr val="C00000"/>
                </a:solidFill>
              </a:rPr>
              <a:t>Involving youth</a:t>
            </a:r>
            <a:r>
              <a:rPr lang="en-IN" dirty="0" smtClean="0"/>
              <a:t>: the target audience and volunteers (or staff) who will be the </a:t>
            </a:r>
            <a:r>
              <a:rPr lang="en-IN" dirty="0" err="1" smtClean="0"/>
              <a:t>implementors</a:t>
            </a:r>
            <a:r>
              <a:rPr lang="en-IN" dirty="0" smtClean="0"/>
              <a:t> of the curriculum must be involved (i.e., they participate as full members of the curriculum development team).</a:t>
            </a:r>
          </a:p>
          <a:p>
            <a:r>
              <a:rPr lang="en-IN" dirty="0" smtClean="0">
                <a:solidFill>
                  <a:srgbClr val="C00000"/>
                </a:solidFill>
              </a:rPr>
              <a:t>Recruiting and training volunteer facilitators</a:t>
            </a:r>
            <a:r>
              <a:rPr lang="en-IN" dirty="0" smtClean="0"/>
              <a:t>: competent and skilled curriculum </a:t>
            </a:r>
            <a:r>
              <a:rPr lang="en-IN" dirty="0" err="1" smtClean="0"/>
              <a:t>implementors</a:t>
            </a:r>
            <a:r>
              <a:rPr lang="en-IN" dirty="0" smtClean="0"/>
              <a:t> are critical (the printed word cannot teach experiential group process, it doesn't provide feedback).</a:t>
            </a:r>
          </a:p>
          <a:p>
            <a:r>
              <a:rPr lang="en-IN" dirty="0" smtClean="0">
                <a:solidFill>
                  <a:srgbClr val="C00000"/>
                </a:solidFill>
              </a:rPr>
              <a:t>Evaluating and reporting on the impact of the curriculum</a:t>
            </a:r>
            <a:r>
              <a:rPr lang="en-IN" dirty="0" smtClean="0"/>
              <a:t>: is critical for securing human and financial support from key policy decision makers and for assessing whether the curriculum has achieved the intended outcome.</a:t>
            </a:r>
            <a:endParaRPr lang="en-IN" dirty="0"/>
          </a:p>
        </p:txBody>
      </p:sp>
    </p:spTree>
    <p:extLst>
      <p:ext uri="{BB962C8B-B14F-4D97-AF65-F5344CB8AC3E}">
        <p14:creationId xmlns:p14="http://schemas.microsoft.com/office/powerpoint/2010/main" val="131161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Unit- 12</a:t>
            </a:r>
          </a:p>
          <a:p>
            <a:r>
              <a:rPr lang="en-IN" dirty="0" smtClean="0"/>
              <a:t> </a:t>
            </a:r>
            <a:r>
              <a:rPr lang="en-IN" dirty="0">
                <a:solidFill>
                  <a:srgbClr val="C00000"/>
                </a:solidFill>
              </a:rPr>
              <a:t>Selection of materials for organising the content - fostering individual as a productive member of society - fostering moral, spiritual and aesthetic values - consideration of economic growth </a:t>
            </a:r>
          </a:p>
        </p:txBody>
      </p:sp>
    </p:spTree>
    <p:extLst>
      <p:ext uri="{BB962C8B-B14F-4D97-AF65-F5344CB8AC3E}">
        <p14:creationId xmlns:p14="http://schemas.microsoft.com/office/powerpoint/2010/main" val="395396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8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8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Agencies of planning</a:t>
            </a:r>
            <a:endParaRPr lang="en-IN" dirty="0"/>
          </a:p>
        </p:txBody>
      </p:sp>
      <p:sp>
        <p:nvSpPr>
          <p:cNvPr id="3" name="Content Placeholder 2"/>
          <p:cNvSpPr>
            <a:spLocks noGrp="1"/>
          </p:cNvSpPr>
          <p:nvPr>
            <p:ph idx="1"/>
          </p:nvPr>
        </p:nvSpPr>
        <p:spPr/>
        <p:txBody>
          <a:bodyPr>
            <a:normAutofit lnSpcReduction="10000"/>
          </a:bodyPr>
          <a:lstStyle/>
          <a:p>
            <a:r>
              <a:rPr lang="en-IN" dirty="0"/>
              <a:t>Curriculum construction in India is planned centrally by the educational authorities of</a:t>
            </a:r>
          </a:p>
          <a:p>
            <a:pPr marL="0" indent="0">
              <a:buNone/>
            </a:pPr>
            <a:r>
              <a:rPr lang="en-IN" dirty="0" smtClean="0"/>
              <a:t>   the </a:t>
            </a:r>
            <a:r>
              <a:rPr lang="en-IN" dirty="0"/>
              <a:t>State. Each State has an </a:t>
            </a:r>
            <a:r>
              <a:rPr lang="en-IN" dirty="0">
                <a:solidFill>
                  <a:srgbClr val="C00000"/>
                </a:solidFill>
              </a:rPr>
              <a:t>examining board </a:t>
            </a:r>
            <a:r>
              <a:rPr lang="en-IN" dirty="0" smtClean="0">
                <a:solidFill>
                  <a:srgbClr val="C00000"/>
                </a:solidFill>
              </a:rPr>
              <a:t>     as </a:t>
            </a:r>
            <a:r>
              <a:rPr lang="en-IN" dirty="0">
                <a:solidFill>
                  <a:srgbClr val="C00000"/>
                </a:solidFill>
              </a:rPr>
              <a:t>well as </a:t>
            </a:r>
            <a:r>
              <a:rPr lang="en-IN" dirty="0" smtClean="0">
                <a:solidFill>
                  <a:srgbClr val="C00000"/>
                </a:solidFill>
              </a:rPr>
              <a:t>The </a:t>
            </a:r>
            <a:r>
              <a:rPr lang="en-IN" dirty="0">
                <a:solidFill>
                  <a:srgbClr val="C00000"/>
                </a:solidFill>
              </a:rPr>
              <a:t>State Department of Education</a:t>
            </a:r>
            <a:r>
              <a:rPr lang="en-IN" dirty="0"/>
              <a:t>.</a:t>
            </a:r>
          </a:p>
          <a:p>
            <a:r>
              <a:rPr lang="en-IN" dirty="0"/>
              <a:t>Generally, curriculum </a:t>
            </a:r>
            <a:r>
              <a:rPr lang="en-IN" dirty="0" smtClean="0"/>
              <a:t> planned for </a:t>
            </a:r>
            <a:r>
              <a:rPr lang="en-IN" dirty="0"/>
              <a:t>the secondary and senior secondary stage </a:t>
            </a:r>
            <a:r>
              <a:rPr lang="en-IN" dirty="0" smtClean="0"/>
              <a:t>is examining </a:t>
            </a:r>
            <a:r>
              <a:rPr lang="en-IN" dirty="0"/>
              <a:t>board. Curriculum at the primary and middle stage is prepared by the </a:t>
            </a:r>
            <a:r>
              <a:rPr lang="en-IN" dirty="0" smtClean="0"/>
              <a:t>State Department </a:t>
            </a:r>
            <a:r>
              <a:rPr lang="en-IN" dirty="0" smtClean="0"/>
              <a:t>of Education</a:t>
            </a:r>
            <a:endParaRPr lang="en-IN" dirty="0"/>
          </a:p>
        </p:txBody>
      </p:sp>
    </p:spTree>
    <p:extLst>
      <p:ext uri="{BB962C8B-B14F-4D97-AF65-F5344CB8AC3E}">
        <p14:creationId xmlns:p14="http://schemas.microsoft.com/office/powerpoint/2010/main" val="205356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28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IN" dirty="0"/>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081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72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35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74" y="260648"/>
            <a:ext cx="81369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013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14" y="260648"/>
            <a:ext cx="8208911" cy="580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72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1"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2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064896"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476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75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88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649491"/>
          </a:xfrm>
        </p:spPr>
        <p:txBody>
          <a:bodyPr>
            <a:normAutofit fontScale="92500" lnSpcReduction="10000"/>
          </a:bodyPr>
          <a:lstStyle/>
          <a:p>
            <a:pPr algn="just"/>
            <a:r>
              <a:rPr lang="en-IN" dirty="0"/>
              <a:t>The Central Board of Secondary Education prepares and prescribes curriculum at </a:t>
            </a:r>
            <a:r>
              <a:rPr lang="en-IN" dirty="0" smtClean="0"/>
              <a:t>the secondary </a:t>
            </a:r>
            <a:r>
              <a:rPr lang="en-IN" dirty="0"/>
              <a:t>and senior secondary stage </a:t>
            </a:r>
            <a:r>
              <a:rPr lang="en-IN" dirty="0" smtClean="0"/>
              <a:t>.</a:t>
            </a:r>
          </a:p>
          <a:p>
            <a:pPr marL="0" indent="0" algn="just">
              <a:buNone/>
            </a:pPr>
            <a:r>
              <a:rPr lang="en-IN" dirty="0" smtClean="0"/>
              <a:t>  Council </a:t>
            </a:r>
            <a:r>
              <a:rPr lang="en-IN" dirty="0"/>
              <a:t>for Indian School Certificate </a:t>
            </a:r>
            <a:r>
              <a:rPr lang="en-IN" dirty="0" smtClean="0"/>
              <a:t>Examination</a:t>
            </a:r>
            <a:endParaRPr lang="en-IN" dirty="0"/>
          </a:p>
          <a:p>
            <a:pPr marL="0" indent="0" algn="just">
              <a:buNone/>
            </a:pPr>
            <a:r>
              <a:rPr lang="en-IN" dirty="0"/>
              <a:t>schools affiliated to it</a:t>
            </a:r>
            <a:r>
              <a:rPr lang="en-IN" dirty="0" smtClean="0"/>
              <a:t>.</a:t>
            </a:r>
          </a:p>
          <a:p>
            <a:pPr marL="0" indent="0" algn="just">
              <a:buNone/>
            </a:pPr>
            <a:r>
              <a:rPr lang="en-IN" dirty="0"/>
              <a:t>While formulating the curriculum, subject experts of various educational bodies </a:t>
            </a:r>
            <a:r>
              <a:rPr lang="en-IN" dirty="0" smtClean="0"/>
              <a:t>like N.C.E.R.T</a:t>
            </a:r>
            <a:r>
              <a:rPr lang="en-IN" dirty="0"/>
              <a:t>., State Councils of Educational Research and Training, college lecturers </a:t>
            </a:r>
            <a:r>
              <a:rPr lang="en-IN" dirty="0" smtClean="0"/>
              <a:t>and practising </a:t>
            </a:r>
            <a:r>
              <a:rPr lang="en-IN" dirty="0"/>
              <a:t>teachers are associated.</a:t>
            </a:r>
          </a:p>
          <a:p>
            <a:pPr marL="0" indent="0" algn="just">
              <a:buNone/>
            </a:pPr>
            <a:r>
              <a:rPr lang="en-IN" dirty="0"/>
              <a:t> The teacher is the key figure in the implementation of the curriculum. </a:t>
            </a:r>
            <a:endParaRPr lang="en-IN" dirty="0" smtClean="0"/>
          </a:p>
        </p:txBody>
      </p:sp>
    </p:spTree>
    <p:extLst>
      <p:ext uri="{BB962C8B-B14F-4D97-AF65-F5344CB8AC3E}">
        <p14:creationId xmlns:p14="http://schemas.microsoft.com/office/powerpoint/2010/main" val="413133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85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14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12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98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86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0920"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97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36904"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9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r>
              <a:rPr lang="en-IN" dirty="0"/>
              <a:t>In advanced countries of the world there is no centrally prepared curriculum. </a:t>
            </a:r>
            <a:r>
              <a:rPr lang="en-IN" dirty="0" smtClean="0"/>
              <a:t>Teacher has </a:t>
            </a:r>
            <a:r>
              <a:rPr lang="en-IN" dirty="0"/>
              <a:t>a lot of freedom in the preparation as well as implementation of the curriculum. </a:t>
            </a:r>
            <a:endParaRPr lang="en-IN" dirty="0" smtClean="0"/>
          </a:p>
          <a:p>
            <a:endParaRPr lang="en-IN" dirty="0"/>
          </a:p>
          <a:p>
            <a:r>
              <a:rPr lang="en-IN" dirty="0">
                <a:solidFill>
                  <a:srgbClr val="FF0000"/>
                </a:solidFill>
              </a:rPr>
              <a:t>Axioms for Curriculum Planning </a:t>
            </a:r>
            <a:endParaRPr lang="en-IN" dirty="0" smtClean="0">
              <a:solidFill>
                <a:srgbClr val="FF0000"/>
              </a:solidFill>
            </a:endParaRPr>
          </a:p>
          <a:p>
            <a:endParaRPr lang="en-IN" dirty="0">
              <a:solidFill>
                <a:srgbClr val="FF0000"/>
              </a:solidFill>
            </a:endParaRPr>
          </a:p>
          <a:p>
            <a:r>
              <a:rPr lang="en-IN" dirty="0"/>
              <a:t>At the stage of planning the matter is discussed in executive council or working</a:t>
            </a:r>
          </a:p>
          <a:p>
            <a:pPr marL="0" indent="0">
              <a:buNone/>
            </a:pPr>
            <a:r>
              <a:rPr lang="en-IN" dirty="0"/>
              <a:t>committee. It is the primary need to seek cooperation of the council and committee. </a:t>
            </a:r>
          </a:p>
        </p:txBody>
      </p:sp>
    </p:spTree>
    <p:extLst>
      <p:ext uri="{BB962C8B-B14F-4D97-AF65-F5344CB8AC3E}">
        <p14:creationId xmlns:p14="http://schemas.microsoft.com/office/powerpoint/2010/main" val="183795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92500"/>
          </a:bodyPr>
          <a:lstStyle/>
          <a:p>
            <a:r>
              <a:rPr lang="en-IN" dirty="0"/>
              <a:t>The curriculum planning is related to educational process, therefore it is essential </a:t>
            </a:r>
            <a:r>
              <a:rPr lang="en-IN" dirty="0" smtClean="0"/>
              <a:t>to consider </a:t>
            </a:r>
            <a:r>
              <a:rPr lang="en-IN" dirty="0"/>
              <a:t>State System and needs in curriculum planning.</a:t>
            </a:r>
          </a:p>
          <a:p>
            <a:r>
              <a:rPr lang="en-IN" dirty="0"/>
              <a:t> The curriculum planning is essential for implementing process of </a:t>
            </a:r>
            <a:r>
              <a:rPr lang="en-IN" dirty="0" smtClean="0"/>
              <a:t>curriculum construction</a:t>
            </a:r>
            <a:r>
              <a:rPr lang="en-IN" dirty="0"/>
              <a:t>.</a:t>
            </a:r>
          </a:p>
          <a:p>
            <a:r>
              <a:rPr lang="en-IN" dirty="0"/>
              <a:t> The role of teachers is essential to consider in planning curriculum. Teacher is </a:t>
            </a:r>
            <a:r>
              <a:rPr lang="en-IN" dirty="0" smtClean="0"/>
              <a:t>a manager </a:t>
            </a:r>
            <a:r>
              <a:rPr lang="en-IN" dirty="0"/>
              <a:t>of teaching learning situations.</a:t>
            </a:r>
          </a:p>
          <a:p>
            <a:r>
              <a:rPr lang="en-IN" dirty="0"/>
              <a:t> Teaching-learning material and </a:t>
            </a:r>
            <a:r>
              <a:rPr lang="en-IN" dirty="0" smtClean="0"/>
              <a:t>technique</a:t>
            </a:r>
          </a:p>
          <a:p>
            <a:pPr marL="0" indent="0">
              <a:buNone/>
            </a:pPr>
            <a:r>
              <a:rPr lang="en-IN" dirty="0" smtClean="0"/>
              <a:t>appropriateness </a:t>
            </a:r>
            <a:r>
              <a:rPr lang="en-IN" dirty="0"/>
              <a:t>is also taken </a:t>
            </a:r>
            <a:r>
              <a:rPr lang="en-IN" dirty="0" smtClean="0"/>
              <a:t>into consideration</a:t>
            </a:r>
            <a:r>
              <a:rPr lang="en-IN" dirty="0"/>
              <a:t>.</a:t>
            </a:r>
          </a:p>
        </p:txBody>
      </p:sp>
    </p:spTree>
    <p:extLst>
      <p:ext uri="{BB962C8B-B14F-4D97-AF65-F5344CB8AC3E}">
        <p14:creationId xmlns:p14="http://schemas.microsoft.com/office/powerpoint/2010/main" val="93185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r>
              <a:rPr lang="en-IN" dirty="0"/>
              <a:t>It is essential to </a:t>
            </a:r>
            <a:r>
              <a:rPr lang="en-IN" dirty="0">
                <a:solidFill>
                  <a:srgbClr val="C00000"/>
                </a:solidFill>
              </a:rPr>
              <a:t>select content </a:t>
            </a:r>
            <a:r>
              <a:rPr lang="en-IN" dirty="0"/>
              <a:t>in view to achieve essential objectives or </a:t>
            </a:r>
            <a:r>
              <a:rPr lang="en-IN" dirty="0" smtClean="0"/>
              <a:t>in formulating </a:t>
            </a:r>
            <a:r>
              <a:rPr lang="en-IN" dirty="0"/>
              <a:t>these objectives.</a:t>
            </a:r>
          </a:p>
          <a:p>
            <a:r>
              <a:rPr lang="en-IN" dirty="0"/>
              <a:t> The curriculum planning should involve </a:t>
            </a:r>
            <a:r>
              <a:rPr lang="en-IN" dirty="0">
                <a:solidFill>
                  <a:srgbClr val="C00000"/>
                </a:solidFill>
              </a:rPr>
              <a:t>evaluation process </a:t>
            </a:r>
            <a:r>
              <a:rPr lang="en-IN" dirty="0"/>
              <a:t>or examination System </a:t>
            </a:r>
            <a:r>
              <a:rPr lang="en-IN" dirty="0" smtClean="0"/>
              <a:t>of students </a:t>
            </a:r>
            <a:r>
              <a:rPr lang="en-IN" dirty="0"/>
              <a:t>performances. It improves the curriculum.</a:t>
            </a:r>
          </a:p>
          <a:p>
            <a:r>
              <a:rPr lang="en-IN" dirty="0"/>
              <a:t> The change in education System is influenced by the </a:t>
            </a:r>
            <a:r>
              <a:rPr lang="en-IN" dirty="0">
                <a:solidFill>
                  <a:srgbClr val="C00000"/>
                </a:solidFill>
              </a:rPr>
              <a:t>external situations</a:t>
            </a:r>
            <a:r>
              <a:rPr lang="en-IN" dirty="0"/>
              <a:t>, </a:t>
            </a:r>
            <a:r>
              <a:rPr lang="en-IN" dirty="0" smtClean="0"/>
              <a:t>which should </a:t>
            </a:r>
            <a:r>
              <a:rPr lang="en-IN" dirty="0"/>
              <a:t>be reviewed.</a:t>
            </a:r>
          </a:p>
          <a:p>
            <a:r>
              <a:rPr lang="en-IN" dirty="0"/>
              <a:t> It is essential to define the </a:t>
            </a:r>
            <a:r>
              <a:rPr lang="en-IN" dirty="0">
                <a:solidFill>
                  <a:srgbClr val="C00000"/>
                </a:solidFill>
              </a:rPr>
              <a:t>modern learning situations and to identify basic </a:t>
            </a:r>
            <a:r>
              <a:rPr lang="en-IN" dirty="0" smtClean="0">
                <a:solidFill>
                  <a:srgbClr val="C00000"/>
                </a:solidFill>
              </a:rPr>
              <a:t>teaching skills </a:t>
            </a:r>
            <a:r>
              <a:rPr lang="en-IN" dirty="0"/>
              <a:t>of these situation</a:t>
            </a:r>
          </a:p>
        </p:txBody>
      </p:sp>
    </p:spTree>
    <p:extLst>
      <p:ext uri="{BB962C8B-B14F-4D97-AF65-F5344CB8AC3E}">
        <p14:creationId xmlns:p14="http://schemas.microsoft.com/office/powerpoint/2010/main" val="231876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Trends in curriculum planning</a:t>
            </a:r>
          </a:p>
        </p:txBody>
      </p:sp>
      <p:sp>
        <p:nvSpPr>
          <p:cNvPr id="3" name="Content Placeholder 2"/>
          <p:cNvSpPr>
            <a:spLocks noGrp="1"/>
          </p:cNvSpPr>
          <p:nvPr>
            <p:ph idx="1"/>
          </p:nvPr>
        </p:nvSpPr>
        <p:spPr/>
        <p:txBody>
          <a:bodyPr/>
          <a:lstStyle/>
          <a:p>
            <a:r>
              <a:rPr lang="en-IN" dirty="0"/>
              <a:t>PHASES AND STEPS IN CURRICULUM DEVELOPMENT</a:t>
            </a:r>
          </a:p>
          <a:p>
            <a:r>
              <a:rPr lang="en-IN" dirty="0"/>
              <a:t>Four essential phases of the curriculum development process: ( I) Planning, (II) Content and Methods, (III) Implementation, and (IV) Evaluation and Reporting. </a:t>
            </a:r>
          </a:p>
        </p:txBody>
      </p:sp>
    </p:spTree>
    <p:extLst>
      <p:ext uri="{BB962C8B-B14F-4D97-AF65-F5344CB8AC3E}">
        <p14:creationId xmlns:p14="http://schemas.microsoft.com/office/powerpoint/2010/main" val="2998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endParaRPr lang="en-IN" dirty="0" smtClean="0"/>
          </a:p>
          <a:p>
            <a:r>
              <a:rPr lang="en-IN" dirty="0" smtClean="0"/>
              <a:t>The curriculum development team is involved in all of the steps. </a:t>
            </a:r>
          </a:p>
          <a:p>
            <a:r>
              <a:rPr lang="en-IN" dirty="0" smtClean="0"/>
              <a:t>Evaluations should occur in most of the steps to assess progress. </a:t>
            </a:r>
          </a:p>
          <a:p>
            <a:r>
              <a:rPr lang="en-IN" dirty="0" smtClean="0"/>
              <a:t>The team learns what works and what does not and determines the impact of the curriculum on learners after it is imple­mented. </a:t>
            </a:r>
          </a:p>
        </p:txBody>
      </p:sp>
    </p:spTree>
    <p:extLst>
      <p:ext uri="{BB962C8B-B14F-4D97-AF65-F5344CB8AC3E}">
        <p14:creationId xmlns:p14="http://schemas.microsoft.com/office/powerpoint/2010/main" val="1980895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1610</Words>
  <Application>Microsoft Office PowerPoint</Application>
  <PresentationFormat>On-screen Show (4:3)</PresentationFormat>
  <Paragraphs>116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Curriculum planning &amp; Organization </vt:lpstr>
      <vt:lpstr>Agencies of planning</vt:lpstr>
      <vt:lpstr>PowerPoint Presentation</vt:lpstr>
      <vt:lpstr>PowerPoint Presentation</vt:lpstr>
      <vt:lpstr>PowerPoint Presentation</vt:lpstr>
      <vt:lpstr>PowerPoint Presentation</vt:lpstr>
      <vt:lpstr>Trends in curriculum planning</vt:lpstr>
      <vt:lpstr>PowerPoint Presentation</vt:lpstr>
      <vt:lpstr>PHASE I: PLANNING</vt:lpstr>
      <vt:lpstr>1)   Identify Issue/Problem/Need </vt:lpstr>
      <vt:lpstr> 2)   Form Curriculum Development Team </vt:lpstr>
      <vt:lpstr>3)   Conduct Needs Assessment and Analysis</vt:lpstr>
      <vt:lpstr>PowerPoint Presentation</vt:lpstr>
      <vt:lpstr>PHASE II: CONTENT AND METHODS </vt:lpstr>
      <vt:lpstr>Steps include: </vt:lpstr>
      <vt:lpstr>PowerPoint Presentation</vt:lpstr>
      <vt:lpstr>PowerPoint Presentation</vt:lpstr>
      <vt:lpstr>PowerPoint Presentation</vt:lpstr>
      <vt:lpstr>PHASE III:IMPLEMENTATION</vt:lpstr>
      <vt:lpstr>PowerPoint Presentation</vt:lpstr>
      <vt:lpstr>PowerPoint Presentation</vt:lpstr>
      <vt:lpstr>PHASE IV: EVALUATION AND REPORTING</vt:lpstr>
      <vt:lpstr>PowerPoint Presentation</vt:lpstr>
      <vt:lpstr>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curriculum planning</dc:title>
  <dc:creator>user</dc:creator>
  <cp:lastModifiedBy>user</cp:lastModifiedBy>
  <cp:revision>74</cp:revision>
  <dcterms:created xsi:type="dcterms:W3CDTF">2021-04-07T09:45:13Z</dcterms:created>
  <dcterms:modified xsi:type="dcterms:W3CDTF">2021-04-10T03:56:51Z</dcterms:modified>
</cp:coreProperties>
</file>