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81" r:id="rId3"/>
    <p:sldId id="257" r:id="rId4"/>
    <p:sldId id="264" r:id="rId5"/>
    <p:sldId id="265" r:id="rId6"/>
    <p:sldId id="266" r:id="rId7"/>
    <p:sldId id="267" r:id="rId8"/>
    <p:sldId id="258" r:id="rId9"/>
    <p:sldId id="259" r:id="rId10"/>
    <p:sldId id="260" r:id="rId11"/>
    <p:sldId id="261" r:id="rId12"/>
    <p:sldId id="262" r:id="rId13"/>
    <p:sldId id="263" r:id="rId14"/>
    <p:sldId id="268" r:id="rId15"/>
    <p:sldId id="269" r:id="rId16"/>
    <p:sldId id="270" r:id="rId17"/>
    <p:sldId id="271" r:id="rId18"/>
    <p:sldId id="272" r:id="rId19"/>
    <p:sldId id="273" r:id="rId20"/>
    <p:sldId id="274" r:id="rId21"/>
    <p:sldId id="275" r:id="rId22"/>
    <p:sldId id="276" r:id="rId23"/>
    <p:sldId id="277" r:id="rId24"/>
    <p:sldId id="278" r:id="rId25"/>
    <p:sldId id="279" r:id="rId26"/>
    <p:sldId id="280" r:id="rId2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04"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I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F467A859-F289-4432-BEF7-2C0F1710FFC8}" type="datetimeFigureOut">
              <a:rPr lang="en-IN" smtClean="0"/>
              <a:t>26-04-2021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D882A329-305B-43AE-801C-EE5BE04A98EE}" type="slidenum">
              <a:rPr lang="en-IN" smtClean="0"/>
              <a:t>‹#›</a:t>
            </a:fld>
            <a:endParaRPr lang="en-IN"/>
          </a:p>
        </p:txBody>
      </p:sp>
    </p:spTree>
    <p:extLst>
      <p:ext uri="{BB962C8B-B14F-4D97-AF65-F5344CB8AC3E}">
        <p14:creationId xmlns:p14="http://schemas.microsoft.com/office/powerpoint/2010/main" val="31768946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F467A859-F289-4432-BEF7-2C0F1710FFC8}" type="datetimeFigureOut">
              <a:rPr lang="en-IN" smtClean="0"/>
              <a:t>26-04-2021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D882A329-305B-43AE-801C-EE5BE04A98EE}" type="slidenum">
              <a:rPr lang="en-IN" smtClean="0"/>
              <a:t>‹#›</a:t>
            </a:fld>
            <a:endParaRPr lang="en-IN"/>
          </a:p>
        </p:txBody>
      </p:sp>
    </p:spTree>
    <p:extLst>
      <p:ext uri="{BB962C8B-B14F-4D97-AF65-F5344CB8AC3E}">
        <p14:creationId xmlns:p14="http://schemas.microsoft.com/office/powerpoint/2010/main" val="38205194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F467A859-F289-4432-BEF7-2C0F1710FFC8}" type="datetimeFigureOut">
              <a:rPr lang="en-IN" smtClean="0"/>
              <a:t>26-04-2021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D882A329-305B-43AE-801C-EE5BE04A98EE}" type="slidenum">
              <a:rPr lang="en-IN" smtClean="0"/>
              <a:t>‹#›</a:t>
            </a:fld>
            <a:endParaRPr lang="en-IN"/>
          </a:p>
        </p:txBody>
      </p:sp>
    </p:spTree>
    <p:extLst>
      <p:ext uri="{BB962C8B-B14F-4D97-AF65-F5344CB8AC3E}">
        <p14:creationId xmlns:p14="http://schemas.microsoft.com/office/powerpoint/2010/main" val="25860737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F467A859-F289-4432-BEF7-2C0F1710FFC8}" type="datetimeFigureOut">
              <a:rPr lang="en-IN" smtClean="0"/>
              <a:t>26-04-2021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D882A329-305B-43AE-801C-EE5BE04A98EE}" type="slidenum">
              <a:rPr lang="en-IN" smtClean="0"/>
              <a:t>‹#›</a:t>
            </a:fld>
            <a:endParaRPr lang="en-IN"/>
          </a:p>
        </p:txBody>
      </p:sp>
    </p:spTree>
    <p:extLst>
      <p:ext uri="{BB962C8B-B14F-4D97-AF65-F5344CB8AC3E}">
        <p14:creationId xmlns:p14="http://schemas.microsoft.com/office/powerpoint/2010/main" val="40168429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I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467A859-F289-4432-BEF7-2C0F1710FFC8}" type="datetimeFigureOut">
              <a:rPr lang="en-IN" smtClean="0"/>
              <a:t>26-04-2021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D882A329-305B-43AE-801C-EE5BE04A98EE}" type="slidenum">
              <a:rPr lang="en-IN" smtClean="0"/>
              <a:t>‹#›</a:t>
            </a:fld>
            <a:endParaRPr lang="en-IN"/>
          </a:p>
        </p:txBody>
      </p:sp>
    </p:spTree>
    <p:extLst>
      <p:ext uri="{BB962C8B-B14F-4D97-AF65-F5344CB8AC3E}">
        <p14:creationId xmlns:p14="http://schemas.microsoft.com/office/powerpoint/2010/main" val="12457861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fld id="{F467A859-F289-4432-BEF7-2C0F1710FFC8}" type="datetimeFigureOut">
              <a:rPr lang="en-IN" smtClean="0"/>
              <a:t>26-04-2021</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D882A329-305B-43AE-801C-EE5BE04A98EE}" type="slidenum">
              <a:rPr lang="en-IN" smtClean="0"/>
              <a:t>‹#›</a:t>
            </a:fld>
            <a:endParaRPr lang="en-IN"/>
          </a:p>
        </p:txBody>
      </p:sp>
    </p:spTree>
    <p:extLst>
      <p:ext uri="{BB962C8B-B14F-4D97-AF65-F5344CB8AC3E}">
        <p14:creationId xmlns:p14="http://schemas.microsoft.com/office/powerpoint/2010/main" val="24150318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I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fld id="{F467A859-F289-4432-BEF7-2C0F1710FFC8}" type="datetimeFigureOut">
              <a:rPr lang="en-IN" smtClean="0"/>
              <a:t>26-04-2021</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D882A329-305B-43AE-801C-EE5BE04A98EE}" type="slidenum">
              <a:rPr lang="en-IN" smtClean="0"/>
              <a:t>‹#›</a:t>
            </a:fld>
            <a:endParaRPr lang="en-IN"/>
          </a:p>
        </p:txBody>
      </p:sp>
    </p:spTree>
    <p:extLst>
      <p:ext uri="{BB962C8B-B14F-4D97-AF65-F5344CB8AC3E}">
        <p14:creationId xmlns:p14="http://schemas.microsoft.com/office/powerpoint/2010/main" val="29488266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F467A859-F289-4432-BEF7-2C0F1710FFC8}" type="datetimeFigureOut">
              <a:rPr lang="en-IN" smtClean="0"/>
              <a:t>26-04-2021</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D882A329-305B-43AE-801C-EE5BE04A98EE}" type="slidenum">
              <a:rPr lang="en-IN" smtClean="0"/>
              <a:t>‹#›</a:t>
            </a:fld>
            <a:endParaRPr lang="en-IN"/>
          </a:p>
        </p:txBody>
      </p:sp>
    </p:spTree>
    <p:extLst>
      <p:ext uri="{BB962C8B-B14F-4D97-AF65-F5344CB8AC3E}">
        <p14:creationId xmlns:p14="http://schemas.microsoft.com/office/powerpoint/2010/main" val="3950074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467A859-F289-4432-BEF7-2C0F1710FFC8}" type="datetimeFigureOut">
              <a:rPr lang="en-IN" smtClean="0"/>
              <a:t>26-04-2021</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D882A329-305B-43AE-801C-EE5BE04A98EE}" type="slidenum">
              <a:rPr lang="en-IN" smtClean="0"/>
              <a:t>‹#›</a:t>
            </a:fld>
            <a:endParaRPr lang="en-IN"/>
          </a:p>
        </p:txBody>
      </p:sp>
    </p:spTree>
    <p:extLst>
      <p:ext uri="{BB962C8B-B14F-4D97-AF65-F5344CB8AC3E}">
        <p14:creationId xmlns:p14="http://schemas.microsoft.com/office/powerpoint/2010/main" val="16742800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I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467A859-F289-4432-BEF7-2C0F1710FFC8}" type="datetimeFigureOut">
              <a:rPr lang="en-IN" smtClean="0"/>
              <a:t>26-04-2021</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D882A329-305B-43AE-801C-EE5BE04A98EE}" type="slidenum">
              <a:rPr lang="en-IN" smtClean="0"/>
              <a:t>‹#›</a:t>
            </a:fld>
            <a:endParaRPr lang="en-IN"/>
          </a:p>
        </p:txBody>
      </p:sp>
    </p:spTree>
    <p:extLst>
      <p:ext uri="{BB962C8B-B14F-4D97-AF65-F5344CB8AC3E}">
        <p14:creationId xmlns:p14="http://schemas.microsoft.com/office/powerpoint/2010/main" val="29581326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467A859-F289-4432-BEF7-2C0F1710FFC8}" type="datetimeFigureOut">
              <a:rPr lang="en-IN" smtClean="0"/>
              <a:t>26-04-2021</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D882A329-305B-43AE-801C-EE5BE04A98EE}" type="slidenum">
              <a:rPr lang="en-IN" smtClean="0"/>
              <a:t>‹#›</a:t>
            </a:fld>
            <a:endParaRPr lang="en-IN"/>
          </a:p>
        </p:txBody>
      </p:sp>
    </p:spTree>
    <p:extLst>
      <p:ext uri="{BB962C8B-B14F-4D97-AF65-F5344CB8AC3E}">
        <p14:creationId xmlns:p14="http://schemas.microsoft.com/office/powerpoint/2010/main" val="42340205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467A859-F289-4432-BEF7-2C0F1710FFC8}" type="datetimeFigureOut">
              <a:rPr lang="en-IN" smtClean="0"/>
              <a:t>26-04-2021</a:t>
            </a:fld>
            <a:endParaRPr lang="en-I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882A329-305B-43AE-801C-EE5BE04A98EE}" type="slidenum">
              <a:rPr lang="en-IN" smtClean="0"/>
              <a:t>‹#›</a:t>
            </a:fld>
            <a:endParaRPr lang="en-IN"/>
          </a:p>
        </p:txBody>
      </p:sp>
    </p:spTree>
    <p:extLst>
      <p:ext uri="{BB962C8B-B14F-4D97-AF65-F5344CB8AC3E}">
        <p14:creationId xmlns:p14="http://schemas.microsoft.com/office/powerpoint/2010/main" val="62474440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908721"/>
            <a:ext cx="7772400" cy="1512167"/>
          </a:xfrm>
        </p:spPr>
        <p:txBody>
          <a:bodyPr/>
          <a:lstStyle/>
          <a:p>
            <a:r>
              <a:rPr lang="en-IN" dirty="0" smtClean="0"/>
              <a:t>Module 3 secondary and senior secondary </a:t>
            </a:r>
            <a:r>
              <a:rPr lang="en-IN" dirty="0" err="1" smtClean="0"/>
              <a:t>edn</a:t>
            </a:r>
            <a:endParaRPr lang="en-IN" dirty="0"/>
          </a:p>
        </p:txBody>
      </p:sp>
      <p:sp>
        <p:nvSpPr>
          <p:cNvPr id="3" name="Subtitle 2"/>
          <p:cNvSpPr>
            <a:spLocks noGrp="1"/>
          </p:cNvSpPr>
          <p:nvPr>
            <p:ph type="subTitle" idx="1"/>
          </p:nvPr>
        </p:nvSpPr>
        <p:spPr>
          <a:xfrm>
            <a:off x="827584" y="2708920"/>
            <a:ext cx="7632848" cy="3240360"/>
          </a:xfrm>
        </p:spPr>
        <p:txBody>
          <a:bodyPr/>
          <a:lstStyle/>
          <a:p>
            <a:r>
              <a:rPr lang="en-IN" dirty="0" smtClean="0">
                <a:solidFill>
                  <a:schemeClr val="tx1"/>
                </a:solidFill>
              </a:rPr>
              <a:t>Unit 13- Philosophical, Psychological and Sociological bases of curriculum development at Secondary and Senior Secondary level. </a:t>
            </a:r>
            <a:endParaRPr lang="en-IN" dirty="0">
              <a:solidFill>
                <a:schemeClr val="tx1"/>
              </a:solidFill>
            </a:endParaRPr>
          </a:p>
        </p:txBody>
      </p:sp>
    </p:spTree>
    <p:extLst>
      <p:ext uri="{BB962C8B-B14F-4D97-AF65-F5344CB8AC3E}">
        <p14:creationId xmlns:p14="http://schemas.microsoft.com/office/powerpoint/2010/main" val="386235040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92696"/>
            <a:ext cx="8229600" cy="5433467"/>
          </a:xfrm>
        </p:spPr>
        <p:txBody>
          <a:bodyPr/>
          <a:lstStyle/>
          <a:p>
            <a:r>
              <a:rPr lang="en-IN" dirty="0" smtClean="0"/>
              <a:t>Essentialism and </a:t>
            </a:r>
            <a:r>
              <a:rPr lang="en-IN" dirty="0" err="1" smtClean="0"/>
              <a:t>Perinnialism</a:t>
            </a:r>
            <a:r>
              <a:rPr lang="en-IN" dirty="0" smtClean="0"/>
              <a:t> </a:t>
            </a:r>
            <a:r>
              <a:rPr lang="en-IN" dirty="0" smtClean="0"/>
              <a:t>are the two types of teacher-centred philosophies of education. </a:t>
            </a:r>
          </a:p>
          <a:p>
            <a:r>
              <a:rPr lang="en-IN" dirty="0" smtClean="0"/>
              <a:t>Essentialism is currently the leading style of public education in the United States. It is the teaching of basic skills that have been proven over time to be needed in society. </a:t>
            </a:r>
          </a:p>
          <a:p>
            <a:r>
              <a:rPr lang="en-IN" dirty="0" err="1" smtClean="0"/>
              <a:t>Perinnialism</a:t>
            </a:r>
            <a:r>
              <a:rPr lang="en-IN" dirty="0" smtClean="0"/>
              <a:t> </a:t>
            </a:r>
            <a:r>
              <a:rPr lang="en-IN" dirty="0" smtClean="0"/>
              <a:t>focuses on the teaching of great works.</a:t>
            </a:r>
            <a:endParaRPr lang="en-IN" dirty="0"/>
          </a:p>
        </p:txBody>
      </p:sp>
    </p:spTree>
    <p:extLst>
      <p:ext uri="{BB962C8B-B14F-4D97-AF65-F5344CB8AC3E}">
        <p14:creationId xmlns:p14="http://schemas.microsoft.com/office/powerpoint/2010/main" val="28806297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IN" dirty="0" smtClean="0"/>
              <a:t>Three types of </a:t>
            </a:r>
            <a:r>
              <a:rPr lang="en-IN" dirty="0" smtClean="0"/>
              <a:t>student-centred </a:t>
            </a:r>
            <a:r>
              <a:rPr lang="en-IN" dirty="0" smtClean="0"/>
              <a:t>philosophies of education. </a:t>
            </a:r>
          </a:p>
          <a:p>
            <a:r>
              <a:rPr lang="en-IN" dirty="0" smtClean="0"/>
              <a:t>Progressivism focuses on developing the student’s moral compass. </a:t>
            </a:r>
          </a:p>
          <a:p>
            <a:r>
              <a:rPr lang="en-IN" dirty="0" smtClean="0"/>
              <a:t>Humanism is about fostering each student to his or her fullest potential.</a:t>
            </a:r>
          </a:p>
          <a:p>
            <a:r>
              <a:rPr lang="en-IN" dirty="0" smtClean="0"/>
              <a:t> Constructivism focuses on using education to shape a student’s world view.</a:t>
            </a:r>
            <a:endParaRPr lang="en-IN" dirty="0"/>
          </a:p>
        </p:txBody>
      </p:sp>
    </p:spTree>
    <p:extLst>
      <p:ext uri="{BB962C8B-B14F-4D97-AF65-F5344CB8AC3E}">
        <p14:creationId xmlns:p14="http://schemas.microsoft.com/office/powerpoint/2010/main" val="237162722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04664"/>
            <a:ext cx="8229600" cy="5721499"/>
          </a:xfrm>
        </p:spPr>
        <p:txBody>
          <a:bodyPr/>
          <a:lstStyle/>
          <a:p>
            <a:pPr algn="just"/>
            <a:r>
              <a:rPr lang="en-IN" dirty="0"/>
              <a:t>T</a:t>
            </a:r>
            <a:r>
              <a:rPr lang="en-IN" dirty="0" smtClean="0"/>
              <a:t>wo types of </a:t>
            </a:r>
            <a:r>
              <a:rPr lang="en-IN" dirty="0" smtClean="0"/>
              <a:t>socially-centred </a:t>
            </a:r>
            <a:r>
              <a:rPr lang="en-IN" dirty="0" smtClean="0"/>
              <a:t>philosophies of education</a:t>
            </a:r>
          </a:p>
          <a:p>
            <a:pPr algn="just"/>
            <a:r>
              <a:rPr lang="en-IN" dirty="0" smtClean="0"/>
              <a:t> </a:t>
            </a:r>
            <a:r>
              <a:rPr lang="en-IN" dirty="0" err="1" smtClean="0"/>
              <a:t>Reconstructionism</a:t>
            </a:r>
            <a:r>
              <a:rPr lang="en-IN" dirty="0" smtClean="0"/>
              <a:t> is the perspective that education is the means to solve social problems. </a:t>
            </a:r>
          </a:p>
          <a:p>
            <a:pPr algn="just"/>
            <a:r>
              <a:rPr lang="en-IN" dirty="0" smtClean="0"/>
              <a:t>Behaviourism focuses on cultivating behaviours that are beneficial to society.</a:t>
            </a:r>
            <a:endParaRPr lang="en-IN" dirty="0"/>
          </a:p>
        </p:txBody>
      </p:sp>
    </p:spTree>
    <p:extLst>
      <p:ext uri="{BB962C8B-B14F-4D97-AF65-F5344CB8AC3E}">
        <p14:creationId xmlns:p14="http://schemas.microsoft.com/office/powerpoint/2010/main" val="2427790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08720"/>
            <a:ext cx="8229600" cy="5217443"/>
          </a:xfrm>
        </p:spPr>
        <p:txBody>
          <a:bodyPr/>
          <a:lstStyle/>
          <a:p>
            <a:r>
              <a:rPr lang="en-IN" dirty="0" smtClean="0">
                <a:solidFill>
                  <a:srgbClr val="C00000"/>
                </a:solidFill>
              </a:rPr>
              <a:t>Conservatis</a:t>
            </a:r>
            <a:r>
              <a:rPr lang="en-IN" dirty="0" smtClean="0"/>
              <a:t>m is the belief that institutions should function according to their intended original purpose. </a:t>
            </a:r>
          </a:p>
          <a:p>
            <a:r>
              <a:rPr lang="en-IN" dirty="0" smtClean="0">
                <a:solidFill>
                  <a:srgbClr val="C00000"/>
                </a:solidFill>
              </a:rPr>
              <a:t>Marxism </a:t>
            </a:r>
            <a:r>
              <a:rPr lang="en-IN" dirty="0" smtClean="0"/>
              <a:t>is an ideological and political movement that focuses on the class system as a form of conflict within the social, political, and educational realms.</a:t>
            </a:r>
            <a:endParaRPr lang="en-IN" dirty="0"/>
          </a:p>
        </p:txBody>
      </p:sp>
    </p:spTree>
    <p:extLst>
      <p:ext uri="{BB962C8B-B14F-4D97-AF65-F5344CB8AC3E}">
        <p14:creationId xmlns:p14="http://schemas.microsoft.com/office/powerpoint/2010/main" val="167224732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smtClean="0"/>
              <a:t>Psychological foundation of curriculum</a:t>
            </a:r>
            <a:endParaRPr lang="en-IN" dirty="0"/>
          </a:p>
        </p:txBody>
      </p:sp>
      <p:sp>
        <p:nvSpPr>
          <p:cNvPr id="3" name="Content Placeholder 2"/>
          <p:cNvSpPr>
            <a:spLocks noGrp="1"/>
          </p:cNvSpPr>
          <p:nvPr>
            <p:ph idx="1"/>
          </p:nvPr>
        </p:nvSpPr>
        <p:spPr/>
        <p:txBody>
          <a:bodyPr/>
          <a:lstStyle/>
          <a:p>
            <a:pPr algn="just"/>
            <a:r>
              <a:rPr lang="en-IN" dirty="0" smtClean="0"/>
              <a:t>Understand psychological foundation of curriculum is important because psychology explain how a person learns and teaching-learning process is taking place between living beings.</a:t>
            </a:r>
          </a:p>
          <a:p>
            <a:pPr algn="just"/>
            <a:r>
              <a:rPr lang="en-IN" dirty="0" smtClean="0"/>
              <a:t>A teacher must have good understanding of child psychology to be effective.</a:t>
            </a:r>
            <a:endParaRPr lang="en-IN" dirty="0"/>
          </a:p>
        </p:txBody>
      </p:sp>
    </p:spTree>
    <p:extLst>
      <p:ext uri="{BB962C8B-B14F-4D97-AF65-F5344CB8AC3E}">
        <p14:creationId xmlns:p14="http://schemas.microsoft.com/office/powerpoint/2010/main" val="362077355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Learning Theories and Curriculum.</a:t>
            </a:r>
            <a:endParaRPr lang="en-IN" dirty="0"/>
          </a:p>
        </p:txBody>
      </p:sp>
      <p:sp>
        <p:nvSpPr>
          <p:cNvPr id="3" name="Content Placeholder 2"/>
          <p:cNvSpPr>
            <a:spLocks noGrp="1"/>
          </p:cNvSpPr>
          <p:nvPr>
            <p:ph idx="1"/>
          </p:nvPr>
        </p:nvSpPr>
        <p:spPr/>
        <p:txBody>
          <a:bodyPr/>
          <a:lstStyle/>
          <a:p>
            <a:endParaRPr lang="en-IN" dirty="0" smtClean="0"/>
          </a:p>
          <a:p>
            <a:r>
              <a:rPr lang="en-IN" dirty="0" smtClean="0"/>
              <a:t>Behaviourism</a:t>
            </a:r>
            <a:r>
              <a:rPr lang="en-IN" dirty="0" smtClean="0"/>
              <a:t>: It deals with various aspects of S-R and reinforcement.</a:t>
            </a:r>
          </a:p>
          <a:p>
            <a:r>
              <a:rPr lang="en-IN" dirty="0" err="1" smtClean="0"/>
              <a:t>Cognitivism</a:t>
            </a:r>
            <a:r>
              <a:rPr lang="en-IN" dirty="0" smtClean="0"/>
              <a:t>: It studies how the learner relates himself to the total environment.</a:t>
            </a:r>
          </a:p>
          <a:p>
            <a:r>
              <a:rPr lang="en-IN" dirty="0" smtClean="0"/>
              <a:t>Humanism: It emphasizes on affective domain of learning.</a:t>
            </a:r>
          </a:p>
        </p:txBody>
      </p:sp>
    </p:spTree>
    <p:extLst>
      <p:ext uri="{BB962C8B-B14F-4D97-AF65-F5344CB8AC3E}">
        <p14:creationId xmlns:p14="http://schemas.microsoft.com/office/powerpoint/2010/main" val="56198819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04664"/>
            <a:ext cx="8229600" cy="5721499"/>
          </a:xfrm>
        </p:spPr>
        <p:txBody>
          <a:bodyPr>
            <a:normAutofit lnSpcReduction="10000"/>
          </a:bodyPr>
          <a:lstStyle/>
          <a:p>
            <a:r>
              <a:rPr lang="en-IN" dirty="0"/>
              <a:t>A</a:t>
            </a:r>
            <a:r>
              <a:rPr lang="en-IN" dirty="0" smtClean="0"/>
              <a:t> learner responds differently to different stimulus.  So ,intentionally provide a stimulus to create desirable response. It says that:</a:t>
            </a:r>
          </a:p>
          <a:p>
            <a:r>
              <a:rPr lang="en-IN" dirty="0" smtClean="0"/>
              <a:t>Behaviour is result of conditions in which learning takes place.</a:t>
            </a:r>
          </a:p>
          <a:p>
            <a:r>
              <a:rPr lang="en-IN" dirty="0" smtClean="0"/>
              <a:t>If proper stimuli are provided, behaviour can be moulded.</a:t>
            </a:r>
          </a:p>
          <a:p>
            <a:r>
              <a:rPr lang="en-IN" dirty="0" smtClean="0"/>
              <a:t>It is possible to control learning experiences to create desired learning outcomes.</a:t>
            </a:r>
          </a:p>
          <a:p>
            <a:r>
              <a:rPr lang="en-IN" dirty="0" smtClean="0"/>
              <a:t>It is important to reinforce positive behaviour to ensure its repetition.</a:t>
            </a:r>
            <a:endParaRPr lang="en-IN" dirty="0"/>
          </a:p>
        </p:txBody>
      </p:sp>
    </p:spTree>
    <p:extLst>
      <p:ext uri="{BB962C8B-B14F-4D97-AF65-F5344CB8AC3E}">
        <p14:creationId xmlns:p14="http://schemas.microsoft.com/office/powerpoint/2010/main" val="35435330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P</a:t>
            </a:r>
            <a:r>
              <a:rPr lang="en-IN" dirty="0" smtClean="0"/>
              <a:t>rinciples of behaviourism </a:t>
            </a:r>
            <a:endParaRPr lang="en-IN" dirty="0"/>
          </a:p>
        </p:txBody>
      </p:sp>
      <p:sp>
        <p:nvSpPr>
          <p:cNvPr id="3" name="Content Placeholder 2"/>
          <p:cNvSpPr>
            <a:spLocks noGrp="1"/>
          </p:cNvSpPr>
          <p:nvPr>
            <p:ph idx="1"/>
          </p:nvPr>
        </p:nvSpPr>
        <p:spPr/>
        <p:txBody>
          <a:bodyPr>
            <a:normAutofit lnSpcReduction="10000"/>
          </a:bodyPr>
          <a:lstStyle/>
          <a:p>
            <a:r>
              <a:rPr lang="en-IN" dirty="0" smtClean="0"/>
              <a:t>Remediation of behaviour, acquiring of skills and considerations.</a:t>
            </a:r>
          </a:p>
          <a:p>
            <a:r>
              <a:rPr lang="en-IN" dirty="0" smtClean="0"/>
              <a:t>Defining short-term and long-term objectives.</a:t>
            </a:r>
          </a:p>
          <a:p>
            <a:r>
              <a:rPr lang="en-IN" dirty="0" smtClean="0"/>
              <a:t>Suitable media and materials to suit the learners needs, and abilities.</a:t>
            </a:r>
          </a:p>
          <a:p>
            <a:r>
              <a:rPr lang="en-IN" dirty="0" smtClean="0"/>
              <a:t>Positive reinforcement of positive behaviour.</a:t>
            </a:r>
          </a:p>
          <a:p>
            <a:r>
              <a:rPr lang="en-IN" dirty="0" smtClean="0"/>
              <a:t>Understanding learner’s needs better and developing activities and tasks according to that.</a:t>
            </a:r>
            <a:endParaRPr lang="en-IN" dirty="0"/>
          </a:p>
        </p:txBody>
      </p:sp>
    </p:spTree>
    <p:extLst>
      <p:ext uri="{BB962C8B-B14F-4D97-AF65-F5344CB8AC3E}">
        <p14:creationId xmlns:p14="http://schemas.microsoft.com/office/powerpoint/2010/main" val="135741719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Cognitive School of Thought.</a:t>
            </a:r>
            <a:endParaRPr lang="en-IN" dirty="0"/>
          </a:p>
        </p:txBody>
      </p:sp>
      <p:sp>
        <p:nvSpPr>
          <p:cNvPr id="3" name="Content Placeholder 2"/>
          <p:cNvSpPr>
            <a:spLocks noGrp="1"/>
          </p:cNvSpPr>
          <p:nvPr>
            <p:ph idx="1"/>
          </p:nvPr>
        </p:nvSpPr>
        <p:spPr/>
        <p:txBody>
          <a:bodyPr/>
          <a:lstStyle/>
          <a:p>
            <a:r>
              <a:rPr lang="en-IN" dirty="0" smtClean="0"/>
              <a:t>Cognitive school claims that learning is cognitive in nature. </a:t>
            </a:r>
          </a:p>
          <a:p>
            <a:r>
              <a:rPr lang="en-IN" dirty="0" smtClean="0"/>
              <a:t>A man goes through different style of development from birth to maturity.</a:t>
            </a:r>
          </a:p>
          <a:p>
            <a:r>
              <a:rPr lang="en-IN" dirty="0" smtClean="0"/>
              <a:t> Piaget gave following states of cognitive development from birth to maturity:</a:t>
            </a:r>
            <a:endParaRPr lang="en-IN" dirty="0"/>
          </a:p>
        </p:txBody>
      </p:sp>
    </p:spTree>
    <p:extLst>
      <p:ext uri="{BB962C8B-B14F-4D97-AF65-F5344CB8AC3E}">
        <p14:creationId xmlns:p14="http://schemas.microsoft.com/office/powerpoint/2010/main" val="350079864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4704"/>
            <a:ext cx="8229600" cy="5361459"/>
          </a:xfrm>
        </p:spPr>
        <p:txBody>
          <a:bodyPr>
            <a:normAutofit fontScale="85000" lnSpcReduction="20000"/>
          </a:bodyPr>
          <a:lstStyle/>
          <a:p>
            <a:r>
              <a:rPr lang="en-IN" dirty="0" smtClean="0"/>
              <a:t>Sensorimotor stage: 0-2 years Age, Development: The child learns sensorimotor activities. He begins to establish simple relations between objects.</a:t>
            </a:r>
          </a:p>
          <a:p>
            <a:r>
              <a:rPr lang="en-IN" dirty="0"/>
              <a:t> </a:t>
            </a:r>
            <a:r>
              <a:rPr lang="en-IN" dirty="0" smtClean="0"/>
              <a:t>   Preoperational stage: 2-7 years Age, Development: Learns to take a symbolic meaning, but can consider only one dimension.</a:t>
            </a:r>
          </a:p>
          <a:p>
            <a:endParaRPr lang="en-IN" dirty="0" smtClean="0"/>
          </a:p>
          <a:p>
            <a:r>
              <a:rPr lang="en-IN" dirty="0" smtClean="0"/>
              <a:t>Concrete operational stage: 7-11 years Age, Development: Learns to organize data into logical relationships and can learn concepts in problem solving situations.</a:t>
            </a:r>
          </a:p>
          <a:p>
            <a:endParaRPr lang="en-IN" dirty="0" smtClean="0"/>
          </a:p>
          <a:p>
            <a:r>
              <a:rPr lang="en-IN" dirty="0" smtClean="0"/>
              <a:t>Formal operational stage: 11 on-wards Age, Development: Can think about </a:t>
            </a:r>
            <a:r>
              <a:rPr lang="en-IN" dirty="0" smtClean="0"/>
              <a:t>all things .</a:t>
            </a:r>
            <a:endParaRPr lang="en-IN" dirty="0"/>
          </a:p>
        </p:txBody>
      </p:sp>
    </p:spTree>
    <p:extLst>
      <p:ext uri="{BB962C8B-B14F-4D97-AF65-F5344CB8AC3E}">
        <p14:creationId xmlns:p14="http://schemas.microsoft.com/office/powerpoint/2010/main" val="35047793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60648"/>
            <a:ext cx="8229600" cy="5865515"/>
          </a:xfrm>
        </p:spPr>
        <p:txBody>
          <a:bodyPr>
            <a:normAutofit fontScale="85000" lnSpcReduction="10000"/>
          </a:bodyPr>
          <a:lstStyle/>
          <a:p>
            <a:r>
              <a:rPr lang="en-IN" dirty="0"/>
              <a:t>Philosophy deals with the nature and meaning of life. It inquires into the nature </a:t>
            </a:r>
            <a:r>
              <a:rPr lang="en-IN" dirty="0" smtClean="0"/>
              <a:t>of human </a:t>
            </a:r>
            <a:r>
              <a:rPr lang="en-IN" dirty="0"/>
              <a:t>beings, the values that shape their lives and the role and purposes of education.</a:t>
            </a:r>
          </a:p>
          <a:p>
            <a:r>
              <a:rPr lang="en-IN" dirty="0"/>
              <a:t>One's perception of philosophy greatly influences one's views of learners and of </a:t>
            </a:r>
            <a:r>
              <a:rPr lang="en-IN" dirty="0" smtClean="0"/>
              <a:t>various learning </a:t>
            </a:r>
            <a:r>
              <a:rPr lang="en-IN" dirty="0"/>
              <a:t>activities. </a:t>
            </a:r>
            <a:endParaRPr lang="en-IN" dirty="0" smtClean="0"/>
          </a:p>
          <a:p>
            <a:r>
              <a:rPr lang="en-IN" dirty="0" smtClean="0"/>
              <a:t>A curriculum </a:t>
            </a:r>
            <a:r>
              <a:rPr lang="en-IN" dirty="0"/>
              <a:t>should also be socially relevant. Hence a study </a:t>
            </a:r>
            <a:r>
              <a:rPr lang="en-IN" dirty="0" smtClean="0"/>
              <a:t>of sociological </a:t>
            </a:r>
            <a:r>
              <a:rPr lang="en-IN" dirty="0"/>
              <a:t>factors is imperative as it provides necessary clues about the </a:t>
            </a:r>
            <a:r>
              <a:rPr lang="en-IN" dirty="0" smtClean="0"/>
              <a:t>characteristics  of </a:t>
            </a:r>
            <a:r>
              <a:rPr lang="en-IN" dirty="0"/>
              <a:t>contemporary and future life of the learner. This helps to make the </a:t>
            </a:r>
            <a:r>
              <a:rPr lang="en-IN" dirty="0" smtClean="0"/>
              <a:t>curriculum  socially </a:t>
            </a:r>
            <a:r>
              <a:rPr lang="en-IN" dirty="0"/>
              <a:t>relevant. </a:t>
            </a:r>
            <a:endParaRPr lang="en-IN" dirty="0" smtClean="0"/>
          </a:p>
          <a:p>
            <a:r>
              <a:rPr lang="en-IN" dirty="0" smtClean="0"/>
              <a:t>Psychology </a:t>
            </a:r>
            <a:r>
              <a:rPr lang="en-IN" dirty="0"/>
              <a:t>deals with basic human needs, attitudes and </a:t>
            </a:r>
            <a:r>
              <a:rPr lang="en-IN" dirty="0" smtClean="0"/>
              <a:t>behaviours. It </a:t>
            </a:r>
            <a:r>
              <a:rPr lang="en-IN" dirty="0"/>
              <a:t>helps to understand the nature and characteristics of learners. </a:t>
            </a:r>
          </a:p>
        </p:txBody>
      </p:sp>
    </p:spTree>
    <p:extLst>
      <p:ext uri="{BB962C8B-B14F-4D97-AF65-F5344CB8AC3E}">
        <p14:creationId xmlns:p14="http://schemas.microsoft.com/office/powerpoint/2010/main" val="399763217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smtClean="0"/>
              <a:t>Humanistic Psychology.</a:t>
            </a:r>
            <a:br>
              <a:rPr lang="en-IN" dirty="0" smtClean="0"/>
            </a:br>
            <a:endParaRPr lang="en-IN" dirty="0"/>
          </a:p>
        </p:txBody>
      </p:sp>
      <p:sp>
        <p:nvSpPr>
          <p:cNvPr id="3" name="Content Placeholder 2"/>
          <p:cNvSpPr>
            <a:spLocks noGrp="1"/>
          </p:cNvSpPr>
          <p:nvPr>
            <p:ph idx="1"/>
          </p:nvPr>
        </p:nvSpPr>
        <p:spPr/>
        <p:txBody>
          <a:bodyPr>
            <a:normAutofit/>
          </a:bodyPr>
          <a:lstStyle/>
          <a:p>
            <a:pPr algn="just"/>
            <a:r>
              <a:rPr lang="en-IN" dirty="0" smtClean="0"/>
              <a:t>Humanistic  approach suggests that-our behaviour is dependent on our concept of ourselves.</a:t>
            </a:r>
          </a:p>
          <a:p>
            <a:pPr algn="just"/>
            <a:r>
              <a:rPr lang="en-IN" dirty="0" smtClean="0"/>
              <a:t> Human beings understand ‘wholeness’ of the problem and react to it in an organized pattern.</a:t>
            </a:r>
            <a:endParaRPr lang="en-IN" dirty="0"/>
          </a:p>
        </p:txBody>
      </p:sp>
    </p:spTree>
    <p:extLst>
      <p:ext uri="{BB962C8B-B14F-4D97-AF65-F5344CB8AC3E}">
        <p14:creationId xmlns:p14="http://schemas.microsoft.com/office/powerpoint/2010/main" val="206612180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20688"/>
            <a:ext cx="8229600" cy="5505475"/>
          </a:xfrm>
        </p:spPr>
        <p:txBody>
          <a:bodyPr>
            <a:normAutofit fontScale="92500" lnSpcReduction="20000"/>
          </a:bodyPr>
          <a:lstStyle/>
          <a:p>
            <a:r>
              <a:rPr lang="en-IN" dirty="0" smtClean="0"/>
              <a:t>Basic human needs can be classified in such a way that it calls for self-actualization and development tasks. </a:t>
            </a:r>
          </a:p>
          <a:p>
            <a:r>
              <a:rPr lang="en-IN" dirty="0" smtClean="0"/>
              <a:t>Self-actualization: </a:t>
            </a:r>
            <a:r>
              <a:rPr lang="en-IN" dirty="0" err="1" smtClean="0"/>
              <a:t>fulfillment</a:t>
            </a:r>
            <a:r>
              <a:rPr lang="en-IN" dirty="0" smtClean="0"/>
              <a:t> or satisfaction that a person feels by achieving his or her own potential  ,through which they recognize their hidden talents.</a:t>
            </a:r>
          </a:p>
          <a:p>
            <a:r>
              <a:rPr lang="en-IN" dirty="0" smtClean="0"/>
              <a:t>self-actualization is possible through </a:t>
            </a:r>
            <a:r>
              <a:rPr lang="en-IN" dirty="0" err="1" smtClean="0"/>
              <a:t>fulfillment</a:t>
            </a:r>
            <a:r>
              <a:rPr lang="en-IN" dirty="0" smtClean="0"/>
              <a:t> of personal needs and interests. But schools also have their institutional interests.</a:t>
            </a:r>
          </a:p>
          <a:p>
            <a:endParaRPr lang="en-IN" dirty="0" smtClean="0"/>
          </a:p>
          <a:p>
            <a:r>
              <a:rPr lang="en-IN" dirty="0" smtClean="0"/>
              <a:t>So a balance has to be maintained between institutional goals and individual goals</a:t>
            </a:r>
            <a:endParaRPr lang="en-IN" dirty="0"/>
          </a:p>
        </p:txBody>
      </p:sp>
    </p:spTree>
    <p:extLst>
      <p:ext uri="{BB962C8B-B14F-4D97-AF65-F5344CB8AC3E}">
        <p14:creationId xmlns:p14="http://schemas.microsoft.com/office/powerpoint/2010/main" val="365797733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48680"/>
            <a:ext cx="8229600" cy="5577483"/>
          </a:xfrm>
        </p:spPr>
        <p:txBody>
          <a:bodyPr>
            <a:normAutofit/>
          </a:bodyPr>
          <a:lstStyle/>
          <a:p>
            <a:r>
              <a:rPr lang="en-IN" dirty="0" smtClean="0"/>
              <a:t>Development Tasks: When a task leads to happiness, satisfaction, feeling of achievement and so on, it is called development task. Failure, dissatisfaction or doing something half-heartedly leads to feeling of discomfort.</a:t>
            </a:r>
          </a:p>
          <a:p>
            <a:r>
              <a:rPr lang="en-IN" dirty="0" smtClean="0"/>
              <a:t>As curriculum planners, we must ensure that learners are given situations which create happiness, satisfaction and feeling of success. It is also important that learners feel secure in the environment in which they are being taught.</a:t>
            </a:r>
          </a:p>
          <a:p>
            <a:endParaRPr lang="en-IN" dirty="0" smtClean="0"/>
          </a:p>
        </p:txBody>
      </p:sp>
    </p:spTree>
    <p:extLst>
      <p:ext uri="{BB962C8B-B14F-4D97-AF65-F5344CB8AC3E}">
        <p14:creationId xmlns:p14="http://schemas.microsoft.com/office/powerpoint/2010/main" val="172420244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sociological foundation </a:t>
            </a:r>
            <a:endParaRPr lang="en-IN" dirty="0"/>
          </a:p>
        </p:txBody>
      </p:sp>
      <p:sp>
        <p:nvSpPr>
          <p:cNvPr id="3" name="Content Placeholder 2"/>
          <p:cNvSpPr>
            <a:spLocks noGrp="1"/>
          </p:cNvSpPr>
          <p:nvPr>
            <p:ph idx="1"/>
          </p:nvPr>
        </p:nvSpPr>
        <p:spPr/>
        <p:txBody>
          <a:bodyPr/>
          <a:lstStyle/>
          <a:p>
            <a:r>
              <a:rPr lang="en-IN" dirty="0" smtClean="0"/>
              <a:t>sociological foundation of the school curriculum affects the development of the curriculum .</a:t>
            </a:r>
          </a:p>
          <a:p>
            <a:r>
              <a:rPr lang="en-IN" dirty="0" smtClean="0"/>
              <a:t>There are certain factors which intervene in the curriculum development process due to cultural beliefs, societal expectations, values, norms and traditions emanating from the background of stakeholders.</a:t>
            </a:r>
            <a:endParaRPr lang="en-IN" dirty="0"/>
          </a:p>
        </p:txBody>
      </p:sp>
    </p:spTree>
    <p:extLst>
      <p:ext uri="{BB962C8B-B14F-4D97-AF65-F5344CB8AC3E}">
        <p14:creationId xmlns:p14="http://schemas.microsoft.com/office/powerpoint/2010/main" val="122594768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4704"/>
            <a:ext cx="8229600" cy="5361459"/>
          </a:xfrm>
        </p:spPr>
        <p:txBody>
          <a:bodyPr>
            <a:normAutofit fontScale="92500" lnSpcReduction="10000"/>
          </a:bodyPr>
          <a:lstStyle/>
          <a:p>
            <a:r>
              <a:rPr lang="en-IN" dirty="0" smtClean="0"/>
              <a:t>School has been called a miniature society by John Dewey. social environment of learners influences their interests, needs, desires, attitude, values and belief system.</a:t>
            </a:r>
          </a:p>
          <a:p>
            <a:endParaRPr lang="en-IN" dirty="0" smtClean="0"/>
          </a:p>
          <a:p>
            <a:r>
              <a:rPr lang="en-IN" dirty="0" smtClean="0"/>
              <a:t>Society is summation of individual ,education is preparation of upcoming generation to fit into the system.</a:t>
            </a:r>
          </a:p>
          <a:p>
            <a:r>
              <a:rPr lang="en-IN" dirty="0" smtClean="0"/>
              <a:t>From the very childhood, if you see your own-self, you must find many things which were never taught formally to you but you learnt it through interaction with different members of society</a:t>
            </a:r>
            <a:endParaRPr lang="en-IN" dirty="0"/>
          </a:p>
        </p:txBody>
      </p:sp>
      <p:sp>
        <p:nvSpPr>
          <p:cNvPr id="4" name="Rectangle 3"/>
          <p:cNvSpPr/>
          <p:nvPr/>
        </p:nvSpPr>
        <p:spPr>
          <a:xfrm>
            <a:off x="2483768" y="4293096"/>
            <a:ext cx="4572000" cy="369332"/>
          </a:xfrm>
          <a:prstGeom prst="rect">
            <a:avLst/>
          </a:prstGeom>
        </p:spPr>
        <p:txBody>
          <a:bodyPr>
            <a:spAutoFit/>
          </a:bodyPr>
          <a:lstStyle/>
          <a:p>
            <a:pPr algn="ctr"/>
            <a:r>
              <a:rPr lang="en-IN" dirty="0" smtClean="0"/>
              <a:t>.</a:t>
            </a:r>
            <a:endParaRPr lang="en-IN" dirty="0"/>
          </a:p>
        </p:txBody>
      </p:sp>
    </p:spTree>
    <p:extLst>
      <p:ext uri="{BB962C8B-B14F-4D97-AF65-F5344CB8AC3E}">
        <p14:creationId xmlns:p14="http://schemas.microsoft.com/office/powerpoint/2010/main" val="422815337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32656"/>
            <a:ext cx="8229600" cy="5793507"/>
          </a:xfrm>
        </p:spPr>
        <p:txBody>
          <a:bodyPr>
            <a:normAutofit fontScale="92500" lnSpcReduction="20000"/>
          </a:bodyPr>
          <a:lstStyle/>
          <a:p>
            <a:r>
              <a:rPr lang="en-IN" dirty="0" smtClean="0"/>
              <a:t>An ideal curriculum should concentrate not only on present social scenario, but must also consider that learners must be prepared to accumulate themselves with changing social forces.</a:t>
            </a:r>
          </a:p>
          <a:p>
            <a:r>
              <a:rPr lang="en-IN" dirty="0" smtClean="0"/>
              <a:t>A contemporary society in this age of globalization is changing so fast  so, curriculum planners </a:t>
            </a:r>
            <a:r>
              <a:rPr lang="en-IN" dirty="0"/>
              <a:t> </a:t>
            </a:r>
            <a:r>
              <a:rPr lang="en-IN" dirty="0" smtClean="0"/>
              <a:t>plan such a curriculum to the learners that they are able to cope up with such changes. </a:t>
            </a:r>
          </a:p>
          <a:p>
            <a:r>
              <a:rPr lang="en-IN" b="1" dirty="0" smtClean="0"/>
              <a:t>Curriculum must consider:</a:t>
            </a:r>
          </a:p>
          <a:p>
            <a:endParaRPr lang="en-IN" dirty="0" smtClean="0"/>
          </a:p>
          <a:p>
            <a:r>
              <a:rPr lang="en-IN" dirty="0" smtClean="0"/>
              <a:t>Technological Growth.</a:t>
            </a:r>
          </a:p>
          <a:p>
            <a:r>
              <a:rPr lang="en-IN" dirty="0" smtClean="0"/>
              <a:t>Structure of Family.</a:t>
            </a:r>
          </a:p>
          <a:p>
            <a:r>
              <a:rPr lang="en-IN" dirty="0" smtClean="0"/>
              <a:t>Diversity in Culture.</a:t>
            </a:r>
            <a:endParaRPr lang="en-IN" dirty="0"/>
          </a:p>
        </p:txBody>
      </p:sp>
    </p:spTree>
    <p:extLst>
      <p:ext uri="{BB962C8B-B14F-4D97-AF65-F5344CB8AC3E}">
        <p14:creationId xmlns:p14="http://schemas.microsoft.com/office/powerpoint/2010/main" val="244675588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4704"/>
            <a:ext cx="8229600" cy="5361459"/>
          </a:xfrm>
        </p:spPr>
        <p:txBody>
          <a:bodyPr>
            <a:normAutofit fontScale="92500"/>
          </a:bodyPr>
          <a:lstStyle/>
          <a:p>
            <a:r>
              <a:rPr lang="en-IN" dirty="0" smtClean="0"/>
              <a:t>schools are the formal organizations which aim at preservation and transmission of culture.</a:t>
            </a:r>
          </a:p>
          <a:p>
            <a:r>
              <a:rPr lang="en-IN" dirty="0" smtClean="0"/>
              <a:t>Curriculum must be developed keeping in mind this goal of acculturation in mind. Problem emerges in a multi-cultural society like India which is facing pluralism and diversity in culture.</a:t>
            </a:r>
          </a:p>
          <a:p>
            <a:r>
              <a:rPr lang="en-IN" dirty="0" smtClean="0"/>
              <a:t>schools are expected to provide culture knowledge, knowledge of languages, literature, sciences, arts, mathematics and crafts.</a:t>
            </a:r>
            <a:endParaRPr lang="en-IN" dirty="0"/>
          </a:p>
        </p:txBody>
      </p:sp>
    </p:spTree>
    <p:extLst>
      <p:ext uri="{BB962C8B-B14F-4D97-AF65-F5344CB8AC3E}">
        <p14:creationId xmlns:p14="http://schemas.microsoft.com/office/powerpoint/2010/main" val="33183632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48680"/>
            <a:ext cx="8229600" cy="5577483"/>
          </a:xfrm>
        </p:spPr>
        <p:txBody>
          <a:bodyPr/>
          <a:lstStyle/>
          <a:p>
            <a:r>
              <a:rPr lang="en-IN" dirty="0" smtClean="0"/>
              <a:t> Role of three curriculum foundational areas - philosophical; sociological and psychological, with particular emphasis on the philosophical basis for curriculum planning.</a:t>
            </a:r>
          </a:p>
          <a:p>
            <a:pPr algn="just"/>
            <a:r>
              <a:rPr lang="en-IN" dirty="0" smtClean="0"/>
              <a:t>The philosophical basis of education emphasizes that philosophy is the end and education is the means to achieve that end. In other words, philosophy determines the goal of life and education tries to achieve the goal through its aims and curriculum.</a:t>
            </a:r>
            <a:endParaRPr lang="en-IN" dirty="0"/>
          </a:p>
        </p:txBody>
      </p:sp>
    </p:spTree>
    <p:extLst>
      <p:ext uri="{BB962C8B-B14F-4D97-AF65-F5344CB8AC3E}">
        <p14:creationId xmlns:p14="http://schemas.microsoft.com/office/powerpoint/2010/main" val="13674360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The major branches of philosophy</a:t>
            </a:r>
            <a:endParaRPr lang="en-IN" dirty="0"/>
          </a:p>
        </p:txBody>
      </p:sp>
      <p:sp>
        <p:nvSpPr>
          <p:cNvPr id="3" name="Content Placeholder 2"/>
          <p:cNvSpPr>
            <a:spLocks noGrp="1"/>
          </p:cNvSpPr>
          <p:nvPr>
            <p:ph idx="1"/>
          </p:nvPr>
        </p:nvSpPr>
        <p:spPr/>
        <p:txBody>
          <a:bodyPr>
            <a:normAutofit fontScale="85000" lnSpcReduction="20000"/>
          </a:bodyPr>
          <a:lstStyle/>
          <a:p>
            <a:r>
              <a:rPr lang="en-IN" dirty="0" smtClean="0"/>
              <a:t>The four main branches of philosophy are metaphysics, epistemology, axiology, and logic. </a:t>
            </a:r>
          </a:p>
          <a:p>
            <a:r>
              <a:rPr lang="en-IN" dirty="0" smtClean="0"/>
              <a:t>Metaphysics considers questions about the physical universe and the nature of ultimate reality. </a:t>
            </a:r>
          </a:p>
          <a:p>
            <a:r>
              <a:rPr lang="en-IN" dirty="0" smtClean="0"/>
              <a:t>Epistemology examines how people come to learn what they know.</a:t>
            </a:r>
          </a:p>
          <a:p>
            <a:r>
              <a:rPr lang="en-IN" dirty="0" smtClean="0"/>
              <a:t> Axiology is the study of fundamental principles or values. </a:t>
            </a:r>
          </a:p>
          <a:p>
            <a:r>
              <a:rPr lang="en-IN" dirty="0" smtClean="0"/>
              <a:t>Logic pursues the organization of the reasoning process. Logic can be divided into two main components: deductive reasoning,; and inductive reasoning, </a:t>
            </a:r>
            <a:endParaRPr lang="en-IN" dirty="0"/>
          </a:p>
        </p:txBody>
      </p:sp>
    </p:spTree>
    <p:extLst>
      <p:ext uri="{BB962C8B-B14F-4D97-AF65-F5344CB8AC3E}">
        <p14:creationId xmlns:p14="http://schemas.microsoft.com/office/powerpoint/2010/main" val="4845633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a:t>M</a:t>
            </a:r>
            <a:r>
              <a:rPr lang="en-IN" dirty="0" smtClean="0"/>
              <a:t>ajor schools of thought in philosophy</a:t>
            </a:r>
            <a:endParaRPr lang="en-IN" dirty="0"/>
          </a:p>
        </p:txBody>
      </p:sp>
      <p:sp>
        <p:nvSpPr>
          <p:cNvPr id="3" name="Content Placeholder 2"/>
          <p:cNvSpPr>
            <a:spLocks noGrp="1"/>
          </p:cNvSpPr>
          <p:nvPr>
            <p:ph idx="1"/>
          </p:nvPr>
        </p:nvSpPr>
        <p:spPr/>
        <p:txBody>
          <a:bodyPr>
            <a:normAutofit lnSpcReduction="10000"/>
          </a:bodyPr>
          <a:lstStyle/>
          <a:p>
            <a:r>
              <a:rPr lang="en-IN" dirty="0" smtClean="0">
                <a:solidFill>
                  <a:srgbClr val="C00000"/>
                </a:solidFill>
              </a:rPr>
              <a:t>Idealism </a:t>
            </a:r>
            <a:r>
              <a:rPr lang="en-IN" dirty="0" smtClean="0"/>
              <a:t>can be divided into three categories: classical, religious, and modern.</a:t>
            </a:r>
          </a:p>
          <a:p>
            <a:r>
              <a:rPr lang="en-IN" dirty="0" smtClean="0"/>
              <a:t> Classical idealism, the philosophy of the Greeks Socrates and Plato, searches for an absolute truth.</a:t>
            </a:r>
          </a:p>
          <a:p>
            <a:r>
              <a:rPr lang="en-IN" dirty="0" smtClean="0"/>
              <a:t>Religious idealism tries to reconcile God and humanity. </a:t>
            </a:r>
          </a:p>
          <a:p>
            <a:r>
              <a:rPr lang="en-IN" dirty="0" smtClean="0"/>
              <a:t>Modern idealism, stemming from the ideas of Descartes, links perception and existence.</a:t>
            </a:r>
            <a:endParaRPr lang="en-IN" dirty="0"/>
          </a:p>
        </p:txBody>
      </p:sp>
    </p:spTree>
    <p:extLst>
      <p:ext uri="{BB962C8B-B14F-4D97-AF65-F5344CB8AC3E}">
        <p14:creationId xmlns:p14="http://schemas.microsoft.com/office/powerpoint/2010/main" val="29022153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20688"/>
            <a:ext cx="8229600" cy="5505475"/>
          </a:xfrm>
        </p:spPr>
        <p:txBody>
          <a:bodyPr>
            <a:normAutofit/>
          </a:bodyPr>
          <a:lstStyle/>
          <a:p>
            <a:r>
              <a:rPr lang="en-IN" dirty="0" smtClean="0">
                <a:solidFill>
                  <a:srgbClr val="C00000"/>
                </a:solidFill>
              </a:rPr>
              <a:t>Realism,</a:t>
            </a:r>
            <a:r>
              <a:rPr lang="en-IN" dirty="0" smtClean="0"/>
              <a:t> founded by Aristotle, believes that the world of matter is separate from human perceptions. Modern realist thought has led to the “blank slate” notion of human capabilities. </a:t>
            </a:r>
          </a:p>
          <a:p>
            <a:pPr algn="just"/>
            <a:r>
              <a:rPr lang="en-IN" dirty="0" smtClean="0"/>
              <a:t> Pragmatism believes </a:t>
            </a:r>
            <a:r>
              <a:rPr lang="en-IN" dirty="0" smtClean="0"/>
              <a:t>that we should select the ideas</a:t>
            </a:r>
            <a:r>
              <a:rPr lang="en-IN" dirty="0" smtClean="0"/>
              <a:t>, actions</a:t>
            </a:r>
            <a:r>
              <a:rPr lang="en-IN" dirty="0" smtClean="0"/>
              <a:t>, and consequences with the most desirable outcome, as well as learning from previous experiences to achieve desirable consequences.</a:t>
            </a:r>
            <a:endParaRPr lang="en-IN" dirty="0"/>
          </a:p>
        </p:txBody>
      </p:sp>
    </p:spTree>
    <p:extLst>
      <p:ext uri="{BB962C8B-B14F-4D97-AF65-F5344CB8AC3E}">
        <p14:creationId xmlns:p14="http://schemas.microsoft.com/office/powerpoint/2010/main" val="42806595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48680"/>
            <a:ext cx="8229600" cy="5577483"/>
          </a:xfrm>
        </p:spPr>
        <p:txBody>
          <a:bodyPr>
            <a:normAutofit fontScale="92500" lnSpcReduction="10000"/>
          </a:bodyPr>
          <a:lstStyle/>
          <a:p>
            <a:r>
              <a:rPr lang="en-IN" dirty="0" smtClean="0">
                <a:solidFill>
                  <a:srgbClr val="C00000"/>
                </a:solidFill>
              </a:rPr>
              <a:t>Postmodernism and existentialism </a:t>
            </a:r>
            <a:r>
              <a:rPr lang="en-IN" dirty="0" smtClean="0"/>
              <a:t>focus on intricate readings of texts and social and political conventions, examining existing structures for flaws. </a:t>
            </a:r>
          </a:p>
          <a:p>
            <a:r>
              <a:rPr lang="en-IN" dirty="0"/>
              <a:t>T</a:t>
            </a:r>
            <a:r>
              <a:rPr lang="en-IN" dirty="0" smtClean="0"/>
              <a:t>hey focus heavily on the present, and on understanding life as we know it. </a:t>
            </a:r>
          </a:p>
          <a:p>
            <a:r>
              <a:rPr lang="en-IN" dirty="0" smtClean="0"/>
              <a:t>Jacques Derrida’s deconstruction methods of reading texts suggests that universal rationality is not found in objective reality</a:t>
            </a:r>
            <a:r>
              <a:rPr lang="en-IN" dirty="0"/>
              <a:t>.</a:t>
            </a:r>
            <a:endParaRPr lang="en-IN" dirty="0" smtClean="0"/>
          </a:p>
          <a:p>
            <a:r>
              <a:rPr lang="en-IN" dirty="0" smtClean="0"/>
              <a:t>Michel Foucault, another postmodern philosopher, examined the relationship between truth and power.</a:t>
            </a:r>
            <a:endParaRPr lang="en-IN" dirty="0"/>
          </a:p>
        </p:txBody>
      </p:sp>
    </p:spTree>
    <p:extLst>
      <p:ext uri="{BB962C8B-B14F-4D97-AF65-F5344CB8AC3E}">
        <p14:creationId xmlns:p14="http://schemas.microsoft.com/office/powerpoint/2010/main" val="60968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92696"/>
            <a:ext cx="8229600" cy="5433467"/>
          </a:xfrm>
        </p:spPr>
        <p:txBody>
          <a:bodyPr/>
          <a:lstStyle/>
          <a:p>
            <a:r>
              <a:rPr lang="en-IN" b="1" dirty="0"/>
              <a:t>M</a:t>
            </a:r>
            <a:r>
              <a:rPr lang="en-IN" b="1" dirty="0" smtClean="0"/>
              <a:t>ajor philosophies of education</a:t>
            </a:r>
          </a:p>
          <a:p>
            <a:r>
              <a:rPr lang="en-IN" dirty="0" smtClean="0"/>
              <a:t>The educational philosophies currently used in classrooms  are Essentialism, </a:t>
            </a:r>
            <a:r>
              <a:rPr lang="en-IN" dirty="0" err="1" smtClean="0"/>
              <a:t>Perennialism</a:t>
            </a:r>
            <a:r>
              <a:rPr lang="en-IN" dirty="0" smtClean="0"/>
              <a:t>, Progressivism, Social </a:t>
            </a:r>
            <a:r>
              <a:rPr lang="en-IN" dirty="0" err="1" smtClean="0"/>
              <a:t>Reconstructionism</a:t>
            </a:r>
            <a:r>
              <a:rPr lang="en-IN" dirty="0" smtClean="0"/>
              <a:t>, Existentialism, </a:t>
            </a:r>
            <a:r>
              <a:rPr lang="en-IN" dirty="0" err="1" smtClean="0"/>
              <a:t>Behaviorism</a:t>
            </a:r>
            <a:r>
              <a:rPr lang="en-IN" dirty="0" smtClean="0"/>
              <a:t>, Constructivism, Conservatism, and Humanism. </a:t>
            </a:r>
          </a:p>
          <a:p>
            <a:r>
              <a:rPr lang="en-IN" dirty="0" smtClean="0"/>
              <a:t>These educational philosophies focus heavily on WHAT we should teach, the curriculum aspect.</a:t>
            </a:r>
          </a:p>
          <a:p>
            <a:endParaRPr lang="en-IN" dirty="0"/>
          </a:p>
        </p:txBody>
      </p:sp>
    </p:spTree>
    <p:extLst>
      <p:ext uri="{BB962C8B-B14F-4D97-AF65-F5344CB8AC3E}">
        <p14:creationId xmlns:p14="http://schemas.microsoft.com/office/powerpoint/2010/main" val="364718195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76672"/>
            <a:ext cx="8229600" cy="5649491"/>
          </a:xfrm>
        </p:spPr>
        <p:txBody>
          <a:bodyPr/>
          <a:lstStyle/>
          <a:p>
            <a:pPr algn="just"/>
            <a:r>
              <a:rPr lang="en-IN" dirty="0" smtClean="0"/>
              <a:t>The major philosophies of education can be broken down into three main types: teacher-</a:t>
            </a:r>
            <a:r>
              <a:rPr lang="en-IN" dirty="0" err="1" smtClean="0"/>
              <a:t>centered</a:t>
            </a:r>
            <a:r>
              <a:rPr lang="en-IN" dirty="0" smtClean="0"/>
              <a:t> philosophies, student-</a:t>
            </a:r>
            <a:r>
              <a:rPr lang="en-IN" dirty="0" err="1" smtClean="0"/>
              <a:t>centered</a:t>
            </a:r>
            <a:r>
              <a:rPr lang="en-IN" dirty="0" smtClean="0"/>
              <a:t> philosophies, and society-</a:t>
            </a:r>
            <a:r>
              <a:rPr lang="en-IN" dirty="0" err="1" smtClean="0"/>
              <a:t>centered</a:t>
            </a:r>
            <a:r>
              <a:rPr lang="en-IN" dirty="0" smtClean="0"/>
              <a:t> philosophies.</a:t>
            </a:r>
          </a:p>
          <a:p>
            <a:pPr algn="just"/>
            <a:r>
              <a:rPr lang="en-IN" dirty="0" smtClean="0"/>
              <a:t> These include Essentialism, </a:t>
            </a:r>
            <a:r>
              <a:rPr lang="en-IN" dirty="0" err="1" smtClean="0"/>
              <a:t>Perennialism</a:t>
            </a:r>
            <a:r>
              <a:rPr lang="en-IN" dirty="0" smtClean="0"/>
              <a:t>, Progressivism, Social </a:t>
            </a:r>
            <a:r>
              <a:rPr lang="en-IN" dirty="0" err="1" smtClean="0"/>
              <a:t>Reconstructionism</a:t>
            </a:r>
            <a:r>
              <a:rPr lang="en-IN" dirty="0" smtClean="0"/>
              <a:t>, Existentialism, </a:t>
            </a:r>
            <a:r>
              <a:rPr lang="en-IN" dirty="0" err="1" smtClean="0"/>
              <a:t>Behaviorism</a:t>
            </a:r>
            <a:r>
              <a:rPr lang="en-IN" dirty="0" smtClean="0"/>
              <a:t>, Constructivism, Conservatism, and Humanism.</a:t>
            </a:r>
            <a:endParaRPr lang="en-IN" dirty="0"/>
          </a:p>
        </p:txBody>
      </p:sp>
    </p:spTree>
    <p:extLst>
      <p:ext uri="{BB962C8B-B14F-4D97-AF65-F5344CB8AC3E}">
        <p14:creationId xmlns:p14="http://schemas.microsoft.com/office/powerpoint/2010/main" val="295404180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187</TotalTime>
  <Words>1554</Words>
  <Application>Microsoft Office PowerPoint</Application>
  <PresentationFormat>On-screen Show (4:3)</PresentationFormat>
  <Paragraphs>99</Paragraphs>
  <Slides>26</Slides>
  <Notes>0</Notes>
  <HiddenSlides>0</HiddenSlides>
  <MMClips>0</MMClips>
  <ScaleCrop>false</ScaleCrop>
  <HeadingPairs>
    <vt:vector size="4" baseType="variant">
      <vt:variant>
        <vt:lpstr>Theme</vt:lpstr>
      </vt:variant>
      <vt:variant>
        <vt:i4>1</vt:i4>
      </vt:variant>
      <vt:variant>
        <vt:lpstr>Slide Titles</vt:lpstr>
      </vt:variant>
      <vt:variant>
        <vt:i4>26</vt:i4>
      </vt:variant>
    </vt:vector>
  </HeadingPairs>
  <TitlesOfParts>
    <vt:vector size="27" baseType="lpstr">
      <vt:lpstr>Office Theme</vt:lpstr>
      <vt:lpstr>Module 3 secondary and senior secondary edn</vt:lpstr>
      <vt:lpstr>PowerPoint Presentation</vt:lpstr>
      <vt:lpstr>PowerPoint Presentation</vt:lpstr>
      <vt:lpstr>The major branches of philosophy</vt:lpstr>
      <vt:lpstr>Major schools of thought in philosophy</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Psychological foundation of curriculum</vt:lpstr>
      <vt:lpstr>Learning Theories and Curriculum.</vt:lpstr>
      <vt:lpstr>PowerPoint Presentation</vt:lpstr>
      <vt:lpstr>Principles of behaviourism </vt:lpstr>
      <vt:lpstr>Cognitive School of Thought.</vt:lpstr>
      <vt:lpstr>PowerPoint Presentation</vt:lpstr>
      <vt:lpstr>Humanistic Psychology. </vt:lpstr>
      <vt:lpstr>PowerPoint Presentation</vt:lpstr>
      <vt:lpstr>PowerPoint Presentation</vt:lpstr>
      <vt:lpstr>sociological foundation </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Module 3 secondary and senior secondary edn</dc:title>
  <dc:creator>user</dc:creator>
  <cp:lastModifiedBy>user</cp:lastModifiedBy>
  <cp:revision>58</cp:revision>
  <dcterms:created xsi:type="dcterms:W3CDTF">2021-04-23T10:15:08Z</dcterms:created>
  <dcterms:modified xsi:type="dcterms:W3CDTF">2021-04-26T05:09:00Z</dcterms:modified>
</cp:coreProperties>
</file>