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sldIdLst>
    <p:sldId id="256" r:id="rId2"/>
    <p:sldId id="258" r:id="rId3"/>
    <p:sldId id="259" r:id="rId4"/>
    <p:sldId id="260" r:id="rId5"/>
    <p:sldId id="261" r:id="rId6"/>
    <p:sldId id="262" r:id="rId7"/>
    <p:sldId id="263" r:id="rId8"/>
    <p:sldId id="264" r:id="rId9"/>
    <p:sldId id="265"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67" r:id="rId32"/>
    <p:sldId id="291" r:id="rId33"/>
    <p:sldId id="292" r:id="rId34"/>
    <p:sldId id="293" r:id="rId35"/>
    <p:sldId id="294" r:id="rId36"/>
    <p:sldId id="301" r:id="rId37"/>
    <p:sldId id="295" r:id="rId38"/>
    <p:sldId id="296" r:id="rId39"/>
    <p:sldId id="297" r:id="rId40"/>
    <p:sldId id="298" r:id="rId41"/>
    <p:sldId id="299" r:id="rId42"/>
    <p:sldId id="300" r:id="rId43"/>
    <p:sldId id="302" r:id="rId44"/>
    <p:sldId id="303" r:id="rId45"/>
    <p:sldId id="304" r:id="rId46"/>
    <p:sldId id="305" r:id="rId47"/>
    <p:sldId id="306" r:id="rId48"/>
    <p:sldId id="307" r:id="rId49"/>
    <p:sldId id="308" r:id="rId50"/>
    <p:sldId id="309" r:id="rId51"/>
    <p:sldId id="310" r:id="rId52"/>
    <p:sldId id="326" r:id="rId53"/>
    <p:sldId id="327" r:id="rId54"/>
    <p:sldId id="328" r:id="rId55"/>
    <p:sldId id="329" r:id="rId56"/>
    <p:sldId id="330" r:id="rId57"/>
    <p:sldId id="333" r:id="rId58"/>
    <p:sldId id="331" r:id="rId59"/>
    <p:sldId id="332" r:id="rId60"/>
    <p:sldId id="334" r:id="rId61"/>
    <p:sldId id="335" r:id="rId62"/>
    <p:sldId id="336" r:id="rId63"/>
    <p:sldId id="337" r:id="rId64"/>
    <p:sldId id="338" r:id="rId65"/>
    <p:sldId id="339" r:id="rId66"/>
    <p:sldId id="340" r:id="rId67"/>
    <p:sldId id="341" r:id="rId68"/>
    <p:sldId id="342" r:id="rId69"/>
    <p:sldId id="343" r:id="rId70"/>
    <p:sldId id="346" r:id="rId71"/>
    <p:sldId id="347" r:id="rId72"/>
    <p:sldId id="348" r:id="rId73"/>
    <p:sldId id="311" r:id="rId74"/>
    <p:sldId id="312" r:id="rId75"/>
    <p:sldId id="313" r:id="rId76"/>
    <p:sldId id="314" r:id="rId77"/>
    <p:sldId id="349" r:id="rId78"/>
    <p:sldId id="350" r:id="rId79"/>
    <p:sldId id="351" r:id="rId80"/>
    <p:sldId id="317" r:id="rId81"/>
    <p:sldId id="353" r:id="rId82"/>
    <p:sldId id="354" r:id="rId83"/>
    <p:sldId id="355" r:id="rId84"/>
    <p:sldId id="357" r:id="rId85"/>
    <p:sldId id="358" r:id="rId86"/>
    <p:sldId id="318" r:id="rId87"/>
    <p:sldId id="360" r:id="rId88"/>
    <p:sldId id="361" r:id="rId89"/>
    <p:sldId id="362" r:id="rId90"/>
    <p:sldId id="363" r:id="rId91"/>
    <p:sldId id="364" r:id="rId92"/>
    <p:sldId id="365" r:id="rId93"/>
    <p:sldId id="366" r:id="rId94"/>
    <p:sldId id="321" r:id="rId95"/>
    <p:sldId id="322" r:id="rId96"/>
    <p:sldId id="323" r:id="rId97"/>
    <p:sldId id="367" r:id="rId98"/>
    <p:sldId id="368" r:id="rId99"/>
    <p:sldId id="369" r:id="rId10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AEC4C3-28C2-443D-8F85-600C97F46C04}" type="datetimeFigureOut">
              <a:rPr lang="en-IN" smtClean="0"/>
              <a:t>23-04-2021</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B2D843-A855-476E-8D30-C6D30CFC7DF5}" type="slidenum">
              <a:rPr lang="en-IN" smtClean="0"/>
              <a:t>‹#›</a:t>
            </a:fld>
            <a:endParaRPr lang="en-IN" dirty="0"/>
          </a:p>
        </p:txBody>
      </p:sp>
    </p:spTree>
    <p:extLst>
      <p:ext uri="{BB962C8B-B14F-4D97-AF65-F5344CB8AC3E}">
        <p14:creationId xmlns:p14="http://schemas.microsoft.com/office/powerpoint/2010/main" val="655841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7B2D843-A855-476E-8D30-C6D30CFC7DF5}" type="slidenum">
              <a:rPr lang="en-IN" smtClean="0"/>
              <a:t>48</a:t>
            </a:fld>
            <a:endParaRPr lang="en-IN"/>
          </a:p>
        </p:txBody>
      </p:sp>
    </p:spTree>
    <p:extLst>
      <p:ext uri="{BB962C8B-B14F-4D97-AF65-F5344CB8AC3E}">
        <p14:creationId xmlns:p14="http://schemas.microsoft.com/office/powerpoint/2010/main" val="2572445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420650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204957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93116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41305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1547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311452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658383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3696032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2342665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1004422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06A27B-9C65-4179-8D97-8DC69B0B8B33}" type="datetimeFigureOut">
              <a:rPr lang="en-IN" smtClean="0"/>
              <a:t>23-04-2021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C2291A65-6F34-46E9-80D8-639EFB109557}" type="slidenum">
              <a:rPr lang="en-IN" smtClean="0"/>
              <a:t>‹#›</a:t>
            </a:fld>
            <a:endParaRPr lang="en-IN" dirty="0"/>
          </a:p>
        </p:txBody>
      </p:sp>
    </p:spTree>
    <p:extLst>
      <p:ext uri="{BB962C8B-B14F-4D97-AF65-F5344CB8AC3E}">
        <p14:creationId xmlns:p14="http://schemas.microsoft.com/office/powerpoint/2010/main" val="2458260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6A27B-9C65-4179-8D97-8DC69B0B8B33}" type="datetimeFigureOut">
              <a:rPr lang="en-IN" smtClean="0"/>
              <a:t>23-04-2021</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291A65-6F34-46E9-80D8-639EFB109557}" type="slidenum">
              <a:rPr lang="en-IN" smtClean="0"/>
              <a:t>‹#›</a:t>
            </a:fld>
            <a:endParaRPr lang="en-IN" dirty="0"/>
          </a:p>
        </p:txBody>
      </p:sp>
    </p:spTree>
    <p:extLst>
      <p:ext uri="{BB962C8B-B14F-4D97-AF65-F5344CB8AC3E}">
        <p14:creationId xmlns:p14="http://schemas.microsoft.com/office/powerpoint/2010/main" val="1172160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512167"/>
          </a:xfrm>
        </p:spPr>
        <p:txBody>
          <a:bodyPr>
            <a:normAutofit/>
          </a:bodyPr>
          <a:lstStyle/>
          <a:p>
            <a:r>
              <a:rPr lang="en-IN" sz="2800" dirty="0" smtClean="0"/>
              <a:t>Notes For  secondary EDN (MODULE </a:t>
            </a:r>
            <a:r>
              <a:rPr lang="en-IN" sz="2800" dirty="0"/>
              <a:t>2</a:t>
            </a:r>
            <a:r>
              <a:rPr lang="en-IN" sz="2800" dirty="0" smtClean="0"/>
              <a:t>)</a:t>
            </a:r>
            <a:br>
              <a:rPr lang="en-IN" sz="2800" dirty="0" smtClean="0"/>
            </a:br>
            <a:r>
              <a:rPr lang="en-IN" sz="2800" dirty="0" smtClean="0"/>
              <a:t> Programmes and Initiatives for secondary and senior secondary education </a:t>
            </a:r>
            <a:endParaRPr lang="en-IN" sz="2800" dirty="0"/>
          </a:p>
        </p:txBody>
      </p:sp>
      <p:sp>
        <p:nvSpPr>
          <p:cNvPr id="3" name="Subtitle 2"/>
          <p:cNvSpPr>
            <a:spLocks noGrp="1"/>
          </p:cNvSpPr>
          <p:nvPr>
            <p:ph type="subTitle" idx="1"/>
          </p:nvPr>
        </p:nvSpPr>
        <p:spPr>
          <a:xfrm>
            <a:off x="683568" y="2420888"/>
            <a:ext cx="7992888" cy="4176464"/>
          </a:xfrm>
        </p:spPr>
        <p:txBody>
          <a:bodyPr>
            <a:normAutofit fontScale="92500" lnSpcReduction="20000"/>
          </a:bodyPr>
          <a:lstStyle/>
          <a:p>
            <a:pPr algn="just"/>
            <a:r>
              <a:rPr lang="en-IN" dirty="0" smtClean="0">
                <a:solidFill>
                  <a:schemeClr val="tx1"/>
                </a:solidFill>
              </a:rPr>
              <a:t>Secondary Education prepares the students for higher education and the world of work. </a:t>
            </a:r>
          </a:p>
          <a:p>
            <a:pPr algn="just"/>
            <a:r>
              <a:rPr lang="en-IN" dirty="0" smtClean="0">
                <a:solidFill>
                  <a:schemeClr val="tx1"/>
                </a:solidFill>
              </a:rPr>
              <a:t>The policy at present is to make secondary education of good quality available, accessible and affordable to all young persons in the age group of 14-18. </a:t>
            </a:r>
          </a:p>
          <a:p>
            <a:pPr algn="just"/>
            <a:r>
              <a:rPr lang="en-IN" dirty="0" smtClean="0">
                <a:solidFill>
                  <a:schemeClr val="tx1"/>
                </a:solidFill>
              </a:rPr>
              <a:t>At present, the following schemes targeted at secondary stage (i.e. class IX to XII) are being implemented in the form of Centrally Sponsored Schemes:</a:t>
            </a:r>
            <a:endParaRPr lang="en-IN" dirty="0">
              <a:solidFill>
                <a:schemeClr val="tx1"/>
              </a:solidFill>
            </a:endParaRPr>
          </a:p>
        </p:txBody>
      </p:sp>
    </p:spTree>
    <p:extLst>
      <p:ext uri="{BB962C8B-B14F-4D97-AF65-F5344CB8AC3E}">
        <p14:creationId xmlns:p14="http://schemas.microsoft.com/office/powerpoint/2010/main" val="4028890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Mid-Day Meal Scheme (MDMS</a:t>
            </a:r>
            <a:endParaRPr lang="en-IN" dirty="0"/>
          </a:p>
        </p:txBody>
      </p:sp>
      <p:sp>
        <p:nvSpPr>
          <p:cNvPr id="3" name="Content Placeholder 2"/>
          <p:cNvSpPr>
            <a:spLocks noGrp="1"/>
          </p:cNvSpPr>
          <p:nvPr>
            <p:ph idx="1"/>
          </p:nvPr>
        </p:nvSpPr>
        <p:spPr/>
        <p:txBody>
          <a:bodyPr>
            <a:normAutofit fontScale="85000" lnSpcReduction="10000"/>
          </a:bodyPr>
          <a:lstStyle/>
          <a:p>
            <a:r>
              <a:rPr lang="en-IN" dirty="0"/>
              <a:t>T</a:t>
            </a:r>
            <a:r>
              <a:rPr lang="en-IN" dirty="0" smtClean="0"/>
              <a:t>o raise the level of nutrition of children and enable them to develop in a healthy manner, the National Programme of Nutritional Support to Primary Education ,Centrally sponsored scheme in 1995.</a:t>
            </a:r>
          </a:p>
          <a:p>
            <a:r>
              <a:rPr lang="en-IN" dirty="0"/>
              <a:t>T</a:t>
            </a:r>
            <a:r>
              <a:rPr lang="en-IN" dirty="0" smtClean="0"/>
              <a:t>o enhance enrolment, retention, attendance of</a:t>
            </a:r>
          </a:p>
          <a:p>
            <a:r>
              <a:rPr lang="en-IN" dirty="0" smtClean="0"/>
              <a:t>children in schools apart from improving their nutritional levels. </a:t>
            </a:r>
          </a:p>
          <a:p>
            <a:r>
              <a:rPr lang="en-IN" dirty="0" smtClean="0"/>
              <a:t>This was extended to upper primary (classes VI to VIII) children in 3,479 Economically Backwards blocks (EBBs) in 2007 and then universalised at the elementary level in the year 2008. </a:t>
            </a:r>
            <a:endParaRPr lang="en-IN" dirty="0"/>
          </a:p>
        </p:txBody>
      </p:sp>
    </p:spTree>
    <p:extLst>
      <p:ext uri="{BB962C8B-B14F-4D97-AF65-F5344CB8AC3E}">
        <p14:creationId xmlns:p14="http://schemas.microsoft.com/office/powerpoint/2010/main" val="2140164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Scheme for Setting up of 6000 Model Schools at Block Level</a:t>
            </a:r>
            <a:endParaRPr lang="en-IN" dirty="0"/>
          </a:p>
        </p:txBody>
      </p:sp>
      <p:sp>
        <p:nvSpPr>
          <p:cNvPr id="3" name="Content Placeholder 2"/>
          <p:cNvSpPr>
            <a:spLocks noGrp="1"/>
          </p:cNvSpPr>
          <p:nvPr>
            <p:ph idx="1"/>
          </p:nvPr>
        </p:nvSpPr>
        <p:spPr/>
        <p:txBody>
          <a:bodyPr>
            <a:normAutofit/>
          </a:bodyPr>
          <a:lstStyle/>
          <a:p>
            <a:r>
              <a:rPr lang="en-IN" dirty="0"/>
              <a:t>P</a:t>
            </a:r>
            <a:r>
              <a:rPr lang="en-IN" dirty="0" smtClean="0"/>
              <a:t>roviding quality education to talented rural children through setting up 6000 model schools as benchmark of excellence at block level at the rate of one    school per block. </a:t>
            </a:r>
          </a:p>
          <a:p>
            <a:endParaRPr lang="en-IN" dirty="0"/>
          </a:p>
        </p:txBody>
      </p:sp>
    </p:spTree>
    <p:extLst>
      <p:ext uri="{BB962C8B-B14F-4D97-AF65-F5344CB8AC3E}">
        <p14:creationId xmlns:p14="http://schemas.microsoft.com/office/powerpoint/2010/main" val="259431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smtClean="0"/>
              <a:t>The scheme was launched in 2008-09 and is being implemented from 2009-10. The objectives are:</a:t>
            </a:r>
          </a:p>
          <a:p>
            <a:r>
              <a:rPr lang="en-IN" dirty="0" smtClean="0"/>
              <a:t> To have at least one good quality senior secondary school in every block.</a:t>
            </a:r>
          </a:p>
          <a:p>
            <a:r>
              <a:rPr lang="en-IN" dirty="0" smtClean="0"/>
              <a:t> To have a pace setting role.</a:t>
            </a:r>
          </a:p>
          <a:p>
            <a:r>
              <a:rPr lang="en-IN" dirty="0" smtClean="0"/>
              <a:t> To try out innovative curriculum and pedagogy</a:t>
            </a:r>
          </a:p>
          <a:p>
            <a:r>
              <a:rPr lang="en-IN" dirty="0" smtClean="0"/>
              <a:t> To be a model in infrastructure, curriculum, evaluation and school governance. </a:t>
            </a:r>
            <a:endParaRPr lang="en-IN" dirty="0"/>
          </a:p>
        </p:txBody>
      </p:sp>
    </p:spTree>
    <p:extLst>
      <p:ext uri="{BB962C8B-B14F-4D97-AF65-F5344CB8AC3E}">
        <p14:creationId xmlns:p14="http://schemas.microsoft.com/office/powerpoint/2010/main" val="2820661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dirty="0" smtClean="0"/>
              <a:t/>
            </a:r>
            <a:br>
              <a:rPr lang="en-IN" sz="3600" dirty="0" smtClean="0"/>
            </a:br>
            <a:r>
              <a:rPr lang="en-IN" sz="3600" dirty="0" smtClean="0"/>
              <a:t>Scheme of </a:t>
            </a:r>
            <a:r>
              <a:rPr lang="en-IN" sz="3600" dirty="0" err="1" smtClean="0"/>
              <a:t>Vocationalisation</a:t>
            </a:r>
            <a:r>
              <a:rPr lang="en-IN" sz="3600" dirty="0" smtClean="0"/>
              <a:t> of Secondary Education at +2 level</a:t>
            </a:r>
            <a:r>
              <a:rPr lang="en-IN" dirty="0" smtClean="0"/>
              <a:t>:</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Initiated in 1988.</a:t>
            </a:r>
          </a:p>
          <a:p>
            <a:r>
              <a:rPr lang="en-IN" dirty="0"/>
              <a:t>C</a:t>
            </a:r>
            <a:r>
              <a:rPr lang="en-IN" dirty="0" smtClean="0"/>
              <a:t>entrally sponsored scheme of </a:t>
            </a:r>
            <a:r>
              <a:rPr lang="en-IN" dirty="0" err="1" smtClean="0"/>
              <a:t>Vocationalisation</a:t>
            </a:r>
            <a:r>
              <a:rPr lang="en-IN" dirty="0" smtClean="0"/>
              <a:t> of Secondary Education provides for diversification of educational opportunities</a:t>
            </a:r>
          </a:p>
          <a:p>
            <a:r>
              <a:rPr lang="en-IN" dirty="0"/>
              <a:t>T</a:t>
            </a:r>
            <a:r>
              <a:rPr lang="en-IN" dirty="0" smtClean="0"/>
              <a:t>o enhance individual employability, reduce the mismatch between demand and supply of skilled manpower.</a:t>
            </a:r>
          </a:p>
          <a:p>
            <a:r>
              <a:rPr lang="en-IN" dirty="0" smtClean="0"/>
              <a:t>Academic qualifications would be assessed and certified by educational bodies and vocational skills would be assessed and certified</a:t>
            </a:r>
            <a:endParaRPr lang="en-IN" dirty="0"/>
          </a:p>
        </p:txBody>
      </p:sp>
    </p:spTree>
    <p:extLst>
      <p:ext uri="{BB962C8B-B14F-4D97-AF65-F5344CB8AC3E}">
        <p14:creationId xmlns:p14="http://schemas.microsoft.com/office/powerpoint/2010/main" val="358977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Scheme of ICT @ School</a:t>
            </a:r>
            <a:endParaRPr lang="en-IN" dirty="0"/>
          </a:p>
        </p:txBody>
      </p:sp>
      <p:sp>
        <p:nvSpPr>
          <p:cNvPr id="3" name="Content Placeholder 2"/>
          <p:cNvSpPr>
            <a:spLocks noGrp="1"/>
          </p:cNvSpPr>
          <p:nvPr>
            <p:ph idx="1"/>
          </p:nvPr>
        </p:nvSpPr>
        <p:spPr/>
        <p:txBody>
          <a:bodyPr>
            <a:normAutofit fontScale="92500" lnSpcReduction="10000"/>
          </a:bodyPr>
          <a:lstStyle/>
          <a:p>
            <a:r>
              <a:rPr lang="en-IN" dirty="0"/>
              <a:t>L</a:t>
            </a:r>
            <a:r>
              <a:rPr lang="en-IN" dirty="0" smtClean="0"/>
              <a:t>aunched in December 2004 to provide opportunities to secondary stage students to build their capacity of ICT skills and make them learn through computer aided learning process. </a:t>
            </a:r>
          </a:p>
          <a:p>
            <a:r>
              <a:rPr lang="en-IN" dirty="0" smtClean="0"/>
              <a:t>The Scheme provides support to States/Union</a:t>
            </a:r>
          </a:p>
          <a:p>
            <a:r>
              <a:rPr lang="en-IN" dirty="0" smtClean="0"/>
              <a:t>Territories to establish enabling ICT infrastructure in Government and Government aided secondary and higher secondary schools. </a:t>
            </a:r>
          </a:p>
          <a:p>
            <a:r>
              <a:rPr lang="en-IN" dirty="0" smtClean="0"/>
              <a:t>It also aims to set up Smart schools in KVs and </a:t>
            </a:r>
            <a:r>
              <a:rPr lang="en-IN" dirty="0" err="1" smtClean="0"/>
              <a:t>Navodaya</a:t>
            </a:r>
            <a:r>
              <a:rPr lang="en-IN" dirty="0" smtClean="0"/>
              <a:t> </a:t>
            </a:r>
            <a:r>
              <a:rPr lang="en-IN" dirty="0" err="1" smtClean="0"/>
              <a:t>Vidyalayas</a:t>
            </a:r>
            <a:r>
              <a:rPr lang="en-IN" dirty="0" smtClean="0"/>
              <a:t>.</a:t>
            </a:r>
            <a:endParaRPr lang="en-IN" dirty="0"/>
          </a:p>
        </p:txBody>
      </p:sp>
    </p:spTree>
    <p:extLst>
      <p:ext uri="{BB962C8B-B14F-4D97-AF65-F5344CB8AC3E}">
        <p14:creationId xmlns:p14="http://schemas.microsoft.com/office/powerpoint/2010/main" val="185068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5433467"/>
          </a:xfrm>
        </p:spPr>
        <p:txBody>
          <a:bodyPr>
            <a:normAutofit/>
          </a:bodyPr>
          <a:lstStyle/>
          <a:p>
            <a:r>
              <a:rPr lang="en-IN" b="1" dirty="0" smtClean="0"/>
              <a:t>Inclusive Education for Disabled at Secondary stage</a:t>
            </a:r>
            <a:r>
              <a:rPr lang="en-IN" dirty="0" smtClean="0"/>
              <a:t>: </a:t>
            </a:r>
          </a:p>
          <a:p>
            <a:endParaRPr lang="en-IN" dirty="0" smtClean="0"/>
          </a:p>
          <a:p>
            <a:r>
              <a:rPr lang="en-IN" dirty="0" smtClean="0"/>
              <a:t>Inclusive Education for Disabled at Secondary Stage (IEDSS) launched  in 2009-10. </a:t>
            </a:r>
          </a:p>
          <a:p>
            <a:r>
              <a:rPr lang="en-IN" dirty="0" smtClean="0"/>
              <a:t>This Scheme replaces the earlier scheme of Integrated Education for Disabled Children (IEDC) and would provide assistance for the inclusive education of the disabled children.</a:t>
            </a:r>
            <a:endParaRPr lang="en-IN" dirty="0"/>
          </a:p>
        </p:txBody>
      </p:sp>
    </p:spTree>
    <p:extLst>
      <p:ext uri="{BB962C8B-B14F-4D97-AF65-F5344CB8AC3E}">
        <p14:creationId xmlns:p14="http://schemas.microsoft.com/office/powerpoint/2010/main" val="2129569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r>
              <a:rPr lang="en-IN" dirty="0" smtClean="0"/>
              <a:t>The aim of IEDSS is to enable all students</a:t>
            </a:r>
          </a:p>
          <a:p>
            <a:pPr marL="0" indent="0">
              <a:buNone/>
            </a:pPr>
            <a:r>
              <a:rPr lang="en-IN" dirty="0" smtClean="0"/>
              <a:t>with disabilities, after completing eight years of elementary schooling, to pursue further four years of secondary schooling (classes IX to XII) in an inclusive and enabling environment.</a:t>
            </a:r>
          </a:p>
          <a:p>
            <a:pPr marL="0" indent="0">
              <a:buNone/>
            </a:pPr>
            <a:endParaRPr lang="en-IN" dirty="0"/>
          </a:p>
        </p:txBody>
      </p:sp>
    </p:spTree>
    <p:extLst>
      <p:ext uri="{BB962C8B-B14F-4D97-AF65-F5344CB8AC3E}">
        <p14:creationId xmlns:p14="http://schemas.microsoft.com/office/powerpoint/2010/main" val="777326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Quality Improvement in Schools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During the 10th Five Year Plan, “Quality</a:t>
            </a:r>
          </a:p>
          <a:p>
            <a:pPr marL="0" indent="0">
              <a:buNone/>
            </a:pPr>
            <a:r>
              <a:rPr lang="en-IN" dirty="0" smtClean="0"/>
              <a:t>Improvement in Schools” was introduced as a composite centrally sponsored scheme having the following components:</a:t>
            </a:r>
          </a:p>
          <a:p>
            <a:pPr marL="0" indent="0">
              <a:buNone/>
            </a:pPr>
            <a:r>
              <a:rPr lang="en-IN" dirty="0" smtClean="0"/>
              <a:t>i) National Population Education Project,</a:t>
            </a:r>
          </a:p>
          <a:p>
            <a:pPr marL="0" indent="0">
              <a:buNone/>
            </a:pPr>
            <a:r>
              <a:rPr lang="en-IN" dirty="0" smtClean="0"/>
              <a:t>ii) Environmental Orientation to School Education,</a:t>
            </a:r>
          </a:p>
          <a:p>
            <a:pPr marL="0" indent="0">
              <a:buNone/>
            </a:pPr>
            <a:r>
              <a:rPr lang="en-IN" dirty="0" smtClean="0"/>
              <a:t>iii) Improvement of Science Education in Schools,</a:t>
            </a:r>
          </a:p>
          <a:p>
            <a:pPr marL="0" indent="0">
              <a:buNone/>
            </a:pPr>
            <a:r>
              <a:rPr lang="en-IN" dirty="0" smtClean="0"/>
              <a:t>iv) Introduction of Yoga in Schools, and</a:t>
            </a:r>
          </a:p>
          <a:p>
            <a:pPr marL="0" indent="0">
              <a:buNone/>
            </a:pPr>
            <a:r>
              <a:rPr lang="en-IN" dirty="0" smtClean="0"/>
              <a:t>v) International Science Olympiads</a:t>
            </a:r>
            <a:endParaRPr lang="en-IN" dirty="0"/>
          </a:p>
        </p:txBody>
      </p:sp>
    </p:spTree>
    <p:extLst>
      <p:ext uri="{BB962C8B-B14F-4D97-AF65-F5344CB8AC3E}">
        <p14:creationId xmlns:p14="http://schemas.microsoft.com/office/powerpoint/2010/main" val="2904041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fontScale="90000"/>
          </a:bodyPr>
          <a:lstStyle/>
          <a:p>
            <a:r>
              <a:rPr lang="en-IN" dirty="0" err="1" smtClean="0"/>
              <a:t>Samagra</a:t>
            </a:r>
            <a:r>
              <a:rPr lang="en-IN" dirty="0" smtClean="0"/>
              <a:t> </a:t>
            </a:r>
            <a:r>
              <a:rPr lang="en-IN" dirty="0" err="1" smtClean="0"/>
              <a:t>Shiksha</a:t>
            </a:r>
            <a:r>
              <a:rPr lang="en-IN" dirty="0" smtClean="0"/>
              <a:t> — Integrated Scheme for School Education</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Ministry of Human Resource Development launched </a:t>
            </a:r>
            <a:r>
              <a:rPr lang="en-IN" dirty="0" err="1" smtClean="0"/>
              <a:t>Samagra</a:t>
            </a:r>
            <a:r>
              <a:rPr lang="en-IN" dirty="0"/>
              <a:t> </a:t>
            </a:r>
            <a:r>
              <a:rPr lang="en-IN" dirty="0" err="1" smtClean="0"/>
              <a:t>Shiksha</a:t>
            </a:r>
            <a:r>
              <a:rPr lang="en-IN" dirty="0" smtClean="0"/>
              <a:t> in 2018-19.</a:t>
            </a:r>
          </a:p>
          <a:p>
            <a:pPr marL="0" indent="0">
              <a:buNone/>
            </a:pPr>
            <a:r>
              <a:rPr lang="en-IN" dirty="0"/>
              <a:t> </a:t>
            </a:r>
            <a:r>
              <a:rPr lang="en-IN" dirty="0" smtClean="0"/>
              <a:t>  It subsumes the three erstwhile Schemes of </a:t>
            </a:r>
            <a:r>
              <a:rPr lang="en-IN" dirty="0" err="1" smtClean="0"/>
              <a:t>Sarva</a:t>
            </a:r>
            <a:r>
              <a:rPr lang="en-IN" dirty="0" smtClean="0"/>
              <a:t>  </a:t>
            </a:r>
            <a:r>
              <a:rPr lang="en-IN" dirty="0" err="1" smtClean="0"/>
              <a:t>Shiksha</a:t>
            </a:r>
            <a:r>
              <a:rPr lang="en-IN" dirty="0" smtClean="0"/>
              <a:t> </a:t>
            </a:r>
            <a:r>
              <a:rPr lang="en-IN" dirty="0" err="1" smtClean="0"/>
              <a:t>Abhiyan</a:t>
            </a:r>
            <a:r>
              <a:rPr lang="en-IN" dirty="0" smtClean="0"/>
              <a:t> (SSA), </a:t>
            </a:r>
            <a:r>
              <a:rPr lang="en-IN" dirty="0" err="1" smtClean="0"/>
              <a:t>Rashtriya</a:t>
            </a:r>
            <a:r>
              <a:rPr lang="en-IN" dirty="0" smtClean="0"/>
              <a:t> </a:t>
            </a:r>
            <a:r>
              <a:rPr lang="en-IN" dirty="0" err="1" smtClean="0"/>
              <a:t>Madhyamik</a:t>
            </a:r>
            <a:endParaRPr lang="en-IN" dirty="0" smtClean="0"/>
          </a:p>
          <a:p>
            <a:pPr marL="0" indent="0">
              <a:buNone/>
            </a:pPr>
            <a:r>
              <a:rPr lang="en-IN" dirty="0" err="1" smtClean="0"/>
              <a:t>Shiksha</a:t>
            </a:r>
            <a:r>
              <a:rPr lang="en-IN" dirty="0" smtClean="0"/>
              <a:t> </a:t>
            </a:r>
            <a:r>
              <a:rPr lang="en-IN" dirty="0" err="1" smtClean="0"/>
              <a:t>Abhiyan</a:t>
            </a:r>
            <a:r>
              <a:rPr lang="en-IN" dirty="0" smtClean="0"/>
              <a:t> (RMSA) and Teacher Education (TE). </a:t>
            </a:r>
          </a:p>
          <a:p>
            <a:r>
              <a:rPr lang="en-IN" dirty="0" smtClean="0"/>
              <a:t>The vision of the scheme is to ensure inclusive and equitable quality education from pre-school to senior secondary stage in accordance with the Sustainable Development Goal (SDG) for Education.</a:t>
            </a:r>
            <a:endParaRPr lang="en-IN" dirty="0"/>
          </a:p>
        </p:txBody>
      </p:sp>
    </p:spTree>
    <p:extLst>
      <p:ext uri="{BB962C8B-B14F-4D97-AF65-F5344CB8AC3E}">
        <p14:creationId xmlns:p14="http://schemas.microsoft.com/office/powerpoint/2010/main" val="3513688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smtClean="0"/>
              <a:t>By 2030, eliminate gender disparities in education and ensure equal access to all</a:t>
            </a:r>
          </a:p>
          <a:p>
            <a:pPr marL="0" indent="0">
              <a:buNone/>
            </a:pPr>
            <a:r>
              <a:rPr lang="en-IN" dirty="0" smtClean="0"/>
              <a:t>levels of Education and vocational training for the vulnerable, including persons with disabilities, indigenous peoples and children in vulnerable situations.”</a:t>
            </a:r>
          </a:p>
          <a:p>
            <a:pPr marL="0" indent="0">
              <a:buNone/>
            </a:pPr>
            <a:r>
              <a:rPr lang="en-IN" b="1" dirty="0" smtClean="0"/>
              <a:t>Objectives of the Scheme</a:t>
            </a:r>
          </a:p>
          <a:p>
            <a:pPr marL="0" indent="0">
              <a:buNone/>
            </a:pPr>
            <a:r>
              <a:rPr lang="en-IN" dirty="0" smtClean="0"/>
              <a:t>•	Provision of quality education and enhancing learning outcomes of students;</a:t>
            </a:r>
            <a:endParaRPr lang="en-IN" dirty="0"/>
          </a:p>
        </p:txBody>
      </p:sp>
    </p:spTree>
    <p:extLst>
      <p:ext uri="{BB962C8B-B14F-4D97-AF65-F5344CB8AC3E}">
        <p14:creationId xmlns:p14="http://schemas.microsoft.com/office/powerpoint/2010/main" val="328212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a:t>
            </a:r>
            <a:r>
              <a:rPr lang="en-IN" dirty="0" err="1" smtClean="0"/>
              <a:t>Rashtriya</a:t>
            </a:r>
            <a:r>
              <a:rPr lang="en-IN" dirty="0" smtClean="0"/>
              <a:t> </a:t>
            </a:r>
            <a:r>
              <a:rPr lang="en-IN" dirty="0" err="1" smtClean="0"/>
              <a:t>Madhyamik</a:t>
            </a:r>
            <a:r>
              <a:rPr lang="en-IN" dirty="0" smtClean="0"/>
              <a:t> </a:t>
            </a:r>
            <a:r>
              <a:rPr lang="en-IN" dirty="0" err="1" smtClean="0"/>
              <a:t>Shiksha</a:t>
            </a:r>
            <a:r>
              <a:rPr lang="en-IN" dirty="0" smtClean="0"/>
              <a:t> </a:t>
            </a:r>
            <a:r>
              <a:rPr lang="en-IN" dirty="0" err="1" smtClean="0"/>
              <a:t>Abhiyan</a:t>
            </a:r>
            <a:r>
              <a:rPr lang="en-IN" dirty="0" smtClean="0"/>
              <a:t>:</a:t>
            </a:r>
            <a:endParaRPr lang="en-IN" dirty="0"/>
          </a:p>
        </p:txBody>
      </p:sp>
      <p:sp>
        <p:nvSpPr>
          <p:cNvPr id="3" name="Content Placeholder 2"/>
          <p:cNvSpPr>
            <a:spLocks noGrp="1"/>
          </p:cNvSpPr>
          <p:nvPr>
            <p:ph idx="1"/>
          </p:nvPr>
        </p:nvSpPr>
        <p:spPr/>
        <p:txBody>
          <a:bodyPr>
            <a:normAutofit/>
          </a:bodyPr>
          <a:lstStyle/>
          <a:p>
            <a:endParaRPr lang="en-IN" dirty="0" smtClean="0"/>
          </a:p>
          <a:p>
            <a:r>
              <a:rPr lang="en-IN" dirty="0" smtClean="0"/>
              <a:t>A Centrally sponsored scheme with a funding pattern of 75:25 between Centre and States (90:10 for Special Category and North Eastern States), was launched in 2009–10. </a:t>
            </a:r>
          </a:p>
          <a:p>
            <a:r>
              <a:rPr lang="en-IN" dirty="0" smtClean="0"/>
              <a:t>The major objectives of the RMSA are:</a:t>
            </a:r>
            <a:endParaRPr lang="en-IN" dirty="0"/>
          </a:p>
        </p:txBody>
      </p:sp>
    </p:spTree>
    <p:extLst>
      <p:ext uri="{BB962C8B-B14F-4D97-AF65-F5344CB8AC3E}">
        <p14:creationId xmlns:p14="http://schemas.microsoft.com/office/powerpoint/2010/main" val="342122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buNone/>
            </a:pPr>
            <a:r>
              <a:rPr lang="en-IN" dirty="0" smtClean="0"/>
              <a:t>•	Bridging Social and Gender Gaps in School Education;</a:t>
            </a:r>
          </a:p>
          <a:p>
            <a:pPr marL="0" indent="0">
              <a:buNone/>
            </a:pPr>
            <a:r>
              <a:rPr lang="en-IN" dirty="0" smtClean="0"/>
              <a:t>•	Ensuring equity and inclusion at all levels of school education;</a:t>
            </a:r>
          </a:p>
          <a:p>
            <a:pPr marL="0" indent="0">
              <a:buNone/>
            </a:pPr>
            <a:r>
              <a:rPr lang="en-IN" dirty="0" smtClean="0"/>
              <a:t>•	Ensuring minimum standards in schooling provisions;</a:t>
            </a:r>
          </a:p>
          <a:p>
            <a:pPr marL="0" indent="0">
              <a:buNone/>
            </a:pPr>
            <a:r>
              <a:rPr lang="en-IN" dirty="0" smtClean="0"/>
              <a:t>•	Promoting </a:t>
            </a:r>
            <a:r>
              <a:rPr lang="en-IN" dirty="0" err="1" smtClean="0"/>
              <a:t>Vocationalisation</a:t>
            </a:r>
            <a:r>
              <a:rPr lang="en-IN" dirty="0" smtClean="0"/>
              <a:t> of education</a:t>
            </a:r>
          </a:p>
          <a:p>
            <a:pPr marL="0" indent="0">
              <a:buNone/>
            </a:pPr>
            <a:r>
              <a:rPr lang="en-IN" dirty="0" smtClean="0"/>
              <a:t>•	Support States in implementation of Right of Children to Free and Compulsory Education (RTE) Act, 2009;</a:t>
            </a:r>
            <a:endParaRPr lang="en-IN" dirty="0"/>
          </a:p>
        </p:txBody>
      </p:sp>
    </p:spTree>
    <p:extLst>
      <p:ext uri="{BB962C8B-B14F-4D97-AF65-F5344CB8AC3E}">
        <p14:creationId xmlns:p14="http://schemas.microsoft.com/office/powerpoint/2010/main" val="782862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IN" dirty="0" smtClean="0"/>
              <a:t>•	Strengthening and up-gradation of SCERTs/State Institutes of Education and DIET as nodal agencies for teacher training.</a:t>
            </a:r>
          </a:p>
          <a:p>
            <a:pPr marL="0" indent="0">
              <a:buNone/>
            </a:pPr>
            <a:r>
              <a:rPr lang="en-IN" b="1" dirty="0" smtClean="0"/>
              <a:t>Features of the Scheme</a:t>
            </a:r>
          </a:p>
          <a:p>
            <a:pPr marL="0" indent="0">
              <a:buNone/>
            </a:pPr>
            <a:r>
              <a:rPr lang="en-IN" dirty="0" smtClean="0"/>
              <a:t>•Universalising access to quality school education by expansion of schooling.</a:t>
            </a:r>
          </a:p>
          <a:p>
            <a:r>
              <a:rPr lang="en-IN" dirty="0" smtClean="0"/>
              <a:t>  Ensuring availability of adequate infrastructure</a:t>
            </a:r>
          </a:p>
          <a:p>
            <a:pPr marL="0" indent="0">
              <a:buNone/>
            </a:pPr>
            <a:r>
              <a:rPr lang="en-IN" dirty="0" smtClean="0"/>
              <a:t>•Annual Grant of </a:t>
            </a:r>
            <a:r>
              <a:rPr lang="en-IN" dirty="0" err="1" smtClean="0"/>
              <a:t>Rs</a:t>
            </a:r>
            <a:r>
              <a:rPr lang="en-IN" dirty="0" smtClean="0"/>
              <a:t>. 5000 to </a:t>
            </a:r>
            <a:r>
              <a:rPr lang="en-IN" dirty="0" err="1" smtClean="0"/>
              <a:t>Rs</a:t>
            </a:r>
            <a:r>
              <a:rPr lang="en-IN" dirty="0" smtClean="0"/>
              <a:t>. 20,000/- per school for strengthening of libraries.</a:t>
            </a:r>
            <a:endParaRPr lang="en-IN" dirty="0"/>
          </a:p>
        </p:txBody>
      </p:sp>
    </p:spTree>
    <p:extLst>
      <p:ext uri="{BB962C8B-B14F-4D97-AF65-F5344CB8AC3E}">
        <p14:creationId xmlns:p14="http://schemas.microsoft.com/office/powerpoint/2010/main" val="3201703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r>
              <a:rPr lang="en-IN" dirty="0" smtClean="0"/>
              <a:t>Composite schools grant of </a:t>
            </a:r>
            <a:r>
              <a:rPr lang="en-IN" dirty="0" err="1" smtClean="0"/>
              <a:t>Rs</a:t>
            </a:r>
            <a:r>
              <a:rPr lang="en-IN" dirty="0" smtClean="0"/>
              <a:t>. 25,000 – </a:t>
            </a:r>
            <a:r>
              <a:rPr lang="en-IN" dirty="0" err="1" smtClean="0"/>
              <a:t>Rs</a:t>
            </a:r>
            <a:r>
              <a:rPr lang="en-IN" dirty="0" smtClean="0"/>
              <a:t>. 1 lakh to be allocated on the basis of school enrolment.</a:t>
            </a:r>
          </a:p>
          <a:p>
            <a:pPr marL="0" indent="0">
              <a:buNone/>
            </a:pPr>
            <a:r>
              <a:rPr lang="en-IN" dirty="0" smtClean="0"/>
              <a:t>•	Annual Grant for sports </a:t>
            </a:r>
            <a:r>
              <a:rPr lang="en-IN" dirty="0" err="1" smtClean="0"/>
              <a:t>equipments</a:t>
            </a:r>
            <a:r>
              <a:rPr lang="en-IN" dirty="0" smtClean="0"/>
              <a:t> at the cost of </a:t>
            </a:r>
            <a:r>
              <a:rPr lang="en-IN" dirty="0" err="1" smtClean="0"/>
              <a:t>Rs</a:t>
            </a:r>
            <a:r>
              <a:rPr lang="en-IN" dirty="0" smtClean="0"/>
              <a:t>. 5000 for Primary Schools, </a:t>
            </a:r>
            <a:r>
              <a:rPr lang="en-IN" dirty="0" err="1" smtClean="0"/>
              <a:t>Rs</a:t>
            </a:r>
            <a:r>
              <a:rPr lang="en-IN" dirty="0" smtClean="0"/>
              <a:t>. 10,000 for upper primary school and up to </a:t>
            </a:r>
            <a:r>
              <a:rPr lang="en-IN" dirty="0" err="1" smtClean="0"/>
              <a:t>Rs</a:t>
            </a:r>
            <a:r>
              <a:rPr lang="en-IN" dirty="0" smtClean="0"/>
              <a:t>. 25,000 for secondary and senior secondary schools.</a:t>
            </a:r>
          </a:p>
          <a:p>
            <a:pPr marL="0" indent="0">
              <a:buNone/>
            </a:pPr>
            <a:r>
              <a:rPr lang="en-IN" dirty="0" smtClean="0"/>
              <a:t>•	Allocation for Children with Special Needs (CWSN) of </a:t>
            </a:r>
            <a:r>
              <a:rPr lang="en-IN" dirty="0" err="1" smtClean="0"/>
              <a:t>Rs</a:t>
            </a:r>
            <a:r>
              <a:rPr lang="en-IN" dirty="0" smtClean="0"/>
              <a:t> 3,500 per child per annum.</a:t>
            </a:r>
            <a:endParaRPr lang="en-IN" dirty="0"/>
          </a:p>
        </p:txBody>
      </p:sp>
    </p:spTree>
    <p:extLst>
      <p:ext uri="{BB962C8B-B14F-4D97-AF65-F5344CB8AC3E}">
        <p14:creationId xmlns:p14="http://schemas.microsoft.com/office/powerpoint/2010/main" val="2166770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r>
              <a:rPr lang="en-IN" dirty="0" smtClean="0"/>
              <a:t>Allocation for uniforms at the rate of </a:t>
            </a:r>
            <a:r>
              <a:rPr lang="en-IN" dirty="0" err="1" smtClean="0"/>
              <a:t>Rs</a:t>
            </a:r>
            <a:r>
              <a:rPr lang="en-IN" dirty="0" smtClean="0"/>
              <a:t>. 600 per child per annum.</a:t>
            </a:r>
          </a:p>
          <a:p>
            <a:pPr marL="0" indent="0">
              <a:buNone/>
            </a:pPr>
            <a:r>
              <a:rPr lang="en-IN" dirty="0" smtClean="0"/>
              <a:t>•	Allocation for textbooks at the rate of </a:t>
            </a:r>
            <a:r>
              <a:rPr lang="en-IN" dirty="0" err="1" smtClean="0"/>
              <a:t>Rs</a:t>
            </a:r>
            <a:r>
              <a:rPr lang="en-IN" dirty="0" smtClean="0"/>
              <a:t>. 250/400 per child per annum.</a:t>
            </a:r>
          </a:p>
          <a:p>
            <a:pPr marL="0" indent="0">
              <a:buNone/>
            </a:pPr>
            <a:r>
              <a:rPr lang="en-IN" dirty="0" smtClean="0"/>
              <a:t>•	</a:t>
            </a:r>
            <a:r>
              <a:rPr lang="en-IN" dirty="0" err="1" smtClean="0"/>
              <a:t>Upgradation</a:t>
            </a:r>
            <a:r>
              <a:rPr lang="en-IN" dirty="0" smtClean="0"/>
              <a:t> of Kasturba Gandhi </a:t>
            </a:r>
            <a:r>
              <a:rPr lang="en-IN" dirty="0" err="1" smtClean="0"/>
              <a:t>Balika</a:t>
            </a:r>
            <a:r>
              <a:rPr lang="en-IN" dirty="0" smtClean="0"/>
              <a:t> </a:t>
            </a:r>
            <a:r>
              <a:rPr lang="en-IN" dirty="0" err="1" smtClean="0"/>
              <a:t>Vidyalayas</a:t>
            </a:r>
            <a:r>
              <a:rPr lang="en-IN" dirty="0" smtClean="0"/>
              <a:t> (KGBVs) from Classes - 8 to Classes 12.</a:t>
            </a:r>
          </a:p>
          <a:p>
            <a:pPr marL="0" indent="0">
              <a:buNone/>
            </a:pPr>
            <a:r>
              <a:rPr lang="en-IN" dirty="0" smtClean="0"/>
              <a:t>	Strengthening of Teacher Education Institutions like SCERTs and DIETs to improve the quality of teachers.</a:t>
            </a:r>
          </a:p>
          <a:p>
            <a:pPr marL="0" indent="0">
              <a:buNone/>
            </a:pPr>
            <a:r>
              <a:rPr lang="en-IN" dirty="0" smtClean="0"/>
              <a:t>•	Enhanced use of digital technology in education through  smart classrooms, digital boards and DTH channels.</a:t>
            </a:r>
            <a:endParaRPr lang="en-IN" dirty="0"/>
          </a:p>
        </p:txBody>
      </p:sp>
    </p:spTree>
    <p:extLst>
      <p:ext uri="{BB962C8B-B14F-4D97-AF65-F5344CB8AC3E}">
        <p14:creationId xmlns:p14="http://schemas.microsoft.com/office/powerpoint/2010/main" val="2736346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dirty="0" smtClean="0"/>
              <a:t>•	Setting up of residential schools and hostels for difficult areas and for children in difficult circumstances.</a:t>
            </a:r>
          </a:p>
          <a:p>
            <a:pPr marL="0" indent="0">
              <a:buNone/>
            </a:pPr>
            <a:r>
              <a:rPr lang="en-IN" dirty="0" smtClean="0"/>
              <a:t>•	In view of promoting balanced educational development, preference to Educationally Backward Blocks (EBBs), Special Focus Districts (SFDs), Border areas and the 117 aspirational districts identified by NITI </a:t>
            </a:r>
            <a:r>
              <a:rPr lang="en-IN" dirty="0" err="1" smtClean="0"/>
              <a:t>Aayog</a:t>
            </a:r>
            <a:r>
              <a:rPr lang="en-IN" dirty="0" smtClean="0"/>
              <a:t>.</a:t>
            </a:r>
            <a:endParaRPr lang="en-IN" dirty="0"/>
          </a:p>
        </p:txBody>
      </p:sp>
    </p:spTree>
    <p:extLst>
      <p:ext uri="{BB962C8B-B14F-4D97-AF65-F5344CB8AC3E}">
        <p14:creationId xmlns:p14="http://schemas.microsoft.com/office/powerpoint/2010/main" val="2196824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Self </a:t>
            </a:r>
            <a:r>
              <a:rPr lang="en-IN" dirty="0" err="1" smtClean="0"/>
              <a:t>Defense</a:t>
            </a:r>
            <a:r>
              <a:rPr lang="en-IN" dirty="0" smtClean="0"/>
              <a:t> Training (RAKSHA</a:t>
            </a:r>
            <a:endParaRPr lang="en-IN" dirty="0"/>
          </a:p>
        </p:txBody>
      </p:sp>
      <p:sp>
        <p:nvSpPr>
          <p:cNvPr id="3" name="Content Placeholder 2"/>
          <p:cNvSpPr>
            <a:spLocks noGrp="1"/>
          </p:cNvSpPr>
          <p:nvPr>
            <p:ph idx="1"/>
          </p:nvPr>
        </p:nvSpPr>
        <p:spPr/>
        <p:txBody>
          <a:bodyPr>
            <a:normAutofit fontScale="92500"/>
          </a:bodyPr>
          <a:lstStyle/>
          <a:p>
            <a:endParaRPr lang="en-IN" dirty="0" smtClean="0"/>
          </a:p>
          <a:p>
            <a:r>
              <a:rPr lang="en-IN" dirty="0" smtClean="0"/>
              <a:t>Gender-based violence is a serious problem threatening the growth, development, education and health of adolescent girls in the country.</a:t>
            </a:r>
          </a:p>
          <a:p>
            <a:r>
              <a:rPr lang="en-IN" dirty="0" smtClean="0"/>
              <a:t>According to the Crime in India Report by National Crime Records Bureau (NCRB), there has been a substantial increase in gender based</a:t>
            </a:r>
          </a:p>
          <a:p>
            <a:pPr marL="0" indent="0">
              <a:buNone/>
            </a:pPr>
            <a:r>
              <a:rPr lang="en-IN" dirty="0" smtClean="0"/>
              <a:t>    crimes during the last few years.</a:t>
            </a:r>
            <a:endParaRPr lang="en-IN" dirty="0"/>
          </a:p>
        </p:txBody>
      </p:sp>
    </p:spTree>
    <p:extLst>
      <p:ext uri="{BB962C8B-B14F-4D97-AF65-F5344CB8AC3E}">
        <p14:creationId xmlns:p14="http://schemas.microsoft.com/office/powerpoint/2010/main" val="749593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Self defence training is a life skill that helps girls to be more aware of their surroundings and be prepared for the unexpected attacks  at any time. </a:t>
            </a:r>
          </a:p>
          <a:p>
            <a:r>
              <a:rPr lang="en-IN" dirty="0" smtClean="0"/>
              <a:t>Through the self-</a:t>
            </a:r>
            <a:r>
              <a:rPr lang="en-IN" dirty="0" err="1" smtClean="0"/>
              <a:t>defense</a:t>
            </a:r>
            <a:r>
              <a:rPr lang="en-IN" dirty="0" smtClean="0"/>
              <a:t> training, the girls are taught to become psychologically ,intellectually and physically strong enough to protect themselves in times of distress</a:t>
            </a:r>
            <a:endParaRPr lang="en-IN" dirty="0"/>
          </a:p>
        </p:txBody>
      </p:sp>
    </p:spTree>
    <p:extLst>
      <p:ext uri="{BB962C8B-B14F-4D97-AF65-F5344CB8AC3E}">
        <p14:creationId xmlns:p14="http://schemas.microsoft.com/office/powerpoint/2010/main" val="3035179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t>Under </a:t>
            </a:r>
            <a:r>
              <a:rPr lang="en-IN" dirty="0" err="1" smtClean="0"/>
              <a:t>Samagra</a:t>
            </a:r>
            <a:r>
              <a:rPr lang="en-IN" dirty="0" smtClean="0"/>
              <a:t> </a:t>
            </a:r>
            <a:r>
              <a:rPr lang="en-IN" dirty="0" err="1" smtClean="0"/>
              <a:t>Shiksha</a:t>
            </a:r>
            <a:r>
              <a:rPr lang="en-IN" dirty="0" smtClean="0"/>
              <a:t>, self-</a:t>
            </a:r>
            <a:r>
              <a:rPr lang="en-IN" dirty="0" err="1" smtClean="0"/>
              <a:t>defense</a:t>
            </a:r>
            <a:r>
              <a:rPr lang="en-IN" dirty="0" smtClean="0"/>
              <a:t> training is provided for three months per government schools having </a:t>
            </a:r>
            <a:r>
              <a:rPr lang="en-IN" dirty="0" err="1" smtClean="0"/>
              <a:t>girls’enrollment</a:t>
            </a:r>
            <a:r>
              <a:rPr lang="en-IN" dirty="0" smtClean="0"/>
              <a:t> at </a:t>
            </a:r>
            <a:r>
              <a:rPr lang="en-IN" dirty="0" err="1" smtClean="0"/>
              <a:t>Rs</a:t>
            </a:r>
            <a:r>
              <a:rPr lang="en-IN" dirty="0" smtClean="0"/>
              <a:t>. 3000/- per month. </a:t>
            </a:r>
          </a:p>
          <a:p>
            <a:r>
              <a:rPr lang="en-IN" dirty="0" smtClean="0"/>
              <a:t>The training is meant for girls’ student from class VI to XII. The training is also given to girls residing in Kasturba Gandhi </a:t>
            </a:r>
            <a:r>
              <a:rPr lang="en-IN" dirty="0" err="1" smtClean="0"/>
              <a:t>Balika</a:t>
            </a:r>
            <a:r>
              <a:rPr lang="en-IN" dirty="0" smtClean="0"/>
              <a:t> </a:t>
            </a:r>
            <a:r>
              <a:rPr lang="en-IN" dirty="0" err="1" smtClean="0"/>
              <a:t>Vidhalaya</a:t>
            </a:r>
            <a:r>
              <a:rPr lang="en-IN" dirty="0" smtClean="0"/>
              <a:t> (KGBVs). </a:t>
            </a:r>
            <a:endParaRPr lang="en-IN" dirty="0"/>
          </a:p>
        </p:txBody>
      </p:sp>
    </p:spTree>
    <p:extLst>
      <p:ext uri="{BB962C8B-B14F-4D97-AF65-F5344CB8AC3E}">
        <p14:creationId xmlns:p14="http://schemas.microsoft.com/office/powerpoint/2010/main" val="11838397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t>Jaago</a:t>
            </a:r>
            <a:r>
              <a:rPr lang="en-IN" dirty="0" smtClean="0"/>
              <a:t> </a:t>
            </a:r>
            <a:r>
              <a:rPr lang="en-IN" dirty="0" err="1" smtClean="0"/>
              <a:t>Badlo</a:t>
            </a:r>
            <a:r>
              <a:rPr lang="en-IN" dirty="0" smtClean="0"/>
              <a:t> Bolo</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The State Education Department of </a:t>
            </a:r>
            <a:r>
              <a:rPr lang="en-IN" dirty="0" err="1" smtClean="0"/>
              <a:t>Telangana</a:t>
            </a:r>
            <a:r>
              <a:rPr lang="en-IN" dirty="0" smtClean="0"/>
              <a:t> has conducted the year-long campaign of ‘</a:t>
            </a:r>
            <a:r>
              <a:rPr lang="en-IN" dirty="0" err="1" smtClean="0"/>
              <a:t>jaago</a:t>
            </a:r>
            <a:r>
              <a:rPr lang="en-IN" dirty="0" smtClean="0"/>
              <a:t> </a:t>
            </a:r>
            <a:r>
              <a:rPr lang="en-IN" dirty="0" err="1" smtClean="0"/>
              <a:t>badlo</a:t>
            </a:r>
            <a:r>
              <a:rPr lang="en-IN" dirty="0" smtClean="0"/>
              <a:t> bolo’ against child sexual abuse in collaboration with the Police Department on the POCSO Act. </a:t>
            </a:r>
          </a:p>
          <a:p>
            <a:r>
              <a:rPr lang="en-IN" dirty="0" smtClean="0"/>
              <a:t>Under this, training of Headmasters and teachers has been conducted.</a:t>
            </a:r>
            <a:endParaRPr lang="en-IN" dirty="0"/>
          </a:p>
        </p:txBody>
      </p:sp>
    </p:spTree>
    <p:extLst>
      <p:ext uri="{BB962C8B-B14F-4D97-AF65-F5344CB8AC3E}">
        <p14:creationId xmlns:p14="http://schemas.microsoft.com/office/powerpoint/2010/main" val="3892634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t>Rangotsav</a:t>
            </a:r>
            <a:r>
              <a:rPr lang="en-IN" dirty="0" smtClean="0"/>
              <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It is an initiative of Ministry of Human Resource Development (MHRD) designed to cultivate awareness of cultural diversity among the young learners of the nation. </a:t>
            </a:r>
          </a:p>
          <a:p>
            <a:r>
              <a:rPr lang="en-IN" dirty="0" smtClean="0"/>
              <a:t>The program had collection of cultural activities/events and schools all over the country participated in it</a:t>
            </a:r>
          </a:p>
          <a:p>
            <a:r>
              <a:rPr lang="en-IN" dirty="0"/>
              <a:t>E</a:t>
            </a:r>
            <a:r>
              <a:rPr lang="en-IN" dirty="0" smtClean="0"/>
              <a:t>ach and every child gets to experience</a:t>
            </a:r>
          </a:p>
          <a:p>
            <a:pPr marL="0" indent="0">
              <a:buNone/>
            </a:pPr>
            <a:r>
              <a:rPr lang="en-IN" dirty="0" smtClean="0"/>
              <a:t>the vibrant beauty of different cultures</a:t>
            </a:r>
            <a:endParaRPr lang="en-IN" dirty="0"/>
          </a:p>
        </p:txBody>
      </p:sp>
    </p:spTree>
    <p:extLst>
      <p:ext uri="{BB962C8B-B14F-4D97-AF65-F5344CB8AC3E}">
        <p14:creationId xmlns:p14="http://schemas.microsoft.com/office/powerpoint/2010/main" val="191295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r>
              <a:rPr lang="en-IN" dirty="0" smtClean="0"/>
              <a:t>(i) raise the minimum level of education to class X and universalise access to secondary education; </a:t>
            </a:r>
          </a:p>
          <a:p>
            <a:r>
              <a:rPr lang="en-IN" dirty="0" smtClean="0"/>
              <a:t>(ii) ensure good-quality secondary education with focus on Science, Mathematics and English; and </a:t>
            </a:r>
          </a:p>
          <a:p>
            <a:r>
              <a:rPr lang="en-IN" dirty="0" smtClean="0"/>
              <a:t>(iii) reduce the gender, social and regional gap in enrolments, dropouts and improving retention.</a:t>
            </a:r>
            <a:endParaRPr lang="en-IN" dirty="0"/>
          </a:p>
        </p:txBody>
      </p:sp>
    </p:spTree>
    <p:extLst>
      <p:ext uri="{BB962C8B-B14F-4D97-AF65-F5344CB8AC3E}">
        <p14:creationId xmlns:p14="http://schemas.microsoft.com/office/powerpoint/2010/main" val="2836231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Free Uniforms and Textbooks</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Allocation for two sets of uniforms for all girls and children belonging to SC/ST/BPL families’ in Government schools up to class VIII has been enhanced from </a:t>
            </a:r>
            <a:r>
              <a:rPr lang="en-IN" dirty="0" err="1" smtClean="0"/>
              <a:t>Rs</a:t>
            </a:r>
            <a:r>
              <a:rPr lang="en-IN" dirty="0" smtClean="0"/>
              <a:t>. 400 to </a:t>
            </a:r>
            <a:r>
              <a:rPr lang="en-IN" dirty="0" err="1" smtClean="0"/>
              <a:t>Rs</a:t>
            </a:r>
            <a:r>
              <a:rPr lang="en-IN" dirty="0" smtClean="0"/>
              <a:t>. 600 per child   per annum under </a:t>
            </a:r>
            <a:r>
              <a:rPr lang="en-IN" dirty="0" err="1" smtClean="0"/>
              <a:t>Samagra</a:t>
            </a:r>
            <a:r>
              <a:rPr lang="en-IN" dirty="0" smtClean="0"/>
              <a:t> </a:t>
            </a:r>
            <a:r>
              <a:rPr lang="en-IN" dirty="0" err="1" smtClean="0"/>
              <a:t>Shiksha</a:t>
            </a:r>
            <a:r>
              <a:rPr lang="en-IN" dirty="0" smtClean="0"/>
              <a:t>. </a:t>
            </a:r>
          </a:p>
          <a:p>
            <a:r>
              <a:rPr lang="en-IN" dirty="0" smtClean="0"/>
              <a:t>The purpose of school uniforms is to inspire a sense of belonging and ownership of the school for the children using its services.</a:t>
            </a:r>
            <a:endParaRPr lang="en-IN" dirty="0"/>
          </a:p>
        </p:txBody>
      </p:sp>
    </p:spTree>
    <p:extLst>
      <p:ext uri="{BB962C8B-B14F-4D97-AF65-F5344CB8AC3E}">
        <p14:creationId xmlns:p14="http://schemas.microsoft.com/office/powerpoint/2010/main" val="173195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Scholarship scheme</a:t>
            </a:r>
            <a:endParaRPr lang="en-IN" dirty="0"/>
          </a:p>
        </p:txBody>
      </p:sp>
      <p:sp>
        <p:nvSpPr>
          <p:cNvPr id="3" name="Content Placeholder 2"/>
          <p:cNvSpPr>
            <a:spLocks noGrp="1"/>
          </p:cNvSpPr>
          <p:nvPr>
            <p:ph idx="1"/>
          </p:nvPr>
        </p:nvSpPr>
        <p:spPr/>
        <p:txBody>
          <a:bodyPr/>
          <a:lstStyle/>
          <a:p>
            <a:pPr algn="just"/>
            <a:r>
              <a:rPr lang="en-IN" dirty="0" smtClean="0"/>
              <a:t> The Government of India continued the national means-cum-merit scholarship scheme at the secondary stage.</a:t>
            </a:r>
          </a:p>
          <a:p>
            <a:pPr algn="just"/>
            <a:r>
              <a:rPr lang="en-IN" dirty="0" smtClean="0"/>
              <a:t>The scholarship of </a:t>
            </a:r>
            <a:r>
              <a:rPr lang="en-IN" dirty="0" err="1" smtClean="0"/>
              <a:t>Rs</a:t>
            </a:r>
            <a:r>
              <a:rPr lang="en-IN" dirty="0" smtClean="0"/>
              <a:t>. 12000 per year was</a:t>
            </a:r>
          </a:p>
          <a:p>
            <a:pPr marL="0" indent="0" algn="just">
              <a:buNone/>
            </a:pPr>
            <a:r>
              <a:rPr lang="en-IN" dirty="0" smtClean="0"/>
              <a:t>credited directly to the bank account of the</a:t>
            </a:r>
          </a:p>
          <a:p>
            <a:pPr marL="0" indent="0" algn="just">
              <a:buNone/>
            </a:pPr>
            <a:r>
              <a:rPr lang="en-IN" dirty="0" smtClean="0"/>
              <a:t>scholarship holder on a quarterly basis.</a:t>
            </a:r>
            <a:endParaRPr lang="en-IN" dirty="0"/>
          </a:p>
        </p:txBody>
      </p:sp>
    </p:spTree>
    <p:extLst>
      <p:ext uri="{BB962C8B-B14F-4D97-AF65-F5344CB8AC3E}">
        <p14:creationId xmlns:p14="http://schemas.microsoft.com/office/powerpoint/2010/main" val="3703237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Examination reforms: </a:t>
            </a:r>
            <a:endParaRPr lang="en-IN" dirty="0"/>
          </a:p>
        </p:txBody>
      </p:sp>
      <p:sp>
        <p:nvSpPr>
          <p:cNvPr id="3" name="Content Placeholder 2"/>
          <p:cNvSpPr>
            <a:spLocks noGrp="1"/>
          </p:cNvSpPr>
          <p:nvPr>
            <p:ph idx="1"/>
          </p:nvPr>
        </p:nvSpPr>
        <p:spPr/>
        <p:txBody>
          <a:bodyPr>
            <a:normAutofit/>
          </a:bodyPr>
          <a:lstStyle/>
          <a:p>
            <a:r>
              <a:rPr lang="en-IN" dirty="0" smtClean="0"/>
              <a:t>The Central Board of Secondary Education (CBSE) announced reform in the examination system by introducing grading system at the secondary level in its affiliated schools.</a:t>
            </a:r>
          </a:p>
          <a:p>
            <a:r>
              <a:rPr lang="en-IN" dirty="0" smtClean="0"/>
              <a:t> Continuous and Comprehensive Evaluation (CCE) has been started in a systematic manner to ensure the development of all the aspects of students’ personality.</a:t>
            </a:r>
            <a:endParaRPr lang="en-IN" dirty="0"/>
          </a:p>
        </p:txBody>
      </p:sp>
    </p:spTree>
    <p:extLst>
      <p:ext uri="{BB962C8B-B14F-4D97-AF65-F5344CB8AC3E}">
        <p14:creationId xmlns:p14="http://schemas.microsoft.com/office/powerpoint/2010/main" val="8110345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008112"/>
          </a:xfrm>
        </p:spPr>
        <p:txBody>
          <a:bodyPr>
            <a:normAutofit fontScale="90000"/>
          </a:bodyPr>
          <a:lstStyle/>
          <a:p>
            <a:r>
              <a:rPr lang="en-IN" dirty="0" smtClean="0"/>
              <a:t> </a:t>
            </a:r>
            <a:r>
              <a:rPr lang="en-IN" sz="3600" dirty="0"/>
              <a:t>Role and responsibilities of DPI and Directorate of Senior Secondary education</a:t>
            </a:r>
          </a:p>
        </p:txBody>
      </p:sp>
      <p:sp>
        <p:nvSpPr>
          <p:cNvPr id="3" name="Content Placeholder 2"/>
          <p:cNvSpPr>
            <a:spLocks noGrp="1"/>
          </p:cNvSpPr>
          <p:nvPr>
            <p:ph idx="1"/>
          </p:nvPr>
        </p:nvSpPr>
        <p:spPr>
          <a:xfrm>
            <a:off x="457200" y="1772816"/>
            <a:ext cx="8229600" cy="4353347"/>
          </a:xfrm>
        </p:spPr>
        <p:txBody>
          <a:bodyPr>
            <a:normAutofit/>
          </a:bodyPr>
          <a:lstStyle/>
          <a:p>
            <a:r>
              <a:rPr lang="en-IN" sz="2800" dirty="0"/>
              <a:t>The State Government is committed in providing good quality infrastructure and hygienic environment in schools and the State’s achievement in social development and quality of life are, no doubt, inspiring and encouraging. </a:t>
            </a:r>
            <a:endParaRPr lang="en-IN" sz="2800" dirty="0" smtClean="0"/>
          </a:p>
          <a:p>
            <a:r>
              <a:rPr lang="en-IN" sz="2800" dirty="0" smtClean="0"/>
              <a:t>The </a:t>
            </a:r>
            <a:r>
              <a:rPr lang="en-IN" sz="2800" dirty="0"/>
              <a:t>Department plays an eminent role in the physical and mental development of all pupils studying in schools. </a:t>
            </a:r>
          </a:p>
        </p:txBody>
      </p:sp>
    </p:spTree>
    <p:extLst>
      <p:ext uri="{BB962C8B-B14F-4D97-AF65-F5344CB8AC3E}">
        <p14:creationId xmlns:p14="http://schemas.microsoft.com/office/powerpoint/2010/main" val="1021892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n-IN" b="1" dirty="0"/>
              <a:t>Organisational Structure of the General Education Department</a:t>
            </a:r>
          </a:p>
          <a:p>
            <a:pPr algn="just"/>
            <a:endParaRPr lang="en-IN" b="1" dirty="0"/>
          </a:p>
          <a:p>
            <a:pPr algn="just"/>
            <a:endParaRPr lang="en-IN" dirty="0"/>
          </a:p>
          <a:p>
            <a:pPr algn="just"/>
            <a:r>
              <a:rPr lang="en-IN" dirty="0"/>
              <a:t>The Secretary, General Education is the Head of the Department and he is assisted by three Directors; Director of Public Instruction, Director – Higher Secondary Education and Director- Vocational Higher Secondary </a:t>
            </a:r>
            <a:r>
              <a:rPr lang="en-IN" dirty="0" smtClean="0"/>
              <a:t>Education.</a:t>
            </a:r>
            <a:endParaRPr lang="en-IN" dirty="0"/>
          </a:p>
        </p:txBody>
      </p:sp>
    </p:spTree>
    <p:extLst>
      <p:ext uri="{BB962C8B-B14F-4D97-AF65-F5344CB8AC3E}">
        <p14:creationId xmlns:p14="http://schemas.microsoft.com/office/powerpoint/2010/main" val="34086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Directorate of Public Instructions (DPI)</a:t>
            </a:r>
            <a:br>
              <a:rPr lang="en-IN" dirty="0"/>
            </a:br>
            <a:endParaRPr lang="en-IN" dirty="0"/>
          </a:p>
        </p:txBody>
      </p:sp>
      <p:sp>
        <p:nvSpPr>
          <p:cNvPr id="3" name="Content Placeholder 2"/>
          <p:cNvSpPr>
            <a:spLocks noGrp="1"/>
          </p:cNvSpPr>
          <p:nvPr>
            <p:ph idx="1"/>
          </p:nvPr>
        </p:nvSpPr>
        <p:spPr/>
        <p:txBody>
          <a:bodyPr>
            <a:normAutofit/>
          </a:bodyPr>
          <a:lstStyle/>
          <a:p>
            <a:endParaRPr lang="en-IN" dirty="0"/>
          </a:p>
          <a:p>
            <a:pPr marL="0" indent="0">
              <a:buNone/>
            </a:pPr>
            <a:r>
              <a:rPr lang="en-IN" dirty="0" smtClean="0"/>
              <a:t>  The </a:t>
            </a:r>
            <a:r>
              <a:rPr lang="en-IN" dirty="0"/>
              <a:t>Directorate of Public Instruction is headed by its Director, who is also the Commissioner for Government Examinations in the State. </a:t>
            </a:r>
            <a:endParaRPr lang="en-IN" dirty="0" smtClean="0"/>
          </a:p>
          <a:p>
            <a:r>
              <a:rPr lang="en-IN" dirty="0" smtClean="0"/>
              <a:t>14 </a:t>
            </a:r>
            <a:r>
              <a:rPr lang="en-IN" dirty="0"/>
              <a:t>Deputy Directors oversees the operations in each of the revenue districts</a:t>
            </a:r>
            <a:r>
              <a:rPr lang="en-IN" dirty="0" smtClean="0"/>
              <a:t>.</a:t>
            </a:r>
          </a:p>
          <a:p>
            <a:r>
              <a:rPr lang="en-IN" dirty="0"/>
              <a:t> 41 District Educational Officers supervising each of the 41 Educational Districts. </a:t>
            </a:r>
          </a:p>
        </p:txBody>
      </p:sp>
    </p:spTree>
    <p:extLst>
      <p:ext uri="{BB962C8B-B14F-4D97-AF65-F5344CB8AC3E}">
        <p14:creationId xmlns:p14="http://schemas.microsoft.com/office/powerpoint/2010/main" val="220787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N" dirty="0"/>
              <a:t>D</a:t>
            </a:r>
            <a:r>
              <a:rPr lang="en-IN" dirty="0" smtClean="0"/>
              <a:t>irector </a:t>
            </a:r>
            <a:r>
              <a:rPr lang="en-IN" dirty="0"/>
              <a:t>of public instruction is the highest officer of Directorate </a:t>
            </a:r>
            <a:r>
              <a:rPr lang="en-IN" dirty="0" smtClean="0"/>
              <a:t>of Education</a:t>
            </a:r>
            <a:r>
              <a:rPr lang="en-IN" dirty="0"/>
              <a:t>. </a:t>
            </a:r>
            <a:endParaRPr lang="en-IN" dirty="0" smtClean="0"/>
          </a:p>
          <a:p>
            <a:r>
              <a:rPr lang="en-IN" dirty="0" smtClean="0"/>
              <a:t>Generally </a:t>
            </a:r>
            <a:r>
              <a:rPr lang="en-IN" dirty="0"/>
              <a:t>DPI is a technical expert and chosen for his long teaching, inspecting </a:t>
            </a:r>
            <a:r>
              <a:rPr lang="en-IN" dirty="0" smtClean="0"/>
              <a:t>and administration </a:t>
            </a:r>
            <a:r>
              <a:rPr lang="en-IN" dirty="0"/>
              <a:t>experience in the department. </a:t>
            </a:r>
            <a:endParaRPr lang="en-IN" dirty="0" smtClean="0"/>
          </a:p>
          <a:p>
            <a:r>
              <a:rPr lang="en-IN" dirty="0" smtClean="0"/>
              <a:t>As </a:t>
            </a:r>
            <a:r>
              <a:rPr lang="en-IN" dirty="0"/>
              <a:t>the highest executive he is responsible for </a:t>
            </a:r>
            <a:r>
              <a:rPr lang="en-IN" dirty="0" smtClean="0"/>
              <a:t>the administration </a:t>
            </a:r>
            <a:r>
              <a:rPr lang="en-IN" dirty="0"/>
              <a:t>of education in the entire state</a:t>
            </a:r>
            <a:r>
              <a:rPr lang="en-IN" dirty="0" smtClean="0"/>
              <a:t>.</a:t>
            </a:r>
          </a:p>
          <a:p>
            <a:r>
              <a:rPr lang="en-IN" dirty="0" smtClean="0"/>
              <a:t> </a:t>
            </a:r>
            <a:r>
              <a:rPr lang="en-IN" dirty="0"/>
              <a:t>Assisted by the number of deputy and </a:t>
            </a:r>
            <a:r>
              <a:rPr lang="en-IN" dirty="0" smtClean="0"/>
              <a:t>assistant directors </a:t>
            </a:r>
            <a:endParaRPr lang="en-IN" dirty="0"/>
          </a:p>
        </p:txBody>
      </p:sp>
    </p:spTree>
    <p:extLst>
      <p:ext uri="{BB962C8B-B14F-4D97-AF65-F5344CB8AC3E}">
        <p14:creationId xmlns:p14="http://schemas.microsoft.com/office/powerpoint/2010/main" val="3255242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a:t>For administrative convenience and improving the efficiency in school education, the Educational districts are further categorised as 163 Educational Sub districts, each headed by an Assistant Educational Officer (AEO</a:t>
            </a:r>
            <a:r>
              <a:rPr lang="en-IN" dirty="0" smtClean="0"/>
              <a:t>).</a:t>
            </a:r>
            <a:endParaRPr lang="en-IN" dirty="0"/>
          </a:p>
        </p:txBody>
      </p:sp>
    </p:spTree>
    <p:extLst>
      <p:ext uri="{BB962C8B-B14F-4D97-AF65-F5344CB8AC3E}">
        <p14:creationId xmlns:p14="http://schemas.microsoft.com/office/powerpoint/2010/main" val="2490297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Directorate </a:t>
            </a:r>
            <a:r>
              <a:rPr lang="en-IN" dirty="0"/>
              <a:t>of Higher Secondary Education (DHSE)</a:t>
            </a:r>
            <a:br>
              <a:rPr lang="en-IN" dirty="0"/>
            </a:br>
            <a:endParaRPr lang="en-IN" dirty="0"/>
          </a:p>
        </p:txBody>
      </p:sp>
      <p:sp>
        <p:nvSpPr>
          <p:cNvPr id="3" name="Content Placeholder 2"/>
          <p:cNvSpPr>
            <a:spLocks noGrp="1"/>
          </p:cNvSpPr>
          <p:nvPr>
            <p:ph idx="1"/>
          </p:nvPr>
        </p:nvSpPr>
        <p:spPr/>
        <p:txBody>
          <a:bodyPr>
            <a:normAutofit/>
          </a:bodyPr>
          <a:lstStyle/>
          <a:p>
            <a:endParaRPr lang="en-IN" dirty="0"/>
          </a:p>
          <a:p>
            <a:pPr algn="just"/>
            <a:r>
              <a:rPr lang="en-IN" dirty="0"/>
              <a:t>The Directorate of Higher Secondary Education (DHSE) oversees the educational process of the Higher Secondary section </a:t>
            </a:r>
            <a:r>
              <a:rPr lang="en-IN" dirty="0" err="1"/>
              <a:t>ie</a:t>
            </a:r>
            <a:r>
              <a:rPr lang="en-IN" dirty="0"/>
              <a:t> Plus One and Plus Two</a:t>
            </a:r>
            <a:r>
              <a:rPr lang="en-IN" dirty="0" smtClean="0"/>
              <a:t>.</a:t>
            </a:r>
          </a:p>
          <a:p>
            <a:pPr algn="just"/>
            <a:r>
              <a:rPr lang="en-IN" dirty="0" smtClean="0"/>
              <a:t> </a:t>
            </a:r>
            <a:r>
              <a:rPr lang="en-IN" dirty="0"/>
              <a:t>The Directorate is headed by Director, DHSE who is supported by Joint Directors and Regional Deputy Directors.</a:t>
            </a:r>
          </a:p>
        </p:txBody>
      </p:sp>
    </p:spTree>
    <p:extLst>
      <p:ext uri="{BB962C8B-B14F-4D97-AF65-F5344CB8AC3E}">
        <p14:creationId xmlns:p14="http://schemas.microsoft.com/office/powerpoint/2010/main" val="6611365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Directorate of Vocational Higher Secondary Education ( DVHSE)</a:t>
            </a:r>
          </a:p>
        </p:txBody>
      </p:sp>
      <p:sp>
        <p:nvSpPr>
          <p:cNvPr id="3" name="Content Placeholder 2"/>
          <p:cNvSpPr>
            <a:spLocks noGrp="1"/>
          </p:cNvSpPr>
          <p:nvPr>
            <p:ph idx="1"/>
          </p:nvPr>
        </p:nvSpPr>
        <p:spPr/>
        <p:txBody>
          <a:bodyPr>
            <a:normAutofit lnSpcReduction="10000"/>
          </a:bodyPr>
          <a:lstStyle/>
          <a:p>
            <a:endParaRPr lang="en-IN" dirty="0"/>
          </a:p>
          <a:p>
            <a:pPr algn="just"/>
            <a:r>
              <a:rPr lang="en-IN" dirty="0"/>
              <a:t>The Directorate of Vocational Higher Secondary Education (DHSE) oversees the different vocational trainings for students who complete their 10th Standard. </a:t>
            </a:r>
            <a:endParaRPr lang="en-IN" dirty="0" smtClean="0"/>
          </a:p>
          <a:p>
            <a:pPr algn="just"/>
            <a:r>
              <a:rPr lang="en-IN" dirty="0" smtClean="0"/>
              <a:t>The </a:t>
            </a:r>
            <a:r>
              <a:rPr lang="en-IN" dirty="0"/>
              <a:t>Director- VHSE heads the operations of the department, who is supported by Deputy Directors and Regional Officers. (www.vhse.kerala.gov.in )</a:t>
            </a:r>
          </a:p>
        </p:txBody>
      </p:sp>
    </p:spTree>
    <p:extLst>
      <p:ext uri="{BB962C8B-B14F-4D97-AF65-F5344CB8AC3E}">
        <p14:creationId xmlns:p14="http://schemas.microsoft.com/office/powerpoint/2010/main" val="1767705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a:bodyPr>
          <a:lstStyle/>
          <a:p>
            <a:r>
              <a:rPr lang="en-IN" dirty="0" smtClean="0"/>
              <a:t>The interventions supported under RMSA included (i) upgrading of upper primary schools to secondary schools; </a:t>
            </a:r>
          </a:p>
          <a:p>
            <a:r>
              <a:rPr lang="en-IN" dirty="0" smtClean="0"/>
              <a:t> (ii)strengthening of existing secondary schools; </a:t>
            </a:r>
          </a:p>
          <a:p>
            <a:r>
              <a:rPr lang="en-IN" dirty="0" smtClean="0"/>
              <a:t>(iii) providing additional classrooms, science laboratories, libraries, computer rooms, art, craft and culture rooms, toilet blocks and water facilities in schools;</a:t>
            </a:r>
          </a:p>
          <a:p>
            <a:r>
              <a:rPr lang="en-IN" dirty="0" smtClean="0"/>
              <a:t> (iv) providing in-service training of teachers;</a:t>
            </a:r>
          </a:p>
          <a:p>
            <a:r>
              <a:rPr lang="en-IN" dirty="0" smtClean="0"/>
              <a:t>(v) providing for major repairs of school buildings and residential quarters for teachers.</a:t>
            </a:r>
            <a:endParaRPr lang="en-IN" dirty="0"/>
          </a:p>
        </p:txBody>
      </p:sp>
    </p:spTree>
    <p:extLst>
      <p:ext uri="{BB962C8B-B14F-4D97-AF65-F5344CB8AC3E}">
        <p14:creationId xmlns:p14="http://schemas.microsoft.com/office/powerpoint/2010/main" val="3035099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Role of  DPI</a:t>
            </a:r>
            <a:endParaRPr lang="en-IN" dirty="0"/>
          </a:p>
        </p:txBody>
      </p:sp>
      <p:sp>
        <p:nvSpPr>
          <p:cNvPr id="3" name="Content Placeholder 2"/>
          <p:cNvSpPr>
            <a:spLocks noGrp="1"/>
          </p:cNvSpPr>
          <p:nvPr>
            <p:ph idx="1"/>
          </p:nvPr>
        </p:nvSpPr>
        <p:spPr/>
        <p:txBody>
          <a:bodyPr>
            <a:normAutofit fontScale="85000" lnSpcReduction="20000"/>
          </a:bodyPr>
          <a:lstStyle/>
          <a:p>
            <a:r>
              <a:rPr lang="en-IN" dirty="0"/>
              <a:t>a) To give recognition to schools in </a:t>
            </a:r>
            <a:r>
              <a:rPr lang="en-IN" dirty="0" smtClean="0"/>
              <a:t>his State when </a:t>
            </a:r>
            <a:r>
              <a:rPr lang="en-IN" dirty="0"/>
              <a:t>the schools </a:t>
            </a:r>
            <a:r>
              <a:rPr lang="en-IN" dirty="0" err="1" smtClean="0"/>
              <a:t>fullfill</a:t>
            </a:r>
            <a:r>
              <a:rPr lang="en-IN" dirty="0" smtClean="0"/>
              <a:t> </a:t>
            </a:r>
            <a:r>
              <a:rPr lang="en-IN" dirty="0"/>
              <a:t>certain conditions.</a:t>
            </a:r>
          </a:p>
          <a:p>
            <a:r>
              <a:rPr lang="en-IN" dirty="0"/>
              <a:t>b) To issue grants to the aided schools.</a:t>
            </a:r>
          </a:p>
          <a:p>
            <a:r>
              <a:rPr lang="en-IN" dirty="0"/>
              <a:t>c) To organize </a:t>
            </a:r>
            <a:r>
              <a:rPr lang="en-IN" dirty="0" smtClean="0"/>
              <a:t>state level sports competitions</a:t>
            </a:r>
            <a:r>
              <a:rPr lang="en-IN" dirty="0"/>
              <a:t>.</a:t>
            </a:r>
          </a:p>
          <a:p>
            <a:r>
              <a:rPr lang="en-IN" dirty="0"/>
              <a:t>d) To supervise the functioning of school.</a:t>
            </a:r>
          </a:p>
          <a:p>
            <a:r>
              <a:rPr lang="en-IN" dirty="0"/>
              <a:t>e) To carry-out the annual inspection </a:t>
            </a:r>
            <a:r>
              <a:rPr lang="en-IN" dirty="0" smtClean="0"/>
              <a:t>of the </a:t>
            </a:r>
            <a:r>
              <a:rPr lang="en-IN" dirty="0"/>
              <a:t>schools.</a:t>
            </a:r>
          </a:p>
          <a:p>
            <a:r>
              <a:rPr lang="en-IN" dirty="0"/>
              <a:t>f) To implement the policies and orders </a:t>
            </a:r>
            <a:r>
              <a:rPr lang="en-IN" dirty="0" smtClean="0"/>
              <a:t>of the </a:t>
            </a:r>
            <a:r>
              <a:rPr lang="en-IN" dirty="0"/>
              <a:t>highest authorities regarding education.</a:t>
            </a:r>
          </a:p>
          <a:p>
            <a:r>
              <a:rPr lang="en-IN" dirty="0"/>
              <a:t>g) To give directions to the </a:t>
            </a:r>
            <a:r>
              <a:rPr lang="en-IN" dirty="0" smtClean="0"/>
              <a:t>subordinate staff</a:t>
            </a:r>
            <a:r>
              <a:rPr lang="en-IN" dirty="0"/>
              <a:t>.</a:t>
            </a:r>
          </a:p>
          <a:p>
            <a:r>
              <a:rPr lang="en-IN" dirty="0"/>
              <a:t>h) To hear cases of teachers and </a:t>
            </a:r>
            <a:r>
              <a:rPr lang="en-IN" dirty="0" smtClean="0"/>
              <a:t>give judgments </a:t>
            </a:r>
            <a:r>
              <a:rPr lang="en-IN" dirty="0"/>
              <a:t>regarding their cases.</a:t>
            </a:r>
          </a:p>
        </p:txBody>
      </p:sp>
    </p:spTree>
    <p:extLst>
      <p:ext uri="{BB962C8B-B14F-4D97-AF65-F5344CB8AC3E}">
        <p14:creationId xmlns:p14="http://schemas.microsoft.com/office/powerpoint/2010/main" val="4263327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FUNCTIONS OF DPI</a:t>
            </a:r>
            <a:endParaRPr lang="en-IN" dirty="0"/>
          </a:p>
        </p:txBody>
      </p:sp>
      <p:sp>
        <p:nvSpPr>
          <p:cNvPr id="3" name="Content Placeholder 2"/>
          <p:cNvSpPr>
            <a:spLocks noGrp="1"/>
          </p:cNvSpPr>
          <p:nvPr>
            <p:ph idx="1"/>
          </p:nvPr>
        </p:nvSpPr>
        <p:spPr/>
        <p:txBody>
          <a:bodyPr>
            <a:normAutofit fontScale="62500" lnSpcReduction="20000"/>
          </a:bodyPr>
          <a:lstStyle/>
          <a:p>
            <a:r>
              <a:rPr lang="en-IN" dirty="0"/>
              <a:t>● To present proposals of policy to the education secretary and to</a:t>
            </a:r>
          </a:p>
          <a:p>
            <a:r>
              <a:rPr lang="en-IN" dirty="0"/>
              <a:t>executive, if approved by the education minister.</a:t>
            </a:r>
          </a:p>
          <a:p>
            <a:r>
              <a:rPr lang="en-IN" dirty="0"/>
              <a:t>● keep government informed about the conditions and progress of all</a:t>
            </a:r>
          </a:p>
          <a:p>
            <a:pPr marL="0" indent="0">
              <a:buNone/>
            </a:pPr>
            <a:r>
              <a:rPr lang="en-IN" dirty="0"/>
              <a:t>types of education and the people's needs and requirements regarding education.</a:t>
            </a:r>
          </a:p>
          <a:p>
            <a:r>
              <a:rPr lang="en-IN" dirty="0"/>
              <a:t>● To supervise, control, inspect and guide the educational institutions</a:t>
            </a:r>
          </a:p>
          <a:p>
            <a:pPr marL="0" indent="0">
              <a:buNone/>
            </a:pPr>
            <a:r>
              <a:rPr lang="en-IN" dirty="0"/>
              <a:t>including private institutions in the state.</a:t>
            </a:r>
          </a:p>
          <a:p>
            <a:r>
              <a:rPr lang="en-IN" dirty="0"/>
              <a:t>● To supervise the work of the government officials, inspectors,</a:t>
            </a:r>
          </a:p>
          <a:p>
            <a:pPr marL="0" indent="0">
              <a:buNone/>
            </a:pPr>
            <a:r>
              <a:rPr lang="en-IN" dirty="0"/>
              <a:t>teachers of government institutions and to deal with their leave, transfer and discipline.</a:t>
            </a:r>
          </a:p>
          <a:p>
            <a:r>
              <a:rPr lang="en-IN" dirty="0"/>
              <a:t>● To disburse funds as sanctioned by the government.</a:t>
            </a:r>
          </a:p>
          <a:p>
            <a:r>
              <a:rPr lang="en-IN" dirty="0"/>
              <a:t>● To determine and disburse grant in aids to privately managed</a:t>
            </a:r>
          </a:p>
          <a:p>
            <a:r>
              <a:rPr lang="en-IN" dirty="0"/>
              <a:t>institutions.</a:t>
            </a:r>
          </a:p>
          <a:p>
            <a:r>
              <a:rPr lang="en-IN" dirty="0"/>
              <a:t>● To organize training of secondary school teachers.</a:t>
            </a:r>
          </a:p>
          <a:p>
            <a:r>
              <a:rPr lang="en-IN" dirty="0"/>
              <a:t>● To provide expert advice both to the institutions and secretariat.</a:t>
            </a:r>
          </a:p>
        </p:txBody>
      </p:sp>
    </p:spTree>
    <p:extLst>
      <p:ext uri="{BB962C8B-B14F-4D97-AF65-F5344CB8AC3E}">
        <p14:creationId xmlns:p14="http://schemas.microsoft.com/office/powerpoint/2010/main" val="838574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Functions of DHSC</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a:t>P</a:t>
            </a:r>
            <a:r>
              <a:rPr lang="en-IN" dirty="0" smtClean="0"/>
              <a:t>romote </a:t>
            </a:r>
            <a:r>
              <a:rPr lang="en-IN" dirty="0"/>
              <a:t>all round development in Higher Secondary Education by establishing appropriate philosophies, adequate institutional network, effective administrative systems and well-qualified and motivated staff necessary to carryout academic and administrative responsibilities</a:t>
            </a:r>
            <a:r>
              <a:rPr lang="en-IN" dirty="0" smtClean="0"/>
              <a:t>.</a:t>
            </a:r>
          </a:p>
          <a:p>
            <a:pPr algn="just"/>
            <a:r>
              <a:rPr lang="en-IN" dirty="0"/>
              <a:t>The pre-degree courses had to be </a:t>
            </a:r>
            <a:r>
              <a:rPr lang="en-IN" dirty="0" err="1"/>
              <a:t>segregrated</a:t>
            </a:r>
            <a:r>
              <a:rPr lang="en-IN"/>
              <a:t> from University education to bring them under the ambit of authority of the Directorate</a:t>
            </a:r>
            <a:endParaRPr lang="en-IN" dirty="0"/>
          </a:p>
        </p:txBody>
      </p:sp>
    </p:spTree>
    <p:extLst>
      <p:ext uri="{BB962C8B-B14F-4D97-AF65-F5344CB8AC3E}">
        <p14:creationId xmlns:p14="http://schemas.microsoft.com/office/powerpoint/2010/main" val="14798164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 unit 10</a:t>
            </a:r>
            <a:r>
              <a:rPr lang="en-IN" dirty="0" smtClean="0">
                <a:solidFill>
                  <a:srgbClr val="C00000"/>
                </a:solidFill>
              </a:rPr>
              <a:t>-Psycho-social </a:t>
            </a:r>
            <a:r>
              <a:rPr lang="en-IN" dirty="0">
                <a:solidFill>
                  <a:srgbClr val="C00000"/>
                </a:solidFill>
              </a:rPr>
              <a:t>problems of students at secondary level – Social sensitivity – Gender concerns – Cyber Ethics – Sex education – Health and Hygiene – Social abuses: drugs and alcoholism</a:t>
            </a:r>
            <a:r>
              <a:rPr lang="en-IN" dirty="0"/>
              <a:t>. </a:t>
            </a:r>
          </a:p>
        </p:txBody>
      </p:sp>
    </p:spTree>
    <p:extLst>
      <p:ext uri="{BB962C8B-B14F-4D97-AF65-F5344CB8AC3E}">
        <p14:creationId xmlns:p14="http://schemas.microsoft.com/office/powerpoint/2010/main" val="6142249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Psycho-social </a:t>
            </a:r>
            <a:r>
              <a:rPr lang="en-IN" dirty="0"/>
              <a:t>problems of students</a:t>
            </a:r>
          </a:p>
        </p:txBody>
      </p:sp>
      <p:sp>
        <p:nvSpPr>
          <p:cNvPr id="3" name="Content Placeholder 2"/>
          <p:cNvSpPr>
            <a:spLocks noGrp="1"/>
          </p:cNvSpPr>
          <p:nvPr>
            <p:ph idx="1"/>
          </p:nvPr>
        </p:nvSpPr>
        <p:spPr/>
        <p:txBody>
          <a:bodyPr>
            <a:normAutofit fontScale="92500" lnSpcReduction="10000"/>
          </a:bodyPr>
          <a:lstStyle/>
          <a:p>
            <a:pPr algn="just"/>
            <a:r>
              <a:rPr lang="en-IN" b="1" dirty="0"/>
              <a:t>Psycho-social Problems </a:t>
            </a:r>
            <a:r>
              <a:rPr lang="en-IN" dirty="0"/>
              <a:t>refers to various problems of adolescents like </a:t>
            </a:r>
            <a:r>
              <a:rPr lang="en-IN" dirty="0" smtClean="0"/>
              <a:t>behavioural problems</a:t>
            </a:r>
            <a:r>
              <a:rPr lang="en-IN" dirty="0"/>
              <a:t>, emotional problems, educational problems and social problems. </a:t>
            </a:r>
            <a:endParaRPr lang="en-IN" dirty="0" smtClean="0"/>
          </a:p>
          <a:p>
            <a:pPr marL="0" indent="0" algn="just">
              <a:buNone/>
            </a:pPr>
            <a:r>
              <a:rPr lang="en-IN" dirty="0" smtClean="0"/>
              <a:t>  </a:t>
            </a:r>
          </a:p>
          <a:p>
            <a:pPr marL="0" indent="0" algn="just">
              <a:buNone/>
            </a:pPr>
            <a:r>
              <a:rPr lang="en-IN" dirty="0" smtClean="0"/>
              <a:t>Problems </a:t>
            </a:r>
            <a:r>
              <a:rPr lang="en-IN" dirty="0"/>
              <a:t>related </a:t>
            </a:r>
            <a:r>
              <a:rPr lang="en-IN" dirty="0" smtClean="0"/>
              <a:t>to any </a:t>
            </a:r>
            <a:r>
              <a:rPr lang="en-IN" dirty="0"/>
              <a:t>or all the external activities of a person, which are observed directly, like </a:t>
            </a:r>
            <a:r>
              <a:rPr lang="en-IN" dirty="0" smtClean="0"/>
              <a:t>behaviour that harms </a:t>
            </a:r>
            <a:r>
              <a:rPr lang="en-IN" dirty="0"/>
              <a:t>or threatens to harm others, lying, violation of rules </a:t>
            </a:r>
            <a:r>
              <a:rPr lang="en-IN" dirty="0" err="1"/>
              <a:t>etc</a:t>
            </a:r>
            <a:r>
              <a:rPr lang="en-IN" dirty="0"/>
              <a:t>, are </a:t>
            </a:r>
            <a:r>
              <a:rPr lang="en-IN" b="1" dirty="0" smtClean="0"/>
              <a:t>behavioural </a:t>
            </a:r>
            <a:r>
              <a:rPr lang="en-IN" b="1" dirty="0"/>
              <a:t>problems. </a:t>
            </a:r>
          </a:p>
        </p:txBody>
      </p:sp>
    </p:spTree>
    <p:extLst>
      <p:ext uri="{BB962C8B-B14F-4D97-AF65-F5344CB8AC3E}">
        <p14:creationId xmlns:p14="http://schemas.microsoft.com/office/powerpoint/2010/main" val="19265699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a:bodyPr>
          <a:lstStyle/>
          <a:p>
            <a:pPr algn="just"/>
            <a:r>
              <a:rPr lang="en-IN" b="1" dirty="0"/>
              <a:t>Emotional problems </a:t>
            </a:r>
            <a:r>
              <a:rPr lang="en-IN" dirty="0"/>
              <a:t>are the problems related to any of the particular feelings that characterize</a:t>
            </a:r>
          </a:p>
          <a:p>
            <a:pPr marL="0" indent="0" algn="just">
              <a:buNone/>
            </a:pPr>
            <a:r>
              <a:rPr lang="en-IN" dirty="0" smtClean="0"/>
              <a:t>    the </a:t>
            </a:r>
            <a:r>
              <a:rPr lang="en-IN" dirty="0"/>
              <a:t>state of mind</a:t>
            </a:r>
            <a:r>
              <a:rPr lang="en-IN" dirty="0" smtClean="0"/>
              <a:t>.</a:t>
            </a:r>
          </a:p>
          <a:p>
            <a:pPr marL="0" indent="0" algn="just">
              <a:buNone/>
            </a:pPr>
            <a:r>
              <a:rPr lang="en-IN" dirty="0" smtClean="0"/>
              <a:t> </a:t>
            </a:r>
            <a:r>
              <a:rPr lang="en-IN" b="1" dirty="0"/>
              <a:t>Educational problems </a:t>
            </a:r>
            <a:r>
              <a:rPr lang="en-IN" dirty="0"/>
              <a:t>include problems related to cognitive skills, </a:t>
            </a:r>
            <a:r>
              <a:rPr lang="en-IN" dirty="0" smtClean="0"/>
              <a:t>teachers’ and </a:t>
            </a:r>
            <a:r>
              <a:rPr lang="en-IN" dirty="0"/>
              <a:t>parental motivation in academic field, adjustment with the school etc. </a:t>
            </a:r>
            <a:endParaRPr lang="en-IN" dirty="0" smtClean="0"/>
          </a:p>
          <a:p>
            <a:pPr marL="0" indent="0" algn="just">
              <a:buNone/>
            </a:pPr>
            <a:r>
              <a:rPr lang="en-IN" b="1" dirty="0" smtClean="0"/>
              <a:t>Social </a:t>
            </a:r>
            <a:r>
              <a:rPr lang="en-IN" b="1" dirty="0"/>
              <a:t>problems </a:t>
            </a:r>
            <a:r>
              <a:rPr lang="en-IN" dirty="0" smtClean="0"/>
              <a:t>are the </a:t>
            </a:r>
            <a:r>
              <a:rPr lang="en-IN" dirty="0"/>
              <a:t>problems related to social environment such as social </a:t>
            </a:r>
            <a:r>
              <a:rPr lang="en-IN" dirty="0" smtClean="0"/>
              <a:t>behaviour</a:t>
            </a:r>
            <a:r>
              <a:rPr lang="en-IN" dirty="0"/>
              <a:t>, social participation, </a:t>
            </a:r>
            <a:r>
              <a:rPr lang="en-IN" dirty="0" smtClean="0"/>
              <a:t>peer influence </a:t>
            </a:r>
            <a:r>
              <a:rPr lang="en-IN" dirty="0"/>
              <a:t>and adjustment with family, society and religion. </a:t>
            </a:r>
          </a:p>
        </p:txBody>
      </p:sp>
    </p:spTree>
    <p:extLst>
      <p:ext uri="{BB962C8B-B14F-4D97-AF65-F5344CB8AC3E}">
        <p14:creationId xmlns:p14="http://schemas.microsoft.com/office/powerpoint/2010/main" val="1823579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0000" lnSpcReduction="20000"/>
          </a:bodyPr>
          <a:lstStyle/>
          <a:p>
            <a:r>
              <a:rPr lang="en-IN" b="1" dirty="0" smtClean="0"/>
              <a:t>Behavioural </a:t>
            </a:r>
            <a:r>
              <a:rPr lang="en-IN" b="1" dirty="0"/>
              <a:t>problems           </a:t>
            </a:r>
            <a:endParaRPr lang="en-IN" b="1" dirty="0" smtClean="0"/>
          </a:p>
          <a:p>
            <a:r>
              <a:rPr lang="en-IN" dirty="0" smtClean="0"/>
              <a:t>  </a:t>
            </a:r>
            <a:r>
              <a:rPr lang="en-IN" dirty="0"/>
              <a:t>Impatience</a:t>
            </a:r>
            <a:endParaRPr lang="en-IN" dirty="0" smtClean="0"/>
          </a:p>
          <a:p>
            <a:r>
              <a:rPr lang="en-IN" dirty="0" smtClean="0"/>
              <a:t> Shyness </a:t>
            </a:r>
          </a:p>
          <a:p>
            <a:r>
              <a:rPr lang="en-IN" dirty="0" smtClean="0"/>
              <a:t>Talkative </a:t>
            </a:r>
            <a:endParaRPr lang="en-IN" dirty="0"/>
          </a:p>
          <a:p>
            <a:r>
              <a:rPr lang="en-IN" dirty="0"/>
              <a:t>Unorganised nature </a:t>
            </a:r>
          </a:p>
          <a:p>
            <a:r>
              <a:rPr lang="en-IN" dirty="0" smtClean="0"/>
              <a:t>Hyperactivity </a:t>
            </a:r>
          </a:p>
          <a:p>
            <a:r>
              <a:rPr lang="en-IN" dirty="0" smtClean="0"/>
              <a:t>Introversion </a:t>
            </a:r>
            <a:endParaRPr lang="en-IN" dirty="0"/>
          </a:p>
          <a:p>
            <a:r>
              <a:rPr lang="en-IN" dirty="0" smtClean="0"/>
              <a:t>Extreme </a:t>
            </a:r>
            <a:r>
              <a:rPr lang="en-IN" dirty="0"/>
              <a:t>passivity </a:t>
            </a:r>
          </a:p>
          <a:p>
            <a:r>
              <a:rPr lang="en-IN" dirty="0"/>
              <a:t>Disobedience </a:t>
            </a:r>
          </a:p>
          <a:p>
            <a:r>
              <a:rPr lang="en-IN" dirty="0"/>
              <a:t>Tendency to violate rule </a:t>
            </a:r>
          </a:p>
          <a:p>
            <a:r>
              <a:rPr lang="en-IN" dirty="0"/>
              <a:t>Over dependence </a:t>
            </a:r>
          </a:p>
          <a:p>
            <a:r>
              <a:rPr lang="en-IN" dirty="0"/>
              <a:t>Aggressive behaviour </a:t>
            </a:r>
          </a:p>
          <a:p>
            <a:r>
              <a:rPr lang="en-IN" dirty="0"/>
              <a:t>Bad manners </a:t>
            </a:r>
          </a:p>
          <a:p>
            <a:r>
              <a:rPr lang="en-IN" dirty="0"/>
              <a:t>Tendency for lying or stealing </a:t>
            </a:r>
          </a:p>
          <a:p>
            <a:r>
              <a:rPr lang="en-IN" dirty="0"/>
              <a:t>Self harm behaviour </a:t>
            </a:r>
          </a:p>
          <a:p>
            <a:r>
              <a:rPr lang="en-IN" dirty="0"/>
              <a:t>Disrespect</a:t>
            </a:r>
          </a:p>
        </p:txBody>
      </p:sp>
    </p:spTree>
    <p:extLst>
      <p:ext uri="{BB962C8B-B14F-4D97-AF65-F5344CB8AC3E}">
        <p14:creationId xmlns:p14="http://schemas.microsoft.com/office/powerpoint/2010/main" val="158306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70000" lnSpcReduction="20000"/>
          </a:bodyPr>
          <a:lstStyle/>
          <a:p>
            <a:r>
              <a:rPr lang="en-IN" b="1" dirty="0"/>
              <a:t>Emotional </a:t>
            </a:r>
            <a:r>
              <a:rPr lang="en-IN" b="1" dirty="0" smtClean="0"/>
              <a:t>problem</a:t>
            </a:r>
            <a:endParaRPr lang="en-IN" b="1" dirty="0"/>
          </a:p>
          <a:p>
            <a:r>
              <a:rPr lang="en-IN" dirty="0"/>
              <a:t>Anxiety </a:t>
            </a:r>
          </a:p>
          <a:p>
            <a:r>
              <a:rPr lang="en-IN" dirty="0"/>
              <a:t>Hot temperedness </a:t>
            </a:r>
          </a:p>
          <a:p>
            <a:r>
              <a:rPr lang="en-IN" dirty="0"/>
              <a:t>Day dreaming </a:t>
            </a:r>
          </a:p>
          <a:p>
            <a:r>
              <a:rPr lang="en-IN" dirty="0"/>
              <a:t>Rapid mood swings </a:t>
            </a:r>
          </a:p>
          <a:p>
            <a:r>
              <a:rPr lang="en-IN" dirty="0"/>
              <a:t>Nightmares </a:t>
            </a:r>
          </a:p>
          <a:p>
            <a:r>
              <a:rPr lang="en-IN" dirty="0"/>
              <a:t>Loneliness </a:t>
            </a:r>
          </a:p>
          <a:p>
            <a:r>
              <a:rPr lang="en-IN" dirty="0"/>
              <a:t>Excessive fears </a:t>
            </a:r>
            <a:r>
              <a:rPr lang="en-IN" dirty="0" smtClean="0"/>
              <a:t>and worries</a:t>
            </a:r>
            <a:endParaRPr lang="en-IN" dirty="0"/>
          </a:p>
          <a:p>
            <a:endParaRPr lang="en-IN" dirty="0"/>
          </a:p>
          <a:p>
            <a:r>
              <a:rPr lang="en-IN" dirty="0"/>
              <a:t>Depression </a:t>
            </a:r>
          </a:p>
          <a:p>
            <a:r>
              <a:rPr lang="en-IN" dirty="0"/>
              <a:t>Feeling of inferiority </a:t>
            </a:r>
          </a:p>
          <a:p>
            <a:r>
              <a:rPr lang="en-IN" dirty="0"/>
              <a:t>Lack of sleep </a:t>
            </a:r>
          </a:p>
          <a:p>
            <a:r>
              <a:rPr lang="en-IN" dirty="0"/>
              <a:t>Apathy </a:t>
            </a:r>
          </a:p>
          <a:p>
            <a:r>
              <a:rPr lang="en-IN" dirty="0"/>
              <a:t>Feeling of insecurity </a:t>
            </a:r>
          </a:p>
          <a:p>
            <a:r>
              <a:rPr lang="en-IN" dirty="0" smtClean="0"/>
              <a:t>Suicidal </a:t>
            </a:r>
            <a:r>
              <a:rPr lang="en-IN" dirty="0"/>
              <a:t>feeling</a:t>
            </a:r>
          </a:p>
        </p:txBody>
      </p:sp>
    </p:spTree>
    <p:extLst>
      <p:ext uri="{BB962C8B-B14F-4D97-AF65-F5344CB8AC3E}">
        <p14:creationId xmlns:p14="http://schemas.microsoft.com/office/powerpoint/2010/main" val="3219367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70000" lnSpcReduction="20000"/>
          </a:bodyPr>
          <a:lstStyle/>
          <a:p>
            <a:r>
              <a:rPr lang="en-IN" b="1" dirty="0"/>
              <a:t>Educational </a:t>
            </a:r>
            <a:r>
              <a:rPr lang="en-IN" b="1" dirty="0" smtClean="0"/>
              <a:t>problems</a:t>
            </a:r>
            <a:endParaRPr lang="en-IN" b="1" dirty="0"/>
          </a:p>
          <a:p>
            <a:r>
              <a:rPr lang="en-IN" dirty="0"/>
              <a:t>Academic underachievement </a:t>
            </a:r>
          </a:p>
          <a:p>
            <a:r>
              <a:rPr lang="en-IN" dirty="0" smtClean="0"/>
              <a:t>Lack </a:t>
            </a:r>
            <a:r>
              <a:rPr lang="en-IN" dirty="0"/>
              <a:t>of concentration </a:t>
            </a:r>
          </a:p>
          <a:p>
            <a:r>
              <a:rPr lang="en-IN" dirty="0"/>
              <a:t>Strict rules of school </a:t>
            </a:r>
          </a:p>
          <a:p>
            <a:r>
              <a:rPr lang="en-IN" dirty="0"/>
              <a:t>Fear of failure in exam </a:t>
            </a:r>
          </a:p>
          <a:p>
            <a:r>
              <a:rPr lang="en-IN" dirty="0"/>
              <a:t>Poor memory </a:t>
            </a:r>
          </a:p>
          <a:p>
            <a:r>
              <a:rPr lang="en-IN" dirty="0"/>
              <a:t>Over load of school work </a:t>
            </a:r>
          </a:p>
          <a:p>
            <a:r>
              <a:rPr lang="en-IN" dirty="0"/>
              <a:t>Inadequate educational status </a:t>
            </a:r>
            <a:r>
              <a:rPr lang="en-IN" dirty="0" smtClean="0"/>
              <a:t>of parents</a:t>
            </a:r>
            <a:endParaRPr lang="en-IN" dirty="0"/>
          </a:p>
          <a:p>
            <a:endParaRPr lang="en-IN" dirty="0"/>
          </a:p>
          <a:p>
            <a:r>
              <a:rPr lang="en-IN" dirty="0"/>
              <a:t>Disinterest in school work </a:t>
            </a:r>
          </a:p>
          <a:p>
            <a:r>
              <a:rPr lang="en-IN" dirty="0"/>
              <a:t>Lack of academic skill </a:t>
            </a:r>
          </a:p>
          <a:p>
            <a:r>
              <a:rPr lang="en-IN" dirty="0"/>
              <a:t>Decreased motivation </a:t>
            </a:r>
          </a:p>
          <a:p>
            <a:r>
              <a:rPr lang="en-IN" dirty="0"/>
              <a:t>School absence </a:t>
            </a:r>
          </a:p>
          <a:p>
            <a:r>
              <a:rPr lang="en-IN" dirty="0"/>
              <a:t>Busy schedule of parents </a:t>
            </a:r>
          </a:p>
          <a:p>
            <a:r>
              <a:rPr lang="en-IN" dirty="0"/>
              <a:t>Learning disabilities</a:t>
            </a:r>
          </a:p>
        </p:txBody>
      </p:sp>
    </p:spTree>
    <p:extLst>
      <p:ext uri="{BB962C8B-B14F-4D97-AF65-F5344CB8AC3E}">
        <p14:creationId xmlns:p14="http://schemas.microsoft.com/office/powerpoint/2010/main" val="42750064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229600" cy="5865515"/>
          </a:xfrm>
        </p:spPr>
        <p:txBody>
          <a:bodyPr>
            <a:normAutofit fontScale="85000" lnSpcReduction="20000"/>
          </a:bodyPr>
          <a:lstStyle/>
          <a:p>
            <a:r>
              <a:rPr lang="en-IN" b="1" dirty="0"/>
              <a:t>Social </a:t>
            </a:r>
            <a:r>
              <a:rPr lang="en-IN" b="1" dirty="0" smtClean="0"/>
              <a:t>problems</a:t>
            </a:r>
            <a:endParaRPr lang="en-IN" b="1" dirty="0"/>
          </a:p>
          <a:p>
            <a:r>
              <a:rPr lang="en-IN" dirty="0"/>
              <a:t>Low self esteem </a:t>
            </a:r>
          </a:p>
          <a:p>
            <a:r>
              <a:rPr lang="en-IN" dirty="0"/>
              <a:t>Attraction to opposite sex </a:t>
            </a:r>
          </a:p>
          <a:p>
            <a:r>
              <a:rPr lang="en-IN" dirty="0"/>
              <a:t>Lack of leadership ability </a:t>
            </a:r>
          </a:p>
          <a:p>
            <a:r>
              <a:rPr lang="en-IN" dirty="0"/>
              <a:t>Lack of self confidence </a:t>
            </a:r>
          </a:p>
          <a:p>
            <a:r>
              <a:rPr lang="en-IN" dirty="0"/>
              <a:t>Poor self concept </a:t>
            </a:r>
          </a:p>
          <a:p>
            <a:r>
              <a:rPr lang="en-IN" dirty="0"/>
              <a:t>Identity confusion </a:t>
            </a:r>
          </a:p>
          <a:p>
            <a:r>
              <a:rPr lang="en-IN" dirty="0"/>
              <a:t>Social withdrawal </a:t>
            </a:r>
          </a:p>
          <a:p>
            <a:r>
              <a:rPr lang="en-IN" dirty="0"/>
              <a:t>Lack of social recognition </a:t>
            </a:r>
          </a:p>
          <a:p>
            <a:r>
              <a:rPr lang="en-IN" dirty="0"/>
              <a:t>Superstitious believes </a:t>
            </a:r>
          </a:p>
          <a:p>
            <a:r>
              <a:rPr lang="en-IN" dirty="0"/>
              <a:t>Religious conflicts </a:t>
            </a:r>
          </a:p>
          <a:p>
            <a:r>
              <a:rPr lang="en-IN" dirty="0"/>
              <a:t>Domestic violence </a:t>
            </a:r>
          </a:p>
          <a:p>
            <a:r>
              <a:rPr lang="en-IN" dirty="0"/>
              <a:t>Participation in antisocial activities </a:t>
            </a:r>
          </a:p>
          <a:p>
            <a:r>
              <a:rPr lang="en-IN" dirty="0"/>
              <a:t>Isolation from family</a:t>
            </a:r>
          </a:p>
        </p:txBody>
      </p:sp>
    </p:spTree>
    <p:extLst>
      <p:ext uri="{BB962C8B-B14F-4D97-AF65-F5344CB8AC3E}">
        <p14:creationId xmlns:p14="http://schemas.microsoft.com/office/powerpoint/2010/main" val="1334087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Sarva</a:t>
            </a:r>
            <a:r>
              <a:rPr lang="en-IN" dirty="0" smtClean="0"/>
              <a:t> </a:t>
            </a:r>
            <a:r>
              <a:rPr lang="en-IN" dirty="0" err="1" smtClean="0"/>
              <a:t>Shiksha</a:t>
            </a:r>
            <a:r>
              <a:rPr lang="en-IN" dirty="0" smtClean="0"/>
              <a:t> </a:t>
            </a:r>
            <a:r>
              <a:rPr lang="en-IN" dirty="0" err="1" smtClean="0"/>
              <a:t>Abhiyan</a:t>
            </a:r>
            <a:endParaRPr lang="en-IN" dirty="0"/>
          </a:p>
        </p:txBody>
      </p:sp>
      <p:sp>
        <p:nvSpPr>
          <p:cNvPr id="3" name="Content Placeholder 2"/>
          <p:cNvSpPr>
            <a:spLocks noGrp="1"/>
          </p:cNvSpPr>
          <p:nvPr>
            <p:ph idx="1"/>
          </p:nvPr>
        </p:nvSpPr>
        <p:spPr/>
        <p:txBody>
          <a:bodyPr>
            <a:normAutofit lnSpcReduction="10000"/>
          </a:bodyPr>
          <a:lstStyle/>
          <a:p>
            <a:r>
              <a:rPr lang="en-IN" dirty="0" smtClean="0"/>
              <a:t>Launched in 2001 </a:t>
            </a:r>
          </a:p>
          <a:p>
            <a:r>
              <a:rPr lang="en-IN" dirty="0" err="1" smtClean="0"/>
              <a:t>Sarva</a:t>
            </a:r>
            <a:r>
              <a:rPr lang="en-IN" dirty="0" smtClean="0"/>
              <a:t> </a:t>
            </a:r>
            <a:r>
              <a:rPr lang="en-IN" dirty="0" err="1" smtClean="0"/>
              <a:t>Shiksha</a:t>
            </a:r>
            <a:r>
              <a:rPr lang="en-IN" dirty="0" smtClean="0"/>
              <a:t> </a:t>
            </a:r>
            <a:r>
              <a:rPr lang="en-IN" dirty="0" err="1" smtClean="0"/>
              <a:t>Abhiyan</a:t>
            </a:r>
            <a:r>
              <a:rPr lang="en-IN" dirty="0" smtClean="0"/>
              <a:t>(SSA) is one of </a:t>
            </a:r>
            <a:r>
              <a:rPr lang="en-IN" dirty="0" err="1" smtClean="0"/>
              <a:t>India‟s</a:t>
            </a:r>
            <a:r>
              <a:rPr lang="en-IN" dirty="0" smtClean="0"/>
              <a:t> major flagship programmes for </a:t>
            </a:r>
            <a:r>
              <a:rPr lang="en-IN" dirty="0" err="1" smtClean="0"/>
              <a:t>universalisation</a:t>
            </a:r>
            <a:r>
              <a:rPr lang="en-IN" dirty="0" smtClean="0"/>
              <a:t> of elementary education.</a:t>
            </a:r>
          </a:p>
          <a:p>
            <a:r>
              <a:rPr lang="en-IN" dirty="0" smtClean="0"/>
              <a:t>Its overall goals include universal access and retention, bridging of gender and social category gaps in elementary education, and achieving significant enhancement in learning levels of children.</a:t>
            </a:r>
          </a:p>
          <a:p>
            <a:endParaRPr lang="en-IN" dirty="0"/>
          </a:p>
        </p:txBody>
      </p:sp>
    </p:spTree>
    <p:extLst>
      <p:ext uri="{BB962C8B-B14F-4D97-AF65-F5344CB8AC3E}">
        <p14:creationId xmlns:p14="http://schemas.microsoft.com/office/powerpoint/2010/main" val="35209200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100" dirty="0"/>
              <a:t>Remedies to reduce the intensity of Psycho-social problems among </a:t>
            </a:r>
            <a:r>
              <a:rPr lang="en-IN" sz="3100" dirty="0" smtClean="0"/>
              <a:t>adolescents</a:t>
            </a:r>
            <a:endParaRPr lang="en-IN" dirty="0"/>
          </a:p>
        </p:txBody>
      </p:sp>
      <p:sp>
        <p:nvSpPr>
          <p:cNvPr id="3" name="Content Placeholder 2"/>
          <p:cNvSpPr>
            <a:spLocks noGrp="1"/>
          </p:cNvSpPr>
          <p:nvPr>
            <p:ph idx="1"/>
          </p:nvPr>
        </p:nvSpPr>
        <p:spPr/>
        <p:txBody>
          <a:bodyPr/>
          <a:lstStyle/>
          <a:p>
            <a:r>
              <a:rPr lang="en-IN" dirty="0" smtClean="0"/>
              <a:t>-Reconstruction </a:t>
            </a:r>
            <a:r>
              <a:rPr lang="en-IN" dirty="0"/>
              <a:t>in the present education system</a:t>
            </a:r>
            <a:r>
              <a:rPr lang="en-IN" dirty="0" smtClean="0"/>
              <a:t>.</a:t>
            </a:r>
          </a:p>
          <a:p>
            <a:r>
              <a:rPr lang="en-IN" dirty="0" smtClean="0"/>
              <a:t> Improve </a:t>
            </a:r>
            <a:r>
              <a:rPr lang="en-IN" dirty="0"/>
              <a:t>the </a:t>
            </a:r>
            <a:r>
              <a:rPr lang="en-IN" dirty="0" smtClean="0"/>
              <a:t>functioning of </a:t>
            </a:r>
            <a:r>
              <a:rPr lang="en-IN" dirty="0"/>
              <a:t>career guidance and counselling centres in every institution. </a:t>
            </a:r>
            <a:endParaRPr lang="en-IN" dirty="0" smtClean="0"/>
          </a:p>
          <a:p>
            <a:r>
              <a:rPr lang="en-IN" dirty="0"/>
              <a:t>The parents, teachers and other school authorities should </a:t>
            </a:r>
            <a:r>
              <a:rPr lang="en-IN" dirty="0" smtClean="0"/>
              <a:t>ensure conducive </a:t>
            </a:r>
            <a:r>
              <a:rPr lang="en-IN" dirty="0"/>
              <a:t>physical, social and psychological environments in </a:t>
            </a:r>
            <a:r>
              <a:rPr lang="en-IN" dirty="0" smtClean="0"/>
              <a:t>school.</a:t>
            </a:r>
          </a:p>
          <a:p>
            <a:endParaRPr lang="en-IN" dirty="0"/>
          </a:p>
        </p:txBody>
      </p:sp>
    </p:spTree>
    <p:extLst>
      <p:ext uri="{BB962C8B-B14F-4D97-AF65-F5344CB8AC3E}">
        <p14:creationId xmlns:p14="http://schemas.microsoft.com/office/powerpoint/2010/main" val="22860733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n-IN" dirty="0"/>
              <a:t>Adolescents need </a:t>
            </a:r>
            <a:r>
              <a:rPr lang="en-IN" dirty="0" smtClean="0"/>
              <a:t>maximum attention </a:t>
            </a:r>
            <a:r>
              <a:rPr lang="en-IN" dirty="0"/>
              <a:t>and care. Adolescents of today have an intense desire for independence and </a:t>
            </a:r>
            <a:r>
              <a:rPr lang="en-IN" dirty="0" smtClean="0"/>
              <a:t>freedom for </a:t>
            </a:r>
            <a:r>
              <a:rPr lang="en-IN" dirty="0"/>
              <a:t>self expression that they </a:t>
            </a:r>
            <a:r>
              <a:rPr lang="en-IN" dirty="0" smtClean="0"/>
              <a:t>deserve.</a:t>
            </a:r>
          </a:p>
          <a:p>
            <a:pPr algn="just"/>
            <a:r>
              <a:rPr lang="en-IN" dirty="0" smtClean="0"/>
              <a:t>They </a:t>
            </a:r>
            <a:r>
              <a:rPr lang="en-IN" dirty="0"/>
              <a:t>will start to deviate </a:t>
            </a:r>
            <a:r>
              <a:rPr lang="en-IN" dirty="0" smtClean="0"/>
              <a:t>from the </a:t>
            </a:r>
            <a:r>
              <a:rPr lang="en-IN" dirty="0"/>
              <a:t>social norms and social values. So the teachers, parents and other caregivers </a:t>
            </a:r>
            <a:r>
              <a:rPr lang="en-IN" dirty="0" smtClean="0"/>
              <a:t>should consider </a:t>
            </a:r>
            <a:r>
              <a:rPr lang="en-IN" dirty="0"/>
              <a:t>them as an individual and should treat them in an appropriate way. </a:t>
            </a:r>
          </a:p>
        </p:txBody>
      </p:sp>
    </p:spTree>
    <p:extLst>
      <p:ext uri="{BB962C8B-B14F-4D97-AF65-F5344CB8AC3E}">
        <p14:creationId xmlns:p14="http://schemas.microsoft.com/office/powerpoint/2010/main" val="20202545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Social sensitivity </a:t>
            </a:r>
          </a:p>
        </p:txBody>
      </p:sp>
      <p:sp>
        <p:nvSpPr>
          <p:cNvPr id="3" name="Content Placeholder 2"/>
          <p:cNvSpPr>
            <a:spLocks noGrp="1"/>
          </p:cNvSpPr>
          <p:nvPr>
            <p:ph idx="1"/>
          </p:nvPr>
        </p:nvSpPr>
        <p:spPr/>
        <p:txBody>
          <a:bodyPr/>
          <a:lstStyle/>
          <a:p>
            <a:r>
              <a:rPr lang="en-IN" dirty="0"/>
              <a:t>Social sensitivity is the personal ability to perceive, understand, and respect the feelings and viewpoints of others, and it is reliably </a:t>
            </a:r>
            <a:r>
              <a:rPr lang="en-IN" dirty="0" smtClean="0"/>
              <a:t>measurable.</a:t>
            </a:r>
          </a:p>
          <a:p>
            <a:r>
              <a:rPr lang="en-IN" dirty="0" smtClean="0"/>
              <a:t>Important </a:t>
            </a:r>
            <a:r>
              <a:rPr lang="en-IN" dirty="0"/>
              <a:t>social skill and having high levels of social sensitivity can make you more well-liked and successful in social </a:t>
            </a:r>
            <a:r>
              <a:rPr lang="en-IN" dirty="0" smtClean="0"/>
              <a:t>relationships</a:t>
            </a:r>
            <a:r>
              <a:rPr lang="en-IN" dirty="0"/>
              <a:t>.</a:t>
            </a:r>
          </a:p>
        </p:txBody>
      </p:sp>
    </p:spTree>
    <p:extLst>
      <p:ext uri="{BB962C8B-B14F-4D97-AF65-F5344CB8AC3E}">
        <p14:creationId xmlns:p14="http://schemas.microsoft.com/office/powerpoint/2010/main" val="8646181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lgn="just"/>
            <a:r>
              <a:rPr lang="en-IN" dirty="0"/>
              <a:t>S</a:t>
            </a:r>
            <a:r>
              <a:rPr lang="en-IN" dirty="0" smtClean="0"/>
              <a:t>omeone </a:t>
            </a:r>
            <a:r>
              <a:rPr lang="en-IN" dirty="0"/>
              <a:t>with low social sensitivity would be an individual who only talks about themselves, interrupts and talks over others, and who ignores social cues to stop talking</a:t>
            </a:r>
            <a:r>
              <a:rPr lang="en-IN" dirty="0" smtClean="0"/>
              <a:t>.</a:t>
            </a:r>
          </a:p>
          <a:p>
            <a:pPr algn="just"/>
            <a:r>
              <a:rPr lang="en-IN" dirty="0" smtClean="0"/>
              <a:t>someone </a:t>
            </a:r>
            <a:r>
              <a:rPr lang="en-IN" dirty="0"/>
              <a:t>with high social sensitivity would be a person </a:t>
            </a:r>
            <a:r>
              <a:rPr lang="en-IN" dirty="0" smtClean="0"/>
              <a:t>who understands </a:t>
            </a:r>
            <a:r>
              <a:rPr lang="en-IN" dirty="0"/>
              <a:t>conversational cues and stops talking in order to listen at the appropriate time.</a:t>
            </a:r>
          </a:p>
        </p:txBody>
      </p:sp>
    </p:spTree>
    <p:extLst>
      <p:ext uri="{BB962C8B-B14F-4D97-AF65-F5344CB8AC3E}">
        <p14:creationId xmlns:p14="http://schemas.microsoft.com/office/powerpoint/2010/main" val="18520432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Developing Social Sensitivity</a:t>
            </a:r>
            <a:br>
              <a:rPr lang="en-IN" dirty="0"/>
            </a:br>
            <a:endParaRPr lang="en-IN" dirty="0"/>
          </a:p>
        </p:txBody>
      </p:sp>
      <p:sp>
        <p:nvSpPr>
          <p:cNvPr id="3" name="Content Placeholder 2"/>
          <p:cNvSpPr>
            <a:spLocks noGrp="1"/>
          </p:cNvSpPr>
          <p:nvPr>
            <p:ph idx="1"/>
          </p:nvPr>
        </p:nvSpPr>
        <p:spPr/>
        <p:txBody>
          <a:bodyPr>
            <a:normAutofit fontScale="77500" lnSpcReduction="20000"/>
          </a:bodyPr>
          <a:lstStyle/>
          <a:p>
            <a:endParaRPr lang="en-IN" dirty="0"/>
          </a:p>
          <a:p>
            <a:r>
              <a:rPr lang="en-IN" b="1" dirty="0"/>
              <a:t>Learn how to listen</a:t>
            </a:r>
            <a:r>
              <a:rPr lang="en-IN" dirty="0"/>
              <a:t>. Don’t just pay attention to the words they use – take note of their tone of voice, too. The tone could tell you what their words aren’t saying.</a:t>
            </a:r>
          </a:p>
          <a:p>
            <a:r>
              <a:rPr lang="en-IN" b="1" dirty="0"/>
              <a:t>Observe people in a social setting</a:t>
            </a:r>
            <a:r>
              <a:rPr lang="en-IN" dirty="0"/>
              <a:t>. This is especially effective for people you often mingle with. Everybody has mannerisms when put in certain situations. A guy may start fidgeting with his tie every time you bring up an uncomfortable subject. A certain woman you’re talking to may play with her earrings whenever you say something she agrees with. These observations could help you control situations based on how people are reacting.</a:t>
            </a:r>
          </a:p>
        </p:txBody>
      </p:sp>
    </p:spTree>
    <p:extLst>
      <p:ext uri="{BB962C8B-B14F-4D97-AF65-F5344CB8AC3E}">
        <p14:creationId xmlns:p14="http://schemas.microsoft.com/office/powerpoint/2010/main" val="5879332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6672"/>
            <a:ext cx="9144000" cy="4525963"/>
          </a:xfrm>
        </p:spPr>
        <p:txBody>
          <a:bodyPr/>
          <a:lstStyle/>
          <a:p>
            <a:r>
              <a:rPr lang="en-IN" b="1" dirty="0"/>
              <a:t>Talk to people</a:t>
            </a:r>
            <a:r>
              <a:rPr lang="en-IN" dirty="0"/>
              <a:t>. Some casual chitchat is enough to help you see different </a:t>
            </a:r>
            <a:r>
              <a:rPr lang="en-IN" dirty="0" smtClean="0"/>
              <a:t>behaviours </a:t>
            </a:r>
            <a:r>
              <a:rPr lang="en-IN" dirty="0"/>
              <a:t>people display. And the more </a:t>
            </a:r>
            <a:r>
              <a:rPr lang="en-IN" dirty="0" smtClean="0"/>
              <a:t>behaviours </a:t>
            </a:r>
            <a:r>
              <a:rPr lang="en-IN" dirty="0"/>
              <a:t>you see, the better you will be in </a:t>
            </a:r>
            <a:r>
              <a:rPr lang="en-IN" dirty="0" smtClean="0"/>
              <a:t>reacting  accordingly</a:t>
            </a:r>
            <a:r>
              <a:rPr lang="en-IN" dirty="0"/>
              <a:t>.</a:t>
            </a:r>
          </a:p>
        </p:txBody>
      </p:sp>
    </p:spTree>
    <p:extLst>
      <p:ext uri="{BB962C8B-B14F-4D97-AF65-F5344CB8AC3E}">
        <p14:creationId xmlns:p14="http://schemas.microsoft.com/office/powerpoint/2010/main" val="2823837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Cyber ethics" </a:t>
            </a:r>
          </a:p>
        </p:txBody>
      </p:sp>
      <p:sp>
        <p:nvSpPr>
          <p:cNvPr id="3" name="Content Placeholder 2"/>
          <p:cNvSpPr>
            <a:spLocks noGrp="1"/>
          </p:cNvSpPr>
          <p:nvPr>
            <p:ph idx="1"/>
          </p:nvPr>
        </p:nvSpPr>
        <p:spPr/>
        <p:txBody>
          <a:bodyPr/>
          <a:lstStyle/>
          <a:p>
            <a:r>
              <a:rPr lang="en-IN" dirty="0"/>
              <a:t>Cyber ethics" refers to the code of responsible </a:t>
            </a:r>
            <a:r>
              <a:rPr lang="en-IN" dirty="0" smtClean="0"/>
              <a:t>behaviour </a:t>
            </a:r>
            <a:r>
              <a:rPr lang="en-IN" dirty="0"/>
              <a:t>on the Internet. Just as we are taught to act responsibly in everyday life with lessons such as "Don't take what doesn't belong to you" and "Do not harm others," we must act responsibly in the cyber world </a:t>
            </a:r>
            <a:r>
              <a:rPr lang="en-IN" dirty="0" smtClean="0"/>
              <a:t>as well</a:t>
            </a:r>
            <a:r>
              <a:rPr lang="en-IN" dirty="0"/>
              <a:t>.</a:t>
            </a:r>
          </a:p>
        </p:txBody>
      </p:sp>
    </p:spTree>
    <p:extLst>
      <p:ext uri="{BB962C8B-B14F-4D97-AF65-F5344CB8AC3E}">
        <p14:creationId xmlns:p14="http://schemas.microsoft.com/office/powerpoint/2010/main" val="3936750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r>
              <a:rPr lang="en-IN" dirty="0"/>
              <a:t>Cyber ethics is the study of ethics pertaining to computers, covering user </a:t>
            </a:r>
            <a:r>
              <a:rPr lang="en-IN" dirty="0" smtClean="0"/>
              <a:t>behaviour </a:t>
            </a:r>
            <a:r>
              <a:rPr lang="en-IN" dirty="0"/>
              <a:t>and what computers are programmed to do, and how this affects individuals and society. </a:t>
            </a:r>
            <a:endParaRPr lang="en-IN" dirty="0" smtClean="0"/>
          </a:p>
          <a:p>
            <a:r>
              <a:rPr lang="en-IN" dirty="0" smtClean="0"/>
              <a:t>For </a:t>
            </a:r>
            <a:r>
              <a:rPr lang="en-IN" dirty="0"/>
              <a:t>years, various governments have enacted regulations while organizations have explained policies about cyber ethics</a:t>
            </a:r>
            <a:r>
              <a:rPr lang="en-IN" dirty="0" smtClean="0"/>
              <a:t>.</a:t>
            </a:r>
          </a:p>
          <a:p>
            <a:endParaRPr lang="en-IN" dirty="0" smtClean="0"/>
          </a:p>
          <a:p>
            <a:r>
              <a:rPr lang="en-IN" dirty="0"/>
              <a:t>With the increase of young children using the internet, it is now very essential than ever to tell children about how to properly operate the internet and its </a:t>
            </a:r>
            <a:r>
              <a:rPr lang="en-IN" dirty="0" smtClean="0"/>
              <a:t>danger.</a:t>
            </a:r>
            <a:endParaRPr lang="en-IN" dirty="0"/>
          </a:p>
        </p:txBody>
      </p:sp>
    </p:spTree>
    <p:extLst>
      <p:ext uri="{BB962C8B-B14F-4D97-AF65-F5344CB8AC3E}">
        <p14:creationId xmlns:p14="http://schemas.microsoft.com/office/powerpoint/2010/main" val="24439628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85000" lnSpcReduction="20000"/>
          </a:bodyPr>
          <a:lstStyle/>
          <a:p>
            <a:r>
              <a:rPr lang="en-IN" b="1" dirty="0"/>
              <a:t>The basic rule is "Do not do something in cyberspace that you would consider wrong or illegal in everyday life</a:t>
            </a:r>
            <a:r>
              <a:rPr lang="en-IN" dirty="0" smtClean="0"/>
              <a:t>.“</a:t>
            </a:r>
          </a:p>
          <a:p>
            <a:endParaRPr lang="en-IN" dirty="0" smtClean="0"/>
          </a:p>
          <a:p>
            <a:r>
              <a:rPr lang="en-IN" dirty="0" smtClean="0"/>
              <a:t>Do </a:t>
            </a:r>
            <a:r>
              <a:rPr lang="en-IN" dirty="0"/>
              <a:t>not use rude or offensive language.</a:t>
            </a:r>
          </a:p>
          <a:p>
            <a:r>
              <a:rPr lang="en-IN" dirty="0"/>
              <a:t>Do not </a:t>
            </a:r>
            <a:r>
              <a:rPr lang="en-IN" dirty="0" err="1"/>
              <a:t>cyberbully</a:t>
            </a:r>
            <a:r>
              <a:rPr lang="en-IN" dirty="0"/>
              <a:t>.</a:t>
            </a:r>
          </a:p>
          <a:p>
            <a:r>
              <a:rPr lang="en-IN" dirty="0"/>
              <a:t>Do not plagiarize.</a:t>
            </a:r>
          </a:p>
          <a:p>
            <a:r>
              <a:rPr lang="en-IN" dirty="0"/>
              <a:t>Do not break into someone else's computer.</a:t>
            </a:r>
          </a:p>
          <a:p>
            <a:r>
              <a:rPr lang="en-IN" dirty="0"/>
              <a:t>Do not use someone else's password.</a:t>
            </a:r>
          </a:p>
          <a:p>
            <a:r>
              <a:rPr lang="en-IN" dirty="0"/>
              <a:t>Do not attempt to infect or in any way try to make someone else's computer unusable.</a:t>
            </a:r>
          </a:p>
          <a:p>
            <a:r>
              <a:rPr lang="en-IN" dirty="0"/>
              <a:t>Adhere to copyright restrictions when downloading material from the Internet, including software, games, movies, or music.</a:t>
            </a:r>
          </a:p>
        </p:txBody>
      </p:sp>
    </p:spTree>
    <p:extLst>
      <p:ext uri="{BB962C8B-B14F-4D97-AF65-F5344CB8AC3E}">
        <p14:creationId xmlns:p14="http://schemas.microsoft.com/office/powerpoint/2010/main" val="9410452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Gender concerns</a:t>
            </a:r>
            <a:endParaRPr lang="en-IN" dirty="0"/>
          </a:p>
        </p:txBody>
      </p:sp>
      <p:sp>
        <p:nvSpPr>
          <p:cNvPr id="3" name="Content Placeholder 2"/>
          <p:cNvSpPr>
            <a:spLocks noGrp="1"/>
          </p:cNvSpPr>
          <p:nvPr>
            <p:ph idx="1"/>
          </p:nvPr>
        </p:nvSpPr>
        <p:spPr/>
        <p:txBody>
          <a:bodyPr>
            <a:normAutofit fontScale="92500" lnSpcReduction="10000"/>
          </a:bodyPr>
          <a:lstStyle/>
          <a:p>
            <a:r>
              <a:rPr lang="en-IN" dirty="0"/>
              <a:t>Gender </a:t>
            </a:r>
            <a:r>
              <a:rPr lang="en-IN" dirty="0" smtClean="0"/>
              <a:t>concerns </a:t>
            </a:r>
            <a:r>
              <a:rPr lang="en-IN" dirty="0"/>
              <a:t>related to women's and men's lives and situation in society, to the way they interrelate, their differences in access to and use of resources, their activities, and how they react to changes, interventions and policies</a:t>
            </a:r>
            <a:r>
              <a:rPr lang="en-IN" dirty="0" smtClean="0"/>
              <a:t>.</a:t>
            </a:r>
          </a:p>
          <a:p>
            <a:endParaRPr lang="en-IN" dirty="0" smtClean="0"/>
          </a:p>
          <a:p>
            <a:r>
              <a:rPr lang="en-IN" dirty="0"/>
              <a:t>Gender is a social construct that impacts attitudes, roles, responsibilities and </a:t>
            </a:r>
            <a:r>
              <a:rPr lang="en-IN" dirty="0" smtClean="0"/>
              <a:t>behaviour </a:t>
            </a:r>
            <a:r>
              <a:rPr lang="en-IN" dirty="0"/>
              <a:t>patterns </a:t>
            </a:r>
            <a:r>
              <a:rPr lang="en-IN" dirty="0" smtClean="0"/>
              <a:t>of boys </a:t>
            </a:r>
            <a:r>
              <a:rPr lang="en-IN" dirty="0"/>
              <a:t>and girls, men and women in all societies. </a:t>
            </a:r>
          </a:p>
        </p:txBody>
      </p:sp>
    </p:spTree>
    <p:extLst>
      <p:ext uri="{BB962C8B-B14F-4D97-AF65-F5344CB8AC3E}">
        <p14:creationId xmlns:p14="http://schemas.microsoft.com/office/powerpoint/2010/main" val="2304680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390059"/>
          </a:xfrm>
        </p:spPr>
        <p:txBody>
          <a:bodyPr>
            <a:normAutofit/>
          </a:bodyPr>
          <a:lstStyle/>
          <a:p>
            <a:r>
              <a:rPr lang="en-IN" dirty="0" smtClean="0"/>
              <a:t>SSA Goals are (a) Enrolment of all children in school, Education Guarantee Centres,</a:t>
            </a:r>
          </a:p>
          <a:p>
            <a:pPr marL="0" indent="0">
              <a:buNone/>
            </a:pPr>
            <a:r>
              <a:rPr lang="en-IN" dirty="0" smtClean="0"/>
              <a:t>Alternative school; </a:t>
            </a:r>
          </a:p>
          <a:p>
            <a:r>
              <a:rPr lang="en-IN" dirty="0" smtClean="0"/>
              <a:t>(b) Retention of all children till the upper primary stage;</a:t>
            </a:r>
          </a:p>
          <a:p>
            <a:r>
              <a:rPr lang="en-IN" dirty="0" smtClean="0"/>
              <a:t> (c) Bridging of gender and social category gaps in enrolment, retention and learning; and</a:t>
            </a:r>
          </a:p>
          <a:p>
            <a:r>
              <a:rPr lang="en-IN" dirty="0" smtClean="0"/>
              <a:t>(d) Ensuring significant enhancement in the learning achievement levels of children at the primary and upper primary stage.</a:t>
            </a:r>
            <a:endParaRPr lang="en-IN" dirty="0"/>
          </a:p>
        </p:txBody>
      </p:sp>
    </p:spTree>
    <p:extLst>
      <p:ext uri="{BB962C8B-B14F-4D97-AF65-F5344CB8AC3E}">
        <p14:creationId xmlns:p14="http://schemas.microsoft.com/office/powerpoint/2010/main" val="27396356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246043"/>
          </a:xfrm>
        </p:spPr>
        <p:txBody>
          <a:bodyPr>
            <a:normAutofit/>
          </a:bodyPr>
          <a:lstStyle/>
          <a:p>
            <a:r>
              <a:rPr lang="en-IN" dirty="0"/>
              <a:t>Gender concerns in education have also been reflected in curriculum frameworks developed </a:t>
            </a:r>
            <a:r>
              <a:rPr lang="en-IN" dirty="0" smtClean="0"/>
              <a:t>by apex </a:t>
            </a:r>
            <a:r>
              <a:rPr lang="en-IN" dirty="0"/>
              <a:t>national organization like National Council of Educational Research and Training (NCERT).</a:t>
            </a:r>
          </a:p>
          <a:p>
            <a:r>
              <a:rPr lang="en-IN" dirty="0"/>
              <a:t>In this regard curriculum frameworks of 1975, 1988, 2000 and 2005 have made specific efforts </a:t>
            </a:r>
            <a:r>
              <a:rPr lang="en-IN" dirty="0" smtClean="0"/>
              <a:t>to focus </a:t>
            </a:r>
            <a:r>
              <a:rPr lang="en-IN" dirty="0"/>
              <a:t>attention on gender disparities in education. </a:t>
            </a:r>
          </a:p>
        </p:txBody>
      </p:sp>
    </p:spTree>
    <p:extLst>
      <p:ext uri="{BB962C8B-B14F-4D97-AF65-F5344CB8AC3E}">
        <p14:creationId xmlns:p14="http://schemas.microsoft.com/office/powerpoint/2010/main" val="107458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Strategies for Enhancing Girls’ Participation at Secondary Level:</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a:t>U</a:t>
            </a:r>
            <a:r>
              <a:rPr lang="en-IN" dirty="0" smtClean="0"/>
              <a:t>niversalization </a:t>
            </a:r>
            <a:r>
              <a:rPr lang="en-IN" dirty="0"/>
              <a:t>of secondary education and bridge gender gaps, </a:t>
            </a:r>
            <a:r>
              <a:rPr lang="en-IN" dirty="0" smtClean="0"/>
              <a:t>special provisions </a:t>
            </a:r>
            <a:r>
              <a:rPr lang="en-IN" dirty="0"/>
              <a:t>have been made for girls to enhance their participation at this stage of education</a:t>
            </a:r>
            <a:r>
              <a:rPr lang="en-IN" dirty="0" smtClean="0"/>
              <a:t>.</a:t>
            </a:r>
          </a:p>
          <a:p>
            <a:r>
              <a:rPr lang="en-IN" dirty="0" smtClean="0"/>
              <a:t> A National </a:t>
            </a:r>
            <a:r>
              <a:rPr lang="en-IN" dirty="0"/>
              <a:t>Scheme of Incentive to Girls for Secondary Education was launched in 2008. </a:t>
            </a:r>
            <a:endParaRPr lang="en-IN" dirty="0" smtClean="0"/>
          </a:p>
          <a:p>
            <a:r>
              <a:rPr lang="en-IN" dirty="0"/>
              <a:t>The other initiative is related to construction and management of Girl’s Hostel for students of</a:t>
            </a:r>
          </a:p>
          <a:p>
            <a:pPr marL="0" indent="0">
              <a:buNone/>
            </a:pPr>
            <a:r>
              <a:rPr lang="en-IN" dirty="0" smtClean="0"/>
              <a:t>     secondary </a:t>
            </a:r>
            <a:r>
              <a:rPr lang="en-IN" dirty="0"/>
              <a:t>and higher secondary schools</a:t>
            </a:r>
          </a:p>
        </p:txBody>
      </p:sp>
    </p:spTree>
    <p:extLst>
      <p:ext uri="{BB962C8B-B14F-4D97-AF65-F5344CB8AC3E}">
        <p14:creationId xmlns:p14="http://schemas.microsoft.com/office/powerpoint/2010/main" val="22672006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229600" cy="4525963"/>
          </a:xfrm>
        </p:spPr>
        <p:txBody>
          <a:bodyPr>
            <a:normAutofit fontScale="92500" lnSpcReduction="10000"/>
          </a:bodyPr>
          <a:lstStyle/>
          <a:p>
            <a:r>
              <a:rPr lang="en-IN" dirty="0" smtClean="0"/>
              <a:t>More </a:t>
            </a:r>
            <a:r>
              <a:rPr lang="en-IN" dirty="0"/>
              <a:t>female teachers in schools and separate</a:t>
            </a:r>
          </a:p>
          <a:p>
            <a:pPr marL="0" indent="0">
              <a:buNone/>
            </a:pPr>
            <a:r>
              <a:rPr lang="en-IN" dirty="0" smtClean="0"/>
              <a:t>     toilet </a:t>
            </a:r>
            <a:r>
              <a:rPr lang="en-IN" dirty="0"/>
              <a:t>blocks for girls have been envisaged</a:t>
            </a:r>
            <a:r>
              <a:rPr lang="en-IN" dirty="0" smtClean="0"/>
              <a:t>.</a:t>
            </a:r>
          </a:p>
          <a:p>
            <a:r>
              <a:rPr lang="en-IN" dirty="0" smtClean="0"/>
              <a:t>  While </a:t>
            </a:r>
            <a:r>
              <a:rPr lang="en-IN" dirty="0"/>
              <a:t>teaching subjects at the secondary stage, </a:t>
            </a:r>
            <a:r>
              <a:rPr lang="en-IN" dirty="0" smtClean="0"/>
              <a:t>  the </a:t>
            </a:r>
            <a:r>
              <a:rPr lang="en-IN" dirty="0"/>
              <a:t>pedagogical processes have to be</a:t>
            </a:r>
          </a:p>
          <a:p>
            <a:pPr marL="0" indent="0">
              <a:buNone/>
            </a:pPr>
            <a:r>
              <a:rPr lang="en-IN" dirty="0" smtClean="0"/>
              <a:t>    well </a:t>
            </a:r>
            <a:r>
              <a:rPr lang="en-IN" dirty="0"/>
              <a:t>designed for making classrooms, in multiple </a:t>
            </a:r>
            <a:r>
              <a:rPr lang="en-IN" dirty="0" smtClean="0"/>
              <a:t>settings</a:t>
            </a:r>
            <a:r>
              <a:rPr lang="en-IN" dirty="0"/>
              <a:t>, genders sensitive</a:t>
            </a:r>
            <a:r>
              <a:rPr lang="en-IN" dirty="0" smtClean="0"/>
              <a:t>.</a:t>
            </a:r>
          </a:p>
          <a:p>
            <a:r>
              <a:rPr lang="en-IN" dirty="0" smtClean="0"/>
              <a:t> While </a:t>
            </a:r>
            <a:r>
              <a:rPr lang="en-IN" dirty="0"/>
              <a:t>delivering the content related to different </a:t>
            </a:r>
            <a:r>
              <a:rPr lang="en-IN" dirty="0" smtClean="0"/>
              <a:t>   disciplines </a:t>
            </a:r>
            <a:r>
              <a:rPr lang="en-IN" dirty="0"/>
              <a:t>at this stage, </a:t>
            </a:r>
            <a:r>
              <a:rPr lang="en-IN" dirty="0" smtClean="0"/>
              <a:t>adopt the methods </a:t>
            </a:r>
            <a:r>
              <a:rPr lang="en-IN" dirty="0"/>
              <a:t>with a focus on gender </a:t>
            </a:r>
            <a:r>
              <a:rPr lang="en-IN" dirty="0" smtClean="0"/>
              <a:t>   concerns.</a:t>
            </a:r>
            <a:endParaRPr lang="en-IN" dirty="0"/>
          </a:p>
          <a:p>
            <a:pPr marL="0" indent="0">
              <a:buNone/>
            </a:pPr>
            <a:endParaRPr lang="en-IN" dirty="0"/>
          </a:p>
        </p:txBody>
      </p:sp>
    </p:spTree>
    <p:extLst>
      <p:ext uri="{BB962C8B-B14F-4D97-AF65-F5344CB8AC3E}">
        <p14:creationId xmlns:p14="http://schemas.microsoft.com/office/powerpoint/2010/main" val="12826925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Social abuse </a:t>
            </a:r>
          </a:p>
        </p:txBody>
      </p:sp>
      <p:sp>
        <p:nvSpPr>
          <p:cNvPr id="3" name="Content Placeholder 2"/>
          <p:cNvSpPr>
            <a:spLocks noGrp="1"/>
          </p:cNvSpPr>
          <p:nvPr>
            <p:ph idx="1"/>
          </p:nvPr>
        </p:nvSpPr>
        <p:spPr/>
        <p:txBody>
          <a:bodyPr>
            <a:normAutofit fontScale="77500" lnSpcReduction="20000"/>
          </a:bodyPr>
          <a:lstStyle/>
          <a:p>
            <a:r>
              <a:rPr lang="en-IN" dirty="0" smtClean="0"/>
              <a:t>Social </a:t>
            </a:r>
            <a:r>
              <a:rPr lang="en-IN" dirty="0"/>
              <a:t>abuse is preventing a person from having contact with relatives, friends, service providers and other people or restricting the person’s activities, thereby increasing their sense of isolation.</a:t>
            </a:r>
          </a:p>
          <a:p>
            <a:endParaRPr lang="en-IN" dirty="0"/>
          </a:p>
          <a:p>
            <a:r>
              <a:rPr lang="en-IN" dirty="0"/>
              <a:t>Social abuse can include:</a:t>
            </a:r>
          </a:p>
          <a:p>
            <a:endParaRPr lang="en-IN" dirty="0"/>
          </a:p>
          <a:p>
            <a:r>
              <a:rPr lang="en-IN" dirty="0"/>
              <a:t>Confining a person to their home or room</a:t>
            </a:r>
          </a:p>
          <a:p>
            <a:r>
              <a:rPr lang="en-IN" dirty="0"/>
              <a:t>Preventing a person from answering the phone or door</a:t>
            </a:r>
          </a:p>
          <a:p>
            <a:r>
              <a:rPr lang="en-IN" dirty="0"/>
              <a:t>Deprivation of access  to transport</a:t>
            </a:r>
          </a:p>
          <a:p>
            <a:r>
              <a:rPr lang="en-IN" dirty="0"/>
              <a:t>Intentional embarrassment in front of others</a:t>
            </a:r>
          </a:p>
          <a:p>
            <a:r>
              <a:rPr lang="en-IN" dirty="0"/>
              <a:t>Stalking</a:t>
            </a:r>
          </a:p>
        </p:txBody>
      </p:sp>
    </p:spTree>
    <p:extLst>
      <p:ext uri="{BB962C8B-B14F-4D97-AF65-F5344CB8AC3E}">
        <p14:creationId xmlns:p14="http://schemas.microsoft.com/office/powerpoint/2010/main" val="8303760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EFFECTS OS SOCIAL ABUSE</a:t>
            </a:r>
            <a:endParaRPr lang="en-IN" sz="2800" dirty="0"/>
          </a:p>
        </p:txBody>
      </p:sp>
      <p:sp>
        <p:nvSpPr>
          <p:cNvPr id="3" name="Content Placeholder 2"/>
          <p:cNvSpPr>
            <a:spLocks noGrp="1"/>
          </p:cNvSpPr>
          <p:nvPr>
            <p:ph idx="1"/>
          </p:nvPr>
        </p:nvSpPr>
        <p:spPr/>
        <p:txBody>
          <a:bodyPr/>
          <a:lstStyle/>
          <a:p>
            <a:pPr algn="just"/>
            <a:r>
              <a:rPr lang="en-IN" dirty="0"/>
              <a:t>Maltreatment can cause victims to feel isolation, fear, and distrust, which can translate into lifelong psychological consequences that can manifest as educational difficulties, low self-esteem, depression, and trouble forming and maintaining relationships.</a:t>
            </a:r>
          </a:p>
        </p:txBody>
      </p:sp>
    </p:spTree>
    <p:extLst>
      <p:ext uri="{BB962C8B-B14F-4D97-AF65-F5344CB8AC3E}">
        <p14:creationId xmlns:p14="http://schemas.microsoft.com/office/powerpoint/2010/main" val="5109160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Sexuality education </a:t>
            </a:r>
          </a:p>
        </p:txBody>
      </p:sp>
      <p:sp>
        <p:nvSpPr>
          <p:cNvPr id="3" name="Content Placeholder 2"/>
          <p:cNvSpPr>
            <a:spLocks noGrp="1"/>
          </p:cNvSpPr>
          <p:nvPr>
            <p:ph idx="1"/>
          </p:nvPr>
        </p:nvSpPr>
        <p:spPr/>
        <p:txBody>
          <a:bodyPr>
            <a:normAutofit fontScale="77500" lnSpcReduction="20000"/>
          </a:bodyPr>
          <a:lstStyle/>
          <a:p>
            <a:pPr algn="just"/>
            <a:r>
              <a:rPr lang="en-IN" dirty="0"/>
              <a:t>Sexuality education is defined as teaching about human sexuality, including intimate relationships, human sexual anatomy, sexual reproduction, sexually transmitted infections, sexual activity, sexual orientation, gender identity, abstinence, contraception, and reproductive rights and responsibilities. </a:t>
            </a:r>
            <a:endParaRPr lang="en-IN" dirty="0" smtClean="0"/>
          </a:p>
          <a:p>
            <a:pPr algn="just"/>
            <a:r>
              <a:rPr lang="en-IN" dirty="0" smtClean="0"/>
              <a:t>Developmentally </a:t>
            </a:r>
            <a:r>
              <a:rPr lang="en-IN" dirty="0"/>
              <a:t>appropriate and evidence-based education about human sexuality and sexual reproduction over time provided by </a:t>
            </a:r>
            <a:r>
              <a:rPr lang="en-IN" dirty="0" err="1"/>
              <a:t>pediatricians</a:t>
            </a:r>
            <a:r>
              <a:rPr lang="en-IN" dirty="0"/>
              <a:t>, schools, other professionals, and parents is important to help children and adolescents make informed, positive, and safe choices about healthy relationships, responsible sexual activity, and their reproductive health.</a:t>
            </a:r>
          </a:p>
        </p:txBody>
      </p:sp>
    </p:spTree>
    <p:extLst>
      <p:ext uri="{BB962C8B-B14F-4D97-AF65-F5344CB8AC3E}">
        <p14:creationId xmlns:p14="http://schemas.microsoft.com/office/powerpoint/2010/main" val="37491230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en-IN" dirty="0"/>
              <a:t>Sexuality education has been shown to help to prevent and reduce the risks of adolescent pregnancy, HIV, and sexually transmitted infections for children and adolescents with and without chronic health conditions and disabilities </a:t>
            </a:r>
            <a:r>
              <a:rPr lang="en-IN" dirty="0" smtClean="0"/>
              <a:t>.</a:t>
            </a:r>
          </a:p>
          <a:p>
            <a:r>
              <a:rPr lang="en-IN" dirty="0"/>
              <a:t>Formal sexuality education in schools that includes instruction about healthy sexual decision-making and </a:t>
            </a:r>
            <a:r>
              <a:rPr lang="en-IN" dirty="0" smtClean="0"/>
              <a:t>HIV </a:t>
            </a:r>
            <a:r>
              <a:rPr lang="en-IN" dirty="0"/>
              <a:t>prevention can improve the health and well-being of </a:t>
            </a:r>
            <a:r>
              <a:rPr lang="en-IN" dirty="0" smtClean="0"/>
              <a:t>adolescents.</a:t>
            </a:r>
            <a:endParaRPr lang="en-IN" dirty="0"/>
          </a:p>
        </p:txBody>
      </p:sp>
    </p:spTree>
    <p:extLst>
      <p:ext uri="{BB962C8B-B14F-4D97-AF65-F5344CB8AC3E}">
        <p14:creationId xmlns:p14="http://schemas.microsoft.com/office/powerpoint/2010/main" val="33533190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20000"/>
          </a:bodyPr>
          <a:lstStyle/>
          <a:p>
            <a:pPr algn="just"/>
            <a:r>
              <a:rPr lang="en-IN" dirty="0" smtClean="0"/>
              <a:t>Comprehensive </a:t>
            </a:r>
            <a:r>
              <a:rPr lang="en-IN" dirty="0"/>
              <a:t>school-based sexuality education appropriate to students’ age, developmental abilities, and cultural background as an important part of the school curriculum at every grade</a:t>
            </a:r>
            <a:r>
              <a:rPr lang="en-IN" dirty="0" smtClean="0"/>
              <a:t>.</a:t>
            </a:r>
          </a:p>
          <a:p>
            <a:pPr algn="just"/>
            <a:r>
              <a:rPr lang="en-IN" b="1" dirty="0" smtClean="0"/>
              <a:t>Current trends </a:t>
            </a:r>
            <a:r>
              <a:rPr lang="en-IN" b="1" dirty="0"/>
              <a:t>as follows</a:t>
            </a:r>
            <a:r>
              <a:rPr lang="en-IN" dirty="0"/>
              <a:t>:</a:t>
            </a:r>
          </a:p>
          <a:p>
            <a:pPr algn="just"/>
            <a:r>
              <a:rPr lang="en-IN" dirty="0" smtClean="0"/>
              <a:t> </a:t>
            </a:r>
            <a:r>
              <a:rPr lang="en-IN" dirty="0"/>
              <a:t>Increase in Sexually Transmitted Disease prevalence among young people</a:t>
            </a:r>
          </a:p>
          <a:p>
            <a:pPr algn="just"/>
            <a:r>
              <a:rPr lang="en-IN" dirty="0" smtClean="0"/>
              <a:t> </a:t>
            </a:r>
            <a:r>
              <a:rPr lang="en-IN" dirty="0"/>
              <a:t>Rapid increase in HIV infections among 15-24 years</a:t>
            </a:r>
          </a:p>
          <a:p>
            <a:pPr algn="just"/>
            <a:r>
              <a:rPr lang="en-IN" dirty="0" smtClean="0"/>
              <a:t> </a:t>
            </a:r>
            <a:r>
              <a:rPr lang="en-IN" dirty="0"/>
              <a:t>Inadequate knowledge about reproductive health and needs</a:t>
            </a:r>
          </a:p>
          <a:p>
            <a:pPr algn="just"/>
            <a:r>
              <a:rPr lang="en-IN" dirty="0" smtClean="0"/>
              <a:t> </a:t>
            </a:r>
            <a:r>
              <a:rPr lang="en-IN" dirty="0"/>
              <a:t>Early marriage and early pregnancy</a:t>
            </a:r>
          </a:p>
          <a:p>
            <a:pPr algn="just"/>
            <a:r>
              <a:rPr lang="en-IN" dirty="0" smtClean="0"/>
              <a:t>High </a:t>
            </a:r>
            <a:r>
              <a:rPr lang="en-IN" dirty="0"/>
              <a:t>fertility rates among adolescents </a:t>
            </a:r>
          </a:p>
          <a:p>
            <a:pPr algn="just"/>
            <a:endParaRPr lang="en-IN" dirty="0"/>
          </a:p>
          <a:p>
            <a:pPr algn="just"/>
            <a:r>
              <a:rPr lang="en-IN" dirty="0" smtClean="0"/>
              <a:t>Huge </a:t>
            </a:r>
            <a:r>
              <a:rPr lang="en-IN" dirty="0"/>
              <a:t>proportion of unwanted teenage pregnancy </a:t>
            </a:r>
          </a:p>
          <a:p>
            <a:pPr algn="just"/>
            <a:endParaRPr lang="en-IN" dirty="0"/>
          </a:p>
        </p:txBody>
      </p:sp>
    </p:spTree>
    <p:extLst>
      <p:ext uri="{BB962C8B-B14F-4D97-AF65-F5344CB8AC3E}">
        <p14:creationId xmlns:p14="http://schemas.microsoft.com/office/powerpoint/2010/main" val="7088238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Need of sex education</a:t>
            </a:r>
            <a:endParaRPr lang="en-IN" dirty="0"/>
          </a:p>
        </p:txBody>
      </p:sp>
      <p:sp>
        <p:nvSpPr>
          <p:cNvPr id="3" name="Content Placeholder 2"/>
          <p:cNvSpPr>
            <a:spLocks noGrp="1"/>
          </p:cNvSpPr>
          <p:nvPr>
            <p:ph idx="1"/>
          </p:nvPr>
        </p:nvSpPr>
        <p:spPr/>
        <p:txBody>
          <a:bodyPr>
            <a:normAutofit fontScale="85000" lnSpcReduction="10000"/>
          </a:bodyPr>
          <a:lstStyle/>
          <a:p>
            <a:r>
              <a:rPr lang="en-IN" dirty="0"/>
              <a:t>Current information show that adolescents are inadequately informed regarding </a:t>
            </a:r>
            <a:r>
              <a:rPr lang="en-IN" dirty="0" smtClean="0"/>
              <a:t>their own </a:t>
            </a:r>
            <a:r>
              <a:rPr lang="en-IN" dirty="0"/>
              <a:t>sexuality, physical well being and their health, the major source of information being </a:t>
            </a:r>
            <a:r>
              <a:rPr lang="en-IN" dirty="0" smtClean="0"/>
              <a:t>the media </a:t>
            </a:r>
            <a:r>
              <a:rPr lang="en-IN" dirty="0"/>
              <a:t>and peers. </a:t>
            </a:r>
            <a:endParaRPr lang="en-IN" dirty="0" smtClean="0"/>
          </a:p>
          <a:p>
            <a:r>
              <a:rPr lang="en-IN" dirty="0" smtClean="0"/>
              <a:t>Whatever </a:t>
            </a:r>
            <a:r>
              <a:rPr lang="en-IN" dirty="0"/>
              <a:t>knowledge they have is incomplete and confused. </a:t>
            </a:r>
            <a:endParaRPr lang="en-IN" dirty="0" smtClean="0"/>
          </a:p>
          <a:p>
            <a:pPr marL="0" indent="0">
              <a:buNone/>
            </a:pPr>
            <a:r>
              <a:rPr lang="en-IN" dirty="0" smtClean="0"/>
              <a:t>Low </a:t>
            </a:r>
            <a:r>
              <a:rPr lang="en-IN" dirty="0"/>
              <a:t>rate </a:t>
            </a:r>
            <a:r>
              <a:rPr lang="en-IN" dirty="0" smtClean="0"/>
              <a:t>of educational </a:t>
            </a:r>
            <a:r>
              <a:rPr lang="en-IN" dirty="0"/>
              <a:t>attainments, limited sex education activities, and inhibited attitudes towards sex,</a:t>
            </a:r>
          </a:p>
          <a:p>
            <a:pPr marL="0" indent="0">
              <a:buNone/>
            </a:pPr>
            <a:r>
              <a:rPr lang="en-IN" dirty="0" smtClean="0"/>
              <a:t>leading </a:t>
            </a:r>
            <a:r>
              <a:rPr lang="en-IN" dirty="0"/>
              <a:t>to unwanted pregnancy, illegal abortion, mortality </a:t>
            </a:r>
            <a:r>
              <a:rPr lang="en-IN" dirty="0" smtClean="0"/>
              <a:t>and morbidity </a:t>
            </a:r>
            <a:r>
              <a:rPr lang="en-IN" dirty="0"/>
              <a:t>among young girls. </a:t>
            </a:r>
          </a:p>
        </p:txBody>
      </p:sp>
    </p:spTree>
    <p:extLst>
      <p:ext uri="{BB962C8B-B14F-4D97-AF65-F5344CB8AC3E}">
        <p14:creationId xmlns:p14="http://schemas.microsoft.com/office/powerpoint/2010/main" val="40396081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a:t>They need access to </a:t>
            </a:r>
            <a:r>
              <a:rPr lang="en-IN" dirty="0" smtClean="0"/>
              <a:t>information, counselling </a:t>
            </a:r>
            <a:r>
              <a:rPr lang="en-IN" dirty="0"/>
              <a:t>and services that will help them to establish healthy relationships and protect </a:t>
            </a:r>
            <a:r>
              <a:rPr lang="en-IN" dirty="0" smtClean="0"/>
              <a:t>them from </a:t>
            </a:r>
            <a:r>
              <a:rPr lang="en-IN" dirty="0"/>
              <a:t>unwanted </a:t>
            </a:r>
            <a:r>
              <a:rPr lang="en-IN" dirty="0" smtClean="0"/>
              <a:t>pregnancy.</a:t>
            </a:r>
            <a:endParaRPr lang="en-IN" dirty="0"/>
          </a:p>
        </p:txBody>
      </p:sp>
    </p:spTree>
    <p:extLst>
      <p:ext uri="{BB962C8B-B14F-4D97-AF65-F5344CB8AC3E}">
        <p14:creationId xmlns:p14="http://schemas.microsoft.com/office/powerpoint/2010/main" val="777522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Kasturba Gandhi </a:t>
            </a:r>
            <a:r>
              <a:rPr lang="en-IN" dirty="0" err="1" smtClean="0"/>
              <a:t>Balika</a:t>
            </a:r>
            <a:r>
              <a:rPr lang="en-IN" dirty="0" smtClean="0"/>
              <a:t> </a:t>
            </a:r>
            <a:r>
              <a:rPr lang="en-IN" dirty="0" err="1" smtClean="0"/>
              <a:t>Vidyalaya</a:t>
            </a:r>
            <a:r>
              <a:rPr lang="en-IN" dirty="0" smtClean="0"/>
              <a:t>:</a:t>
            </a:r>
            <a:endParaRPr lang="en-IN" dirty="0"/>
          </a:p>
        </p:txBody>
      </p:sp>
      <p:sp>
        <p:nvSpPr>
          <p:cNvPr id="3" name="Content Placeholder 2"/>
          <p:cNvSpPr>
            <a:spLocks noGrp="1"/>
          </p:cNvSpPr>
          <p:nvPr>
            <p:ph idx="1"/>
          </p:nvPr>
        </p:nvSpPr>
        <p:spPr/>
        <p:txBody>
          <a:bodyPr>
            <a:normAutofit lnSpcReduction="10000"/>
          </a:bodyPr>
          <a:lstStyle/>
          <a:p>
            <a:r>
              <a:rPr lang="en-IN" dirty="0" smtClean="0"/>
              <a:t>KGBVs are residential upper primary  schools for girls from SC, ST, OBC and Muslim communities. </a:t>
            </a:r>
          </a:p>
          <a:p>
            <a:r>
              <a:rPr lang="en-IN" dirty="0" smtClean="0"/>
              <a:t>KGBVs are set up in areas of scattered habitations where schools are at great distances and are a challenge to the security of girls. </a:t>
            </a:r>
          </a:p>
          <a:p>
            <a:r>
              <a:rPr lang="en-IN" dirty="0" smtClean="0"/>
              <a:t>KGBV</a:t>
            </a:r>
            <a:r>
              <a:rPr lang="en-IN" dirty="0"/>
              <a:t> </a:t>
            </a:r>
            <a:r>
              <a:rPr lang="en-IN" dirty="0" smtClean="0"/>
              <a:t>addresses this through setting up residential schools, in the block itself. </a:t>
            </a:r>
            <a:endParaRPr lang="en-IN" dirty="0"/>
          </a:p>
        </p:txBody>
      </p:sp>
    </p:spTree>
    <p:extLst>
      <p:ext uri="{BB962C8B-B14F-4D97-AF65-F5344CB8AC3E}">
        <p14:creationId xmlns:p14="http://schemas.microsoft.com/office/powerpoint/2010/main" val="21897873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Drugs and alcohol</a:t>
            </a:r>
          </a:p>
        </p:txBody>
      </p:sp>
      <p:sp>
        <p:nvSpPr>
          <p:cNvPr id="3" name="Content Placeholder 2"/>
          <p:cNvSpPr>
            <a:spLocks noGrp="1"/>
          </p:cNvSpPr>
          <p:nvPr>
            <p:ph idx="1"/>
          </p:nvPr>
        </p:nvSpPr>
        <p:spPr/>
        <p:txBody>
          <a:bodyPr>
            <a:normAutofit fontScale="85000" lnSpcReduction="10000"/>
          </a:bodyPr>
          <a:lstStyle/>
          <a:p>
            <a:r>
              <a:rPr lang="en-IN" dirty="0"/>
              <a:t>Many teens try alcohol, tobacco, or drugs. Some teens try these substances only a few times and stop. Others can't control their urges or cravings for them. This is substance use disorder. Moderate to severe substance use disorder is sometimes called addiction.</a:t>
            </a:r>
          </a:p>
          <a:p>
            <a:endParaRPr lang="en-IN" dirty="0"/>
          </a:p>
          <a:p>
            <a:r>
              <a:rPr lang="en-IN" dirty="0"/>
              <a:t>Teens may try a number of substances, including cigarettes, alcohol, household chemicals (inhalants), prescription and over-the-counter medicines, and illegal drugs. Teens use alcohol more than any other substance. </a:t>
            </a:r>
          </a:p>
          <a:p>
            <a:endParaRPr lang="en-IN" dirty="0"/>
          </a:p>
        </p:txBody>
      </p:sp>
    </p:spTree>
    <p:extLst>
      <p:ext uri="{BB962C8B-B14F-4D97-AF65-F5344CB8AC3E}">
        <p14:creationId xmlns:p14="http://schemas.microsoft.com/office/powerpoint/2010/main" val="38475764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Why do teens use drugs and alcohol?</a:t>
            </a:r>
            <a:br>
              <a:rPr lang="en-IN" dirty="0"/>
            </a:br>
            <a:endParaRPr lang="en-IN" dirty="0"/>
          </a:p>
        </p:txBody>
      </p:sp>
      <p:sp>
        <p:nvSpPr>
          <p:cNvPr id="3" name="Content Placeholder 2"/>
          <p:cNvSpPr>
            <a:spLocks noGrp="1"/>
          </p:cNvSpPr>
          <p:nvPr>
            <p:ph idx="1"/>
          </p:nvPr>
        </p:nvSpPr>
        <p:spPr/>
        <p:txBody>
          <a:bodyPr/>
          <a:lstStyle/>
          <a:p>
            <a:r>
              <a:rPr lang="en-IN" dirty="0"/>
              <a:t>They want to fit in with friends or certain groups.</a:t>
            </a:r>
          </a:p>
          <a:p>
            <a:r>
              <a:rPr lang="en-IN" dirty="0"/>
              <a:t>They like the way it makes them feel.</a:t>
            </a:r>
          </a:p>
          <a:p>
            <a:r>
              <a:rPr lang="en-IN" dirty="0"/>
              <a:t>They believe it makes them more grown up.</a:t>
            </a:r>
          </a:p>
          <a:p>
            <a:endParaRPr lang="en-IN" dirty="0"/>
          </a:p>
        </p:txBody>
      </p:sp>
    </p:spTree>
    <p:extLst>
      <p:ext uri="{BB962C8B-B14F-4D97-AF65-F5344CB8AC3E}">
        <p14:creationId xmlns:p14="http://schemas.microsoft.com/office/powerpoint/2010/main" val="15328394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 prevent substance use</a:t>
            </a:r>
          </a:p>
        </p:txBody>
      </p:sp>
      <p:sp>
        <p:nvSpPr>
          <p:cNvPr id="3" name="Content Placeholder 2"/>
          <p:cNvSpPr>
            <a:spLocks noGrp="1"/>
          </p:cNvSpPr>
          <p:nvPr>
            <p:ph idx="1"/>
          </p:nvPr>
        </p:nvSpPr>
        <p:spPr/>
        <p:txBody>
          <a:bodyPr>
            <a:normAutofit fontScale="92500" lnSpcReduction="20000"/>
          </a:bodyPr>
          <a:lstStyle/>
          <a:p>
            <a:r>
              <a:rPr lang="en-IN" dirty="0"/>
              <a:t>Keep your teen busy with meaningful activities, such as sports, church programs, or other groups.</a:t>
            </a:r>
          </a:p>
          <a:p>
            <a:r>
              <a:rPr lang="en-IN" dirty="0"/>
              <a:t>Expect your teen to follow the household rules. Set reasonable consequences for behaviour that needs to change, and consistently carry out the consequences.</a:t>
            </a:r>
          </a:p>
          <a:p>
            <a:r>
              <a:rPr lang="en-IN" dirty="0"/>
              <a:t>Keep talking with your teen. Praise your teen for even the little things he or she does well.</a:t>
            </a:r>
          </a:p>
          <a:p>
            <a:r>
              <a:rPr lang="en-IN" dirty="0"/>
              <a:t>Know your child's friends. Having friends who avoid cigarettes, alcohol, and drugs may be your teen's best protection from substance use.</a:t>
            </a:r>
          </a:p>
          <a:p>
            <a:endParaRPr lang="en-IN" dirty="0"/>
          </a:p>
        </p:txBody>
      </p:sp>
    </p:spTree>
    <p:extLst>
      <p:ext uri="{BB962C8B-B14F-4D97-AF65-F5344CB8AC3E}">
        <p14:creationId xmlns:p14="http://schemas.microsoft.com/office/powerpoint/2010/main" val="8552257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unit </a:t>
            </a:r>
            <a:r>
              <a:rPr lang="en-IN" sz="2700" dirty="0" smtClean="0"/>
              <a:t>12-OPEN </a:t>
            </a:r>
            <a:r>
              <a:rPr lang="en-IN" sz="2700" dirty="0" smtClean="0"/>
              <a:t>SCHOOLS FOR </a:t>
            </a:r>
            <a:r>
              <a:rPr lang="en-IN" sz="2700" dirty="0" smtClean="0"/>
              <a:t>ADOLSCENTS</a:t>
            </a:r>
            <a:endParaRPr lang="en-IN" sz="2700" dirty="0"/>
          </a:p>
        </p:txBody>
      </p:sp>
      <p:sp>
        <p:nvSpPr>
          <p:cNvPr id="3" name="Content Placeholder 2"/>
          <p:cNvSpPr>
            <a:spLocks noGrp="1"/>
          </p:cNvSpPr>
          <p:nvPr>
            <p:ph idx="1"/>
          </p:nvPr>
        </p:nvSpPr>
        <p:spPr/>
        <p:txBody>
          <a:bodyPr>
            <a:normAutofit lnSpcReduction="10000"/>
          </a:bodyPr>
          <a:lstStyle/>
          <a:p>
            <a:pPr algn="just"/>
            <a:r>
              <a:rPr lang="en-IN" dirty="0"/>
              <a:t>Irrespective of expansion of educational facilities in secondary schooling, </a:t>
            </a:r>
            <a:r>
              <a:rPr lang="en-IN" dirty="0" smtClean="0"/>
              <a:t>all the </a:t>
            </a:r>
            <a:r>
              <a:rPr lang="en-IN" dirty="0"/>
              <a:t>adolescence and youth in the concerned age group will not be able to </a:t>
            </a:r>
            <a:r>
              <a:rPr lang="en-IN" dirty="0" smtClean="0"/>
              <a:t>take advantage </a:t>
            </a:r>
            <a:r>
              <a:rPr lang="en-IN" dirty="0"/>
              <a:t>of formal schooling in stipulated hours of the day that </a:t>
            </a:r>
            <a:r>
              <a:rPr lang="en-IN" dirty="0" smtClean="0"/>
              <a:t>often coincide </a:t>
            </a:r>
            <a:r>
              <a:rPr lang="en-IN" dirty="0"/>
              <a:t>with the productive labour required in the rural areas for </a:t>
            </a:r>
            <a:r>
              <a:rPr lang="en-IN" dirty="0" smtClean="0"/>
              <a:t>agriculture and </a:t>
            </a:r>
            <a:r>
              <a:rPr lang="en-IN" dirty="0"/>
              <a:t>in urban areas for a variety of income generating activities particular </a:t>
            </a:r>
            <a:r>
              <a:rPr lang="en-IN" dirty="0" smtClean="0"/>
              <a:t>for the </a:t>
            </a:r>
            <a:r>
              <a:rPr lang="en-IN" dirty="0"/>
              <a:t>lower middle-class and poor families</a:t>
            </a:r>
          </a:p>
        </p:txBody>
      </p:sp>
    </p:spTree>
    <p:extLst>
      <p:ext uri="{BB962C8B-B14F-4D97-AF65-F5344CB8AC3E}">
        <p14:creationId xmlns:p14="http://schemas.microsoft.com/office/powerpoint/2010/main" val="28195848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en-IN" dirty="0" smtClean="0"/>
              <a:t>The </a:t>
            </a:r>
            <a:r>
              <a:rPr lang="en-IN" dirty="0"/>
              <a:t>National Institute of Open Schooling, several states </a:t>
            </a:r>
            <a:r>
              <a:rPr lang="en-IN" dirty="0" smtClean="0"/>
              <a:t>have established </a:t>
            </a:r>
            <a:r>
              <a:rPr lang="en-IN" dirty="0"/>
              <a:t>open schools providing comparable quality of education with that </a:t>
            </a:r>
            <a:r>
              <a:rPr lang="en-IN" dirty="0" smtClean="0"/>
              <a:t>in the </a:t>
            </a:r>
            <a:r>
              <a:rPr lang="en-IN" dirty="0"/>
              <a:t>formal schools. </a:t>
            </a:r>
            <a:endParaRPr lang="en-IN" dirty="0" smtClean="0"/>
          </a:p>
          <a:p>
            <a:r>
              <a:rPr lang="en-IN" dirty="0" smtClean="0"/>
              <a:t>The </a:t>
            </a:r>
            <a:r>
              <a:rPr lang="en-IN" dirty="0"/>
              <a:t>open school network has to be expanded to ensure </a:t>
            </a:r>
            <a:r>
              <a:rPr lang="en-IN" dirty="0" smtClean="0"/>
              <a:t>that every </a:t>
            </a:r>
            <a:r>
              <a:rPr lang="en-IN" dirty="0"/>
              <a:t>State provides open schooling facility through regional </a:t>
            </a:r>
            <a:r>
              <a:rPr lang="en-IN" dirty="0" smtClean="0"/>
              <a:t>languages</a:t>
            </a:r>
          </a:p>
          <a:p>
            <a:r>
              <a:rPr lang="en-IN" dirty="0" smtClean="0"/>
              <a:t>The existing </a:t>
            </a:r>
            <a:r>
              <a:rPr lang="en-IN" dirty="0"/>
              <a:t>open schools depend largely upon the print material and </a:t>
            </a:r>
            <a:r>
              <a:rPr lang="en-IN" dirty="0" smtClean="0"/>
              <a:t>personal contact </a:t>
            </a:r>
            <a:r>
              <a:rPr lang="en-IN" dirty="0"/>
              <a:t>programs through the formal schools. </a:t>
            </a:r>
          </a:p>
        </p:txBody>
      </p:sp>
    </p:spTree>
    <p:extLst>
      <p:ext uri="{BB962C8B-B14F-4D97-AF65-F5344CB8AC3E}">
        <p14:creationId xmlns:p14="http://schemas.microsoft.com/office/powerpoint/2010/main" val="40535297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
            </a:r>
            <a:r>
              <a:rPr lang="en-IN" dirty="0" smtClean="0"/>
              <a:t>rawbacks</a:t>
            </a:r>
            <a:endParaRPr lang="en-IN" dirty="0"/>
          </a:p>
        </p:txBody>
      </p:sp>
      <p:sp>
        <p:nvSpPr>
          <p:cNvPr id="3" name="Content Placeholder 2"/>
          <p:cNvSpPr>
            <a:spLocks noGrp="1"/>
          </p:cNvSpPr>
          <p:nvPr>
            <p:ph idx="1"/>
          </p:nvPr>
        </p:nvSpPr>
        <p:spPr/>
        <p:txBody>
          <a:bodyPr>
            <a:normAutofit lnSpcReduction="10000"/>
          </a:bodyPr>
          <a:lstStyle/>
          <a:p>
            <a:r>
              <a:rPr lang="en-IN" dirty="0"/>
              <a:t> A large majority of the </a:t>
            </a:r>
            <a:r>
              <a:rPr lang="en-IN" dirty="0" smtClean="0"/>
              <a:t>open school </a:t>
            </a:r>
            <a:r>
              <a:rPr lang="en-IN" dirty="0"/>
              <a:t>students are unable to take advantage of personal contact programs </a:t>
            </a:r>
            <a:r>
              <a:rPr lang="en-IN" dirty="0" smtClean="0"/>
              <a:t>and counselling </a:t>
            </a:r>
            <a:r>
              <a:rPr lang="en-IN" dirty="0"/>
              <a:t>services; they primarily depend upon the print material which </a:t>
            </a:r>
            <a:r>
              <a:rPr lang="en-IN" dirty="0" smtClean="0"/>
              <a:t>often varies </a:t>
            </a:r>
            <a:r>
              <a:rPr lang="en-IN" dirty="0"/>
              <a:t>in </a:t>
            </a:r>
            <a:r>
              <a:rPr lang="en-IN" dirty="0" smtClean="0"/>
              <a:t>quality.</a:t>
            </a:r>
          </a:p>
          <a:p>
            <a:r>
              <a:rPr lang="en-IN" dirty="0" smtClean="0"/>
              <a:t>REMEDIES</a:t>
            </a:r>
          </a:p>
          <a:p>
            <a:r>
              <a:rPr lang="en-IN" dirty="0"/>
              <a:t>E</a:t>
            </a:r>
            <a:r>
              <a:rPr lang="en-IN" dirty="0" smtClean="0"/>
              <a:t>nhance </a:t>
            </a:r>
            <a:r>
              <a:rPr lang="en-IN" dirty="0"/>
              <a:t>quality of open </a:t>
            </a:r>
            <a:r>
              <a:rPr lang="en-IN" dirty="0" smtClean="0"/>
              <a:t>schooling through </a:t>
            </a:r>
            <a:r>
              <a:rPr lang="en-IN" dirty="0"/>
              <a:t>a variety of measures, particularly </a:t>
            </a:r>
            <a:r>
              <a:rPr lang="en-IN" dirty="0" smtClean="0"/>
              <a:t>the counselling </a:t>
            </a:r>
            <a:r>
              <a:rPr lang="en-IN" dirty="0"/>
              <a:t>and tutorial </a:t>
            </a:r>
            <a:r>
              <a:rPr lang="en-IN" dirty="0" smtClean="0"/>
              <a:t>services.</a:t>
            </a:r>
            <a:endParaRPr lang="en-IN" dirty="0"/>
          </a:p>
        </p:txBody>
      </p:sp>
    </p:spTree>
    <p:extLst>
      <p:ext uri="{BB962C8B-B14F-4D97-AF65-F5344CB8AC3E}">
        <p14:creationId xmlns:p14="http://schemas.microsoft.com/office/powerpoint/2010/main" val="34998549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a:bodyPr>
          <a:lstStyle/>
          <a:p>
            <a:r>
              <a:rPr lang="en-IN" dirty="0"/>
              <a:t>A great opportunity has been opened by the launching of </a:t>
            </a:r>
            <a:r>
              <a:rPr lang="en-IN" dirty="0" smtClean="0"/>
              <a:t>the educational </a:t>
            </a:r>
            <a:r>
              <a:rPr lang="en-IN" dirty="0"/>
              <a:t>satellite in September 2004</a:t>
            </a:r>
            <a:r>
              <a:rPr lang="en-IN" dirty="0" smtClean="0"/>
              <a:t>.</a:t>
            </a:r>
          </a:p>
          <a:p>
            <a:r>
              <a:rPr lang="en-IN" dirty="0" smtClean="0"/>
              <a:t>The </a:t>
            </a:r>
            <a:r>
              <a:rPr lang="en-IN" dirty="0"/>
              <a:t>video-conferencing facility </a:t>
            </a:r>
            <a:r>
              <a:rPr lang="en-IN" dirty="0" smtClean="0"/>
              <a:t>can provide </a:t>
            </a:r>
            <a:r>
              <a:rPr lang="en-IN" dirty="0"/>
              <a:t>virtual classroom facility for school education through </a:t>
            </a:r>
            <a:r>
              <a:rPr lang="en-IN" dirty="0" smtClean="0"/>
              <a:t>regional languages </a:t>
            </a:r>
            <a:r>
              <a:rPr lang="en-IN" dirty="0"/>
              <a:t>through state </a:t>
            </a:r>
            <a:r>
              <a:rPr lang="en-IN" dirty="0" smtClean="0"/>
              <a:t>channels.</a:t>
            </a:r>
          </a:p>
          <a:p>
            <a:r>
              <a:rPr lang="en-IN" dirty="0"/>
              <a:t>open </a:t>
            </a:r>
            <a:r>
              <a:rPr lang="en-IN" dirty="0" smtClean="0"/>
              <a:t>schooling derives </a:t>
            </a:r>
            <a:r>
              <a:rPr lang="en-IN" dirty="0"/>
              <a:t>full advantage of the videoconferencing facilities as a compliment to</a:t>
            </a:r>
          </a:p>
          <a:p>
            <a:pPr marL="0" indent="0">
              <a:buNone/>
            </a:pPr>
            <a:r>
              <a:rPr lang="en-IN" dirty="0" smtClean="0"/>
              <a:t>   counselling </a:t>
            </a:r>
            <a:r>
              <a:rPr lang="en-IN" dirty="0"/>
              <a:t>and tutorial services through EDUSAT</a:t>
            </a:r>
            <a:r>
              <a:rPr lang="en-IN" dirty="0" smtClean="0"/>
              <a:t>,</a:t>
            </a:r>
          </a:p>
          <a:p>
            <a:r>
              <a:rPr lang="en-IN" dirty="0"/>
              <a:t>DTH delivery of </a:t>
            </a:r>
            <a:r>
              <a:rPr lang="en-IN" dirty="0" smtClean="0"/>
              <a:t>education through </a:t>
            </a:r>
            <a:r>
              <a:rPr lang="en-IN" dirty="0"/>
              <a:t>cable network should be </a:t>
            </a:r>
            <a:r>
              <a:rPr lang="en-IN" dirty="0" smtClean="0"/>
              <a:t>explored.</a:t>
            </a:r>
            <a:endParaRPr lang="en-IN" dirty="0"/>
          </a:p>
        </p:txBody>
      </p:sp>
    </p:spTree>
    <p:extLst>
      <p:ext uri="{BB962C8B-B14F-4D97-AF65-F5344CB8AC3E}">
        <p14:creationId xmlns:p14="http://schemas.microsoft.com/office/powerpoint/2010/main" val="24116497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mtClean="0">
                <a:solidFill>
                  <a:srgbClr val="00B050"/>
                </a:solidFill>
              </a:rPr>
              <a:t>Unit 12-Universalization </a:t>
            </a:r>
            <a:r>
              <a:rPr lang="en-IN" dirty="0">
                <a:solidFill>
                  <a:srgbClr val="00B050"/>
                </a:solidFill>
              </a:rPr>
              <a:t>of secondary education</a:t>
            </a:r>
          </a:p>
        </p:txBody>
      </p:sp>
      <p:sp>
        <p:nvSpPr>
          <p:cNvPr id="3" name="Content Placeholder 2"/>
          <p:cNvSpPr>
            <a:spLocks noGrp="1"/>
          </p:cNvSpPr>
          <p:nvPr>
            <p:ph idx="1"/>
          </p:nvPr>
        </p:nvSpPr>
        <p:spPr/>
        <p:txBody>
          <a:bodyPr/>
          <a:lstStyle/>
          <a:p>
            <a:pPr algn="just"/>
            <a:r>
              <a:rPr lang="en-IN" dirty="0"/>
              <a:t> </a:t>
            </a:r>
            <a:r>
              <a:rPr lang="en-IN" dirty="0" smtClean="0"/>
              <a:t>Government  </a:t>
            </a:r>
            <a:r>
              <a:rPr lang="en-IN" dirty="0"/>
              <a:t>goal is to universalize entry into secondary school by the end of 2017 and achieve universal completion of grade 10 by 2020. </a:t>
            </a:r>
            <a:endParaRPr lang="en-IN" dirty="0" smtClean="0"/>
          </a:p>
          <a:p>
            <a:pPr algn="just"/>
            <a:r>
              <a:rPr lang="en-IN" dirty="0"/>
              <a:t> The normal age group of the children in secondary classes is 14-16 whereas it is 16-18 for higher secondary </a:t>
            </a:r>
            <a:r>
              <a:rPr lang="en-IN" dirty="0" smtClean="0"/>
              <a:t>classes.</a:t>
            </a:r>
            <a:endParaRPr lang="en-IN" dirty="0"/>
          </a:p>
        </p:txBody>
      </p:sp>
    </p:spTree>
    <p:extLst>
      <p:ext uri="{BB962C8B-B14F-4D97-AF65-F5344CB8AC3E}">
        <p14:creationId xmlns:p14="http://schemas.microsoft.com/office/powerpoint/2010/main" val="17534062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endParaRPr lang="en-IN" dirty="0" smtClean="0"/>
          </a:p>
          <a:p>
            <a:pPr algn="just"/>
            <a:r>
              <a:rPr lang="en-IN" dirty="0" smtClean="0"/>
              <a:t> </a:t>
            </a:r>
            <a:r>
              <a:rPr lang="en-IN" dirty="0"/>
              <a:t>The rigor of the secondary and higher secondary stage, enables Indian students to compete successfully for education and for jobs globally. </a:t>
            </a:r>
            <a:endParaRPr lang="en-IN" dirty="0" smtClean="0"/>
          </a:p>
          <a:p>
            <a:pPr algn="just"/>
            <a:r>
              <a:rPr lang="en-IN" dirty="0" smtClean="0"/>
              <a:t>To </a:t>
            </a:r>
            <a:r>
              <a:rPr lang="en-IN" dirty="0"/>
              <a:t>strengthen this stage by providing greater access and also by improving quality in a significant way.</a:t>
            </a:r>
          </a:p>
        </p:txBody>
      </p:sp>
    </p:spTree>
    <p:extLst>
      <p:ext uri="{BB962C8B-B14F-4D97-AF65-F5344CB8AC3E}">
        <p14:creationId xmlns:p14="http://schemas.microsoft.com/office/powerpoint/2010/main" val="34417828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IN" dirty="0"/>
              <a:t>Goal and Objectives</a:t>
            </a:r>
            <a:br>
              <a:rPr lang="en-IN" dirty="0"/>
            </a:br>
            <a:endParaRPr lang="en-IN" dirty="0"/>
          </a:p>
        </p:txBody>
      </p:sp>
      <p:sp>
        <p:nvSpPr>
          <p:cNvPr id="3" name="Content Placeholder 2"/>
          <p:cNvSpPr>
            <a:spLocks noGrp="1"/>
          </p:cNvSpPr>
          <p:nvPr>
            <p:ph idx="1"/>
          </p:nvPr>
        </p:nvSpPr>
        <p:spPr>
          <a:xfrm>
            <a:off x="457200" y="980728"/>
            <a:ext cx="8229600" cy="5145435"/>
          </a:xfrm>
        </p:spPr>
        <p:txBody>
          <a:bodyPr>
            <a:normAutofit fontScale="70000" lnSpcReduction="20000"/>
          </a:bodyPr>
          <a:lstStyle/>
          <a:p>
            <a:pPr marL="0" indent="0">
              <a:buNone/>
            </a:pPr>
            <a:r>
              <a:rPr lang="en-IN" dirty="0" smtClean="0"/>
              <a:t> </a:t>
            </a:r>
            <a:r>
              <a:rPr lang="en-IN" sz="3400" dirty="0"/>
              <a:t>In order to meet the challenge of </a:t>
            </a:r>
            <a:r>
              <a:rPr lang="en-IN" sz="3400" dirty="0" err="1"/>
              <a:t>Universalisation</a:t>
            </a:r>
            <a:r>
              <a:rPr lang="en-IN" sz="3400" dirty="0"/>
              <a:t> of Secondary Education (USE), there is a need for a paradigm shift in the conceptual design of secondary education. </a:t>
            </a:r>
            <a:endParaRPr lang="en-IN" sz="3400" dirty="0" smtClean="0"/>
          </a:p>
          <a:p>
            <a:pPr marL="0" indent="0">
              <a:buNone/>
            </a:pPr>
            <a:endParaRPr lang="en-IN" sz="3400" dirty="0" smtClean="0"/>
          </a:p>
          <a:p>
            <a:pPr marL="0" indent="0">
              <a:buNone/>
            </a:pPr>
            <a:r>
              <a:rPr lang="en-IN" sz="3400" dirty="0" smtClean="0"/>
              <a:t>The </a:t>
            </a:r>
            <a:r>
              <a:rPr lang="en-IN" sz="3400" dirty="0"/>
              <a:t>guiding principles in this regard are; </a:t>
            </a:r>
            <a:r>
              <a:rPr lang="en-IN" sz="3400" dirty="0">
                <a:solidFill>
                  <a:srgbClr val="FF0000"/>
                </a:solidFill>
              </a:rPr>
              <a:t>Universal Access, Equality and Social Justice, Relevance and Development and Curricular and Structural Aspects</a:t>
            </a:r>
            <a:r>
              <a:rPr lang="en-IN" sz="3400" dirty="0" smtClean="0">
                <a:solidFill>
                  <a:srgbClr val="FF0000"/>
                </a:solidFill>
              </a:rPr>
              <a:t>.</a:t>
            </a:r>
          </a:p>
          <a:p>
            <a:pPr marL="0" indent="0">
              <a:buNone/>
            </a:pPr>
            <a:r>
              <a:rPr lang="en-IN" sz="3400" dirty="0" smtClean="0"/>
              <a:t> </a:t>
            </a:r>
          </a:p>
          <a:p>
            <a:pPr marL="0" indent="0">
              <a:buNone/>
            </a:pPr>
            <a:r>
              <a:rPr lang="en-IN" sz="3400" dirty="0" err="1" smtClean="0"/>
              <a:t>Universalisation</a:t>
            </a:r>
            <a:r>
              <a:rPr lang="en-IN" sz="3400" dirty="0" smtClean="0"/>
              <a:t> </a:t>
            </a:r>
            <a:r>
              <a:rPr lang="en-IN" sz="3400" dirty="0"/>
              <a:t>of Secondary Education gives opportunity, to move towards equity. The concept of ‘common school’ will be encouraged. If these values are to be established in the system, all types of schools, including unaided private schools will also contribute towards </a:t>
            </a:r>
            <a:r>
              <a:rPr lang="en-IN" sz="3400" dirty="0" err="1"/>
              <a:t>Universalisation</a:t>
            </a:r>
            <a:r>
              <a:rPr lang="en-IN" sz="3400" dirty="0"/>
              <a:t> of Secondary Education (USE) by ensuring adequate enrolments for the children from under privileged society and the children Below Poverty Line (BPL) families.</a:t>
            </a:r>
          </a:p>
        </p:txBody>
      </p:sp>
    </p:spTree>
    <p:extLst>
      <p:ext uri="{BB962C8B-B14F-4D97-AF65-F5344CB8AC3E}">
        <p14:creationId xmlns:p14="http://schemas.microsoft.com/office/powerpoint/2010/main" val="2226617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smtClean="0"/>
              <a:t>KGBVs reach out to :</a:t>
            </a:r>
          </a:p>
          <a:p>
            <a:r>
              <a:rPr lang="en-IN" dirty="0" smtClean="0"/>
              <a:t> Adolescent girls who are unable to go to regular schools.</a:t>
            </a:r>
          </a:p>
          <a:p>
            <a:r>
              <a:rPr lang="en-IN" dirty="0" smtClean="0"/>
              <a:t> Out of school girls in the 10+ age group who are unable to complete primary school.</a:t>
            </a:r>
          </a:p>
          <a:p>
            <a:r>
              <a:rPr lang="en-IN" dirty="0" smtClean="0"/>
              <a:t> Younger girls of migratory populations in difficult areas of scattered habitations that do not qualify for primary/upper primary schools</a:t>
            </a:r>
            <a:endParaRPr lang="en-IN" dirty="0"/>
          </a:p>
        </p:txBody>
      </p:sp>
    </p:spTree>
    <p:extLst>
      <p:ext uri="{BB962C8B-B14F-4D97-AF65-F5344CB8AC3E}">
        <p14:creationId xmlns:p14="http://schemas.microsoft.com/office/powerpoint/2010/main" val="11454755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r>
              <a:rPr lang="en-IN" dirty="0" smtClean="0">
                <a:solidFill>
                  <a:srgbClr val="FF0000"/>
                </a:solidFill>
              </a:rPr>
              <a:t>Universal </a:t>
            </a:r>
            <a:r>
              <a:rPr lang="en-IN" dirty="0">
                <a:solidFill>
                  <a:srgbClr val="FF0000"/>
                </a:solidFill>
              </a:rPr>
              <a:t>Access</a:t>
            </a:r>
            <a:r>
              <a:rPr lang="en-IN" dirty="0" smtClean="0">
                <a:solidFill>
                  <a:srgbClr val="FF0000"/>
                </a:solidFill>
              </a:rPr>
              <a:t>:</a:t>
            </a:r>
          </a:p>
          <a:p>
            <a:pPr marL="0" indent="0">
              <a:buNone/>
            </a:pPr>
            <a:r>
              <a:rPr lang="en-IN" dirty="0"/>
              <a:t>W</a:t>
            </a:r>
            <a:r>
              <a:rPr lang="en-IN" dirty="0" smtClean="0"/>
              <a:t>ide </a:t>
            </a:r>
            <a:r>
              <a:rPr lang="en-IN" dirty="0"/>
              <a:t>disparity in schooling facilities in different regions of the country</a:t>
            </a:r>
            <a:r>
              <a:rPr lang="en-IN" dirty="0" smtClean="0"/>
              <a:t>.</a:t>
            </a:r>
          </a:p>
          <a:p>
            <a:pPr marL="0" indent="0">
              <a:buNone/>
            </a:pPr>
            <a:r>
              <a:rPr lang="en-IN" dirty="0" smtClean="0"/>
              <a:t> Disparities </a:t>
            </a:r>
            <a:r>
              <a:rPr lang="en-IN" dirty="0"/>
              <a:t>among the private schools and between private and government schools for providing universal access to quality secondary education. </a:t>
            </a:r>
            <a:endParaRPr lang="en-IN" dirty="0" smtClean="0"/>
          </a:p>
          <a:p>
            <a:pPr marL="0" indent="0">
              <a:buNone/>
            </a:pPr>
            <a:r>
              <a:rPr lang="en-IN" dirty="0" smtClean="0"/>
              <a:t>Development </a:t>
            </a:r>
            <a:r>
              <a:rPr lang="en-IN" dirty="0"/>
              <a:t>of the infrastructure facilities and Learning Resources will be carried </a:t>
            </a:r>
            <a:r>
              <a:rPr lang="en-IN" dirty="0" smtClean="0"/>
              <a:t>out.</a:t>
            </a:r>
            <a:endParaRPr lang="en-IN" dirty="0"/>
          </a:p>
        </p:txBody>
      </p:sp>
    </p:spTree>
    <p:extLst>
      <p:ext uri="{BB962C8B-B14F-4D97-AF65-F5344CB8AC3E}">
        <p14:creationId xmlns:p14="http://schemas.microsoft.com/office/powerpoint/2010/main" val="4581863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a:bodyPr>
          <a:lstStyle/>
          <a:p>
            <a:r>
              <a:rPr lang="en-IN" dirty="0"/>
              <a:t>Expansion of existing Secondary &amp; Higher Secondary Schools</a:t>
            </a:r>
          </a:p>
          <a:p>
            <a:endParaRPr lang="en-IN" dirty="0"/>
          </a:p>
          <a:p>
            <a:r>
              <a:rPr lang="en-IN" dirty="0" smtClean="0"/>
              <a:t> </a:t>
            </a:r>
            <a:r>
              <a:rPr lang="en-IN" dirty="0"/>
              <a:t>Up gradation of Upper Primary Schools based on micro planning exercise with all necessary infrastructure facilities and teachers. </a:t>
            </a:r>
            <a:endParaRPr lang="en-IN" dirty="0" smtClean="0"/>
          </a:p>
          <a:p>
            <a:r>
              <a:rPr lang="en-IN" dirty="0" smtClean="0"/>
              <a:t>Ashram Schools </a:t>
            </a:r>
            <a:r>
              <a:rPr lang="en-IN" dirty="0"/>
              <a:t>will be given preference while upgrading upper primary schools.</a:t>
            </a:r>
          </a:p>
          <a:p>
            <a:endParaRPr lang="en-IN" dirty="0"/>
          </a:p>
          <a:p>
            <a:r>
              <a:rPr lang="en-IN" dirty="0" smtClean="0"/>
              <a:t> </a:t>
            </a:r>
            <a:r>
              <a:rPr lang="en-IN" dirty="0"/>
              <a:t>Up gradation of Secondary Schools in Higher Secondary Schools based upon the requirements.</a:t>
            </a:r>
          </a:p>
        </p:txBody>
      </p:sp>
    </p:spTree>
    <p:extLst>
      <p:ext uri="{BB962C8B-B14F-4D97-AF65-F5344CB8AC3E}">
        <p14:creationId xmlns:p14="http://schemas.microsoft.com/office/powerpoint/2010/main" val="37894091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dirty="0"/>
              <a:t>Opening of new Secondary Schools/ Higher Secondary Schools in un served areas </a:t>
            </a:r>
            <a:r>
              <a:rPr lang="en-IN" dirty="0" smtClean="0"/>
              <a:t>based </a:t>
            </a:r>
            <a:r>
              <a:rPr lang="en-IN" dirty="0"/>
              <a:t>on the school </a:t>
            </a:r>
            <a:r>
              <a:rPr lang="en-IN" dirty="0" smtClean="0"/>
              <a:t>mapping. </a:t>
            </a:r>
            <a:r>
              <a:rPr lang="en-IN" dirty="0"/>
              <a:t>All these buildings will have mandatory water harvesting system and will be disabled friendly.</a:t>
            </a:r>
          </a:p>
          <a:p>
            <a:endParaRPr lang="en-IN" dirty="0"/>
          </a:p>
          <a:p>
            <a:r>
              <a:rPr lang="en-IN" dirty="0" smtClean="0"/>
              <a:t> </a:t>
            </a:r>
            <a:r>
              <a:rPr lang="en-IN" dirty="0"/>
              <a:t>Rain harvesting systems will be installed in existing school buildings also.</a:t>
            </a:r>
          </a:p>
          <a:p>
            <a:endParaRPr lang="en-IN" dirty="0"/>
          </a:p>
          <a:p>
            <a:r>
              <a:rPr lang="en-IN" dirty="0" smtClean="0"/>
              <a:t> </a:t>
            </a:r>
            <a:r>
              <a:rPr lang="en-IN" dirty="0"/>
              <a:t>Existing school buildings will also be made disabled friendly.</a:t>
            </a:r>
          </a:p>
          <a:p>
            <a:endParaRPr lang="en-IN" dirty="0"/>
          </a:p>
        </p:txBody>
      </p:sp>
    </p:spTree>
    <p:extLst>
      <p:ext uri="{BB962C8B-B14F-4D97-AF65-F5344CB8AC3E}">
        <p14:creationId xmlns:p14="http://schemas.microsoft.com/office/powerpoint/2010/main" val="141753401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r>
              <a:rPr lang="en-IN" dirty="0">
                <a:solidFill>
                  <a:srgbClr val="FF0000"/>
                </a:solidFill>
              </a:rPr>
              <a:t>Quality</a:t>
            </a:r>
          </a:p>
          <a:p>
            <a:r>
              <a:rPr lang="en-IN" dirty="0" smtClean="0"/>
              <a:t>   </a:t>
            </a:r>
            <a:r>
              <a:rPr lang="en-IN" dirty="0"/>
              <a:t>Providing required infrastructure like, Black Board, furniture, Libraries, Science &amp; Mathematics laboratories, computer labs, toilet cluster.</a:t>
            </a:r>
          </a:p>
          <a:p>
            <a:endParaRPr lang="en-IN" dirty="0"/>
          </a:p>
          <a:p>
            <a:r>
              <a:rPr lang="en-IN" dirty="0" smtClean="0"/>
              <a:t> </a:t>
            </a:r>
            <a:r>
              <a:rPr lang="en-IN" dirty="0"/>
              <a:t>Appointment of additional teachers and in-service training of teachers.</a:t>
            </a:r>
          </a:p>
          <a:p>
            <a:r>
              <a:rPr lang="en-IN" dirty="0" smtClean="0"/>
              <a:t>    </a:t>
            </a:r>
            <a:r>
              <a:rPr lang="en-IN" dirty="0"/>
              <a:t>Bridge course for enhancing learning ability for students passing out of class VIII.</a:t>
            </a:r>
          </a:p>
          <a:p>
            <a:endParaRPr lang="en-IN" dirty="0"/>
          </a:p>
          <a:p>
            <a:r>
              <a:rPr lang="en-IN" dirty="0" smtClean="0"/>
              <a:t> </a:t>
            </a:r>
            <a:r>
              <a:rPr lang="en-IN" dirty="0"/>
              <a:t>Reviewing curriculum to meet the NCF, 2005 norms</a:t>
            </a:r>
            <a:r>
              <a:rPr lang="en-IN" dirty="0" smtClean="0"/>
              <a:t>.</a:t>
            </a:r>
          </a:p>
          <a:p>
            <a:r>
              <a:rPr lang="en-IN" dirty="0"/>
              <a:t> Residential accommodation for teachers in rural and difficult hilly areas. Preference will be given to accommodation for female teachers.</a:t>
            </a:r>
          </a:p>
        </p:txBody>
      </p:sp>
    </p:spTree>
    <p:extLst>
      <p:ext uri="{BB962C8B-B14F-4D97-AF65-F5344CB8AC3E}">
        <p14:creationId xmlns:p14="http://schemas.microsoft.com/office/powerpoint/2010/main" val="32173361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77500" lnSpcReduction="20000"/>
          </a:bodyPr>
          <a:lstStyle/>
          <a:p>
            <a:r>
              <a:rPr lang="en-IN" smtClean="0">
                <a:solidFill>
                  <a:srgbClr val="FF0000"/>
                </a:solidFill>
              </a:rPr>
              <a:t>Equity/social </a:t>
            </a:r>
            <a:r>
              <a:rPr lang="en-IN" dirty="0" smtClean="0">
                <a:solidFill>
                  <a:srgbClr val="FF0000"/>
                </a:solidFill>
              </a:rPr>
              <a:t>justice</a:t>
            </a:r>
            <a:endParaRPr lang="en-IN" dirty="0">
              <a:solidFill>
                <a:srgbClr val="FF0000"/>
              </a:solidFill>
            </a:endParaRPr>
          </a:p>
          <a:p>
            <a:endParaRPr lang="en-IN" dirty="0"/>
          </a:p>
          <a:p>
            <a:r>
              <a:rPr lang="en-IN" dirty="0" smtClean="0"/>
              <a:t>   </a:t>
            </a:r>
            <a:r>
              <a:rPr lang="en-IN" dirty="0"/>
              <a:t>Free lodging/ boarding facilities for students belonging to SC,ST,OBC and minority communities</a:t>
            </a:r>
          </a:p>
          <a:p>
            <a:endParaRPr lang="en-IN" dirty="0"/>
          </a:p>
          <a:p>
            <a:r>
              <a:rPr lang="en-IN" dirty="0" smtClean="0"/>
              <a:t> </a:t>
            </a:r>
            <a:r>
              <a:rPr lang="en-IN" dirty="0"/>
              <a:t>Hostels/ residential schools, cash incentive, uniform, books, separate toilets for girls.</a:t>
            </a:r>
          </a:p>
          <a:p>
            <a:endParaRPr lang="en-IN" dirty="0"/>
          </a:p>
          <a:p>
            <a:r>
              <a:rPr lang="en-IN" dirty="0" smtClean="0"/>
              <a:t> </a:t>
            </a:r>
            <a:r>
              <a:rPr lang="en-IN" dirty="0"/>
              <a:t>Providing scholarships to meritorious/ needy students at secondary level.</a:t>
            </a:r>
          </a:p>
          <a:p>
            <a:endParaRPr lang="en-IN" dirty="0"/>
          </a:p>
          <a:p>
            <a:r>
              <a:rPr lang="en-IN" dirty="0" smtClean="0"/>
              <a:t> </a:t>
            </a:r>
            <a:r>
              <a:rPr lang="en-IN" dirty="0"/>
              <a:t>Inclusive education will be the hallmark of all the activities. Efforts will be made to provide all necessary facilities for the differently abled children in all the schools.</a:t>
            </a:r>
          </a:p>
        </p:txBody>
      </p:sp>
    </p:spTree>
    <p:extLst>
      <p:ext uri="{BB962C8B-B14F-4D97-AF65-F5344CB8AC3E}">
        <p14:creationId xmlns:p14="http://schemas.microsoft.com/office/powerpoint/2010/main" val="24835109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p:spPr>
        <p:txBody>
          <a:bodyPr/>
          <a:lstStyle/>
          <a:p>
            <a:pPr algn="just"/>
            <a:r>
              <a:rPr lang="en-IN" dirty="0"/>
              <a:t>Expansion of Open and Distance Learning needs to be undertaken, especially for those who cannot pursue full time secondary education, and for supplementation / enrichment of face-to-face instruction. </a:t>
            </a:r>
            <a:endParaRPr lang="en-IN" dirty="0" smtClean="0"/>
          </a:p>
          <a:p>
            <a:r>
              <a:rPr lang="en-IN" dirty="0" smtClean="0"/>
              <a:t>This </a:t>
            </a:r>
            <a:r>
              <a:rPr lang="en-IN" dirty="0"/>
              <a:t>system will also play a crucial role for education of out of school children.</a:t>
            </a:r>
          </a:p>
        </p:txBody>
      </p:sp>
    </p:spTree>
    <p:extLst>
      <p:ext uri="{BB962C8B-B14F-4D97-AF65-F5344CB8AC3E}">
        <p14:creationId xmlns:p14="http://schemas.microsoft.com/office/powerpoint/2010/main" val="33068839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a:bodyPr>
          <a:lstStyle/>
          <a:p>
            <a:pPr algn="just"/>
            <a:r>
              <a:rPr lang="en-IN" dirty="0" smtClean="0"/>
              <a:t>REFORMS </a:t>
            </a:r>
            <a:r>
              <a:rPr lang="en-IN" dirty="0"/>
              <a:t>IN EDUCATIONAL ADMINISTRATION:-</a:t>
            </a:r>
          </a:p>
          <a:p>
            <a:pPr algn="just"/>
            <a:endParaRPr lang="en-IN" dirty="0"/>
          </a:p>
          <a:p>
            <a:pPr algn="just"/>
            <a:r>
              <a:rPr lang="en-IN" dirty="0"/>
              <a:t>D</a:t>
            </a:r>
            <a:r>
              <a:rPr lang="en-IN" dirty="0" smtClean="0"/>
              <a:t>e-centralization </a:t>
            </a:r>
            <a:r>
              <a:rPr lang="en-IN" dirty="0"/>
              <a:t>should be undertaken for effective, efficient </a:t>
            </a:r>
            <a:r>
              <a:rPr lang="en-IN" dirty="0" smtClean="0"/>
              <a:t>and better </a:t>
            </a:r>
            <a:r>
              <a:rPr lang="en-IN" dirty="0"/>
              <a:t>program </a:t>
            </a:r>
            <a:r>
              <a:rPr lang="en-IN" dirty="0" smtClean="0"/>
              <a:t>implementation.</a:t>
            </a:r>
          </a:p>
          <a:p>
            <a:pPr algn="just"/>
            <a:r>
              <a:rPr lang="en-IN" dirty="0" smtClean="0"/>
              <a:t>Adopting a rational policy of teacher recruitment, deployment, training, remuneration and career advancement should be undertaken. </a:t>
            </a:r>
          </a:p>
          <a:p>
            <a:pPr algn="just"/>
            <a:r>
              <a:rPr lang="en-IN" dirty="0"/>
              <a:t>A</a:t>
            </a:r>
            <a:r>
              <a:rPr lang="en-IN" dirty="0" smtClean="0"/>
              <a:t>ssessment of additional teacher requirements</a:t>
            </a:r>
          </a:p>
          <a:p>
            <a:pPr algn="just"/>
            <a:r>
              <a:rPr lang="en-IN" dirty="0"/>
              <a:t>Improvement of pre-service and in service training of teachers with emphasis on use of ICT </a:t>
            </a:r>
            <a:r>
              <a:rPr lang="en-IN" dirty="0" smtClean="0"/>
              <a:t>.</a:t>
            </a:r>
            <a:endParaRPr lang="en-IN" dirty="0"/>
          </a:p>
        </p:txBody>
      </p:sp>
    </p:spTree>
    <p:extLst>
      <p:ext uri="{BB962C8B-B14F-4D97-AF65-F5344CB8AC3E}">
        <p14:creationId xmlns:p14="http://schemas.microsoft.com/office/powerpoint/2010/main" val="137423758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r>
              <a:rPr lang="en-IN" b="1" dirty="0" smtClean="0"/>
              <a:t>Curriculum </a:t>
            </a:r>
            <a:r>
              <a:rPr lang="en-IN" b="1" dirty="0"/>
              <a:t>renewal and </a:t>
            </a:r>
            <a:r>
              <a:rPr lang="en-IN" b="1" dirty="0" smtClean="0"/>
              <a:t>formulation.</a:t>
            </a:r>
            <a:r>
              <a:rPr lang="en-IN" dirty="0" smtClean="0"/>
              <a:t> </a:t>
            </a:r>
          </a:p>
          <a:p>
            <a:pPr algn="just"/>
            <a:r>
              <a:rPr lang="en-IN" dirty="0" smtClean="0"/>
              <a:t>Approved </a:t>
            </a:r>
            <a:r>
              <a:rPr lang="en-IN" dirty="0"/>
              <a:t>by Central Advisory Board of Education, National Curriculum Framework-2005 has been brought out by NCERT through a wide-ranging process of deliberations and consultations. </a:t>
            </a:r>
            <a:endParaRPr lang="en-IN" dirty="0" smtClean="0"/>
          </a:p>
          <a:p>
            <a:pPr algn="just"/>
            <a:r>
              <a:rPr lang="en-IN" dirty="0"/>
              <a:t> Existing curriculum and textual materials will be reviewed and modified to meet the needs of </a:t>
            </a:r>
            <a:r>
              <a:rPr lang="en-IN" dirty="0" smtClean="0"/>
              <a:t>quality.</a:t>
            </a:r>
            <a:endParaRPr lang="en-IN" dirty="0"/>
          </a:p>
        </p:txBody>
      </p:sp>
    </p:spTree>
    <p:extLst>
      <p:ext uri="{BB962C8B-B14F-4D97-AF65-F5344CB8AC3E}">
        <p14:creationId xmlns:p14="http://schemas.microsoft.com/office/powerpoint/2010/main" val="11238611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gn="just"/>
            <a:r>
              <a:rPr lang="en-IN" dirty="0"/>
              <a:t>Governments to form Core Groups and undertake the curriculum reform process.</a:t>
            </a:r>
          </a:p>
          <a:p>
            <a:pPr algn="just"/>
            <a:endParaRPr lang="en-IN" dirty="0"/>
          </a:p>
          <a:p>
            <a:pPr algn="just"/>
            <a:r>
              <a:rPr lang="en-IN" dirty="0"/>
              <a:t>R</a:t>
            </a:r>
            <a:r>
              <a:rPr lang="en-IN" dirty="0" smtClean="0"/>
              <a:t>eform </a:t>
            </a:r>
            <a:r>
              <a:rPr lang="en-IN" dirty="0"/>
              <a:t>of the prevailing examination system to reduce stress on </a:t>
            </a:r>
            <a:r>
              <a:rPr lang="en-IN" dirty="0" smtClean="0"/>
              <a:t>children. </a:t>
            </a:r>
          </a:p>
          <a:p>
            <a:pPr algn="just"/>
            <a:r>
              <a:rPr lang="en-IN" dirty="0" smtClean="0"/>
              <a:t>The </a:t>
            </a:r>
            <a:r>
              <a:rPr lang="en-IN" dirty="0"/>
              <a:t>State Examination Boards, </a:t>
            </a:r>
            <a:r>
              <a:rPr lang="en-IN" dirty="0" smtClean="0"/>
              <a:t>should </a:t>
            </a:r>
            <a:r>
              <a:rPr lang="en-IN" dirty="0"/>
              <a:t>undertake this task on priority. The progress will be monitored regularly.</a:t>
            </a:r>
          </a:p>
        </p:txBody>
      </p:sp>
    </p:spTree>
    <p:extLst>
      <p:ext uri="{BB962C8B-B14F-4D97-AF65-F5344CB8AC3E}">
        <p14:creationId xmlns:p14="http://schemas.microsoft.com/office/powerpoint/2010/main" val="34713273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20000"/>
          </a:bodyPr>
          <a:lstStyle/>
          <a:p>
            <a:r>
              <a:rPr lang="en-IN" sz="2200" b="1" dirty="0"/>
              <a:t>BUILDING PUBLIC OPINION:-</a:t>
            </a:r>
          </a:p>
          <a:p>
            <a:r>
              <a:rPr lang="en-IN" dirty="0" smtClean="0"/>
              <a:t>For </a:t>
            </a:r>
            <a:r>
              <a:rPr lang="en-IN" dirty="0"/>
              <a:t>planning of universal access to Secondary Education </a:t>
            </a:r>
            <a:r>
              <a:rPr lang="en-IN" dirty="0" smtClean="0"/>
              <a:t>generating </a:t>
            </a:r>
            <a:r>
              <a:rPr lang="en-IN" dirty="0"/>
              <a:t>public opinion in </a:t>
            </a:r>
            <a:r>
              <a:rPr lang="en-IN" dirty="0" smtClean="0"/>
              <a:t>favour </a:t>
            </a:r>
            <a:r>
              <a:rPr lang="en-IN" dirty="0"/>
              <a:t>of </a:t>
            </a:r>
            <a:r>
              <a:rPr lang="en-IN" dirty="0" err="1"/>
              <a:t>Universalisation</a:t>
            </a:r>
            <a:r>
              <a:rPr lang="en-IN" dirty="0"/>
              <a:t> of secondary education. </a:t>
            </a:r>
            <a:endParaRPr lang="en-IN" dirty="0" smtClean="0"/>
          </a:p>
          <a:p>
            <a:endParaRPr lang="en-IN" dirty="0" smtClean="0"/>
          </a:p>
          <a:p>
            <a:r>
              <a:rPr lang="en-IN" dirty="0" smtClean="0"/>
              <a:t>The </a:t>
            </a:r>
            <a:r>
              <a:rPr lang="en-IN" dirty="0"/>
              <a:t>Mission would encourage States to focus on total development of children, encouragement to sports, cultural activities, project work involving interaction with social and natural surroundings, activity based learning, exposure to life skills with regard to health, nutrition, professions, etc.</a:t>
            </a:r>
          </a:p>
          <a:p>
            <a:endParaRPr lang="en-IN" dirty="0"/>
          </a:p>
          <a:p>
            <a:pPr marL="0" indent="0">
              <a:buNone/>
            </a:pPr>
            <a:r>
              <a:rPr lang="en-IN" dirty="0"/>
              <a:t> </a:t>
            </a:r>
          </a:p>
        </p:txBody>
      </p:sp>
    </p:spTree>
    <p:extLst>
      <p:ext uri="{BB962C8B-B14F-4D97-AF65-F5344CB8AC3E}">
        <p14:creationId xmlns:p14="http://schemas.microsoft.com/office/powerpoint/2010/main" val="3191839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r>
              <a:rPr lang="en-IN" dirty="0"/>
              <a:t>M</a:t>
            </a:r>
            <a:r>
              <a:rPr lang="en-IN" dirty="0" smtClean="0"/>
              <a:t>inimum reservation of 75 per cent seats for girls from SC/ST/OBC and minorities communities </a:t>
            </a:r>
          </a:p>
          <a:p>
            <a:r>
              <a:rPr lang="en-IN" dirty="0" smtClean="0"/>
              <a:t>25 per cent to girls from families that live below the poverty line.</a:t>
            </a:r>
          </a:p>
          <a:p>
            <a:r>
              <a:rPr lang="en-IN" dirty="0" smtClean="0"/>
              <a:t> Till 2009-10 there were 2570 KGBVs in the country. After the RTE Act came into operation, an additional 1030 KGBVs were sanctioned, taking the total number of KGBVs in the country to 3600.</a:t>
            </a:r>
            <a:endParaRPr lang="en-IN" dirty="0"/>
          </a:p>
        </p:txBody>
      </p:sp>
    </p:spTree>
    <p:extLst>
      <p:ext uri="{BB962C8B-B14F-4D97-AF65-F5344CB8AC3E}">
        <p14:creationId xmlns:p14="http://schemas.microsoft.com/office/powerpoint/2010/main" val="249598220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Secondary Education Management Information System (SEMIS)</a:t>
            </a:r>
          </a:p>
        </p:txBody>
      </p:sp>
      <p:sp>
        <p:nvSpPr>
          <p:cNvPr id="3" name="Content Placeholder 2"/>
          <p:cNvSpPr>
            <a:spLocks noGrp="1"/>
          </p:cNvSpPr>
          <p:nvPr>
            <p:ph idx="1"/>
          </p:nvPr>
        </p:nvSpPr>
        <p:spPr/>
        <p:txBody>
          <a:bodyPr>
            <a:normAutofit fontScale="92500" lnSpcReduction="10000"/>
          </a:bodyPr>
          <a:lstStyle/>
          <a:p>
            <a:r>
              <a:rPr lang="en-IN" dirty="0"/>
              <a:t>Mapping and streamlining the Secondary Education database </a:t>
            </a:r>
            <a:r>
              <a:rPr lang="en-IN" dirty="0" smtClean="0"/>
              <a:t>from </a:t>
            </a:r>
            <a:r>
              <a:rPr lang="en-IN" dirty="0"/>
              <a:t>the preparatory stage. </a:t>
            </a:r>
            <a:endParaRPr lang="en-IN" dirty="0" smtClean="0"/>
          </a:p>
          <a:p>
            <a:endParaRPr lang="en-IN" dirty="0" smtClean="0"/>
          </a:p>
          <a:p>
            <a:r>
              <a:rPr lang="en-IN" dirty="0"/>
              <a:t>Identifying deficiencies in existing secondary schools/ Higher Secondary schools, identifying upper primary schools for up gradation, </a:t>
            </a:r>
            <a:endParaRPr lang="en-IN" dirty="0" smtClean="0"/>
          </a:p>
          <a:p>
            <a:r>
              <a:rPr lang="en-IN" dirty="0" smtClean="0"/>
              <a:t>Identifying </a:t>
            </a:r>
            <a:r>
              <a:rPr lang="en-IN" dirty="0"/>
              <a:t>underserved areas to establish new schools, streamlining for non-government schools, Developing states specific norms for physical facilities etc.</a:t>
            </a:r>
          </a:p>
        </p:txBody>
      </p:sp>
    </p:spTree>
    <p:extLst>
      <p:ext uri="{BB962C8B-B14F-4D97-AF65-F5344CB8AC3E}">
        <p14:creationId xmlns:p14="http://schemas.microsoft.com/office/powerpoint/2010/main" val="265926195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en-IN" dirty="0" smtClean="0"/>
              <a:t>The </a:t>
            </a:r>
            <a:r>
              <a:rPr lang="en-IN" dirty="0"/>
              <a:t>availability of the facilities for science subjects, e.g., Physics, Chemistry, Biology, Mathematics and Computer Courses and all subjects in other academic courses (Commerce and Humanities courses) will also be assessed in all the schools located in rural and urban areas.</a:t>
            </a:r>
          </a:p>
        </p:txBody>
      </p:sp>
    </p:spTree>
    <p:extLst>
      <p:ext uri="{BB962C8B-B14F-4D97-AF65-F5344CB8AC3E}">
        <p14:creationId xmlns:p14="http://schemas.microsoft.com/office/powerpoint/2010/main" val="117787391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dirty="0"/>
              <a:t> CURRICULUM DESIGNING AND FORMULATION</a:t>
            </a:r>
          </a:p>
        </p:txBody>
      </p:sp>
      <p:sp>
        <p:nvSpPr>
          <p:cNvPr id="3" name="Content Placeholder 2"/>
          <p:cNvSpPr>
            <a:spLocks noGrp="1"/>
          </p:cNvSpPr>
          <p:nvPr>
            <p:ph idx="1"/>
          </p:nvPr>
        </p:nvSpPr>
        <p:spPr/>
        <p:txBody>
          <a:bodyPr>
            <a:normAutofit fontScale="77500" lnSpcReduction="20000"/>
          </a:bodyPr>
          <a:lstStyle/>
          <a:p>
            <a:r>
              <a:rPr lang="en-IN" dirty="0"/>
              <a:t>C</a:t>
            </a:r>
            <a:r>
              <a:rPr lang="en-IN" dirty="0" smtClean="0"/>
              <a:t>ompleted </a:t>
            </a:r>
            <a:r>
              <a:rPr lang="en-IN" dirty="0"/>
              <a:t>the curricular reforms, preparation of new syllabi and text books are expected to complete </a:t>
            </a:r>
            <a:r>
              <a:rPr lang="en-IN" dirty="0" smtClean="0"/>
              <a:t>in </a:t>
            </a:r>
            <a:r>
              <a:rPr lang="en-IN" dirty="0"/>
              <a:t>the very first year of the program </a:t>
            </a:r>
            <a:r>
              <a:rPr lang="en-IN" dirty="0" smtClean="0"/>
              <a:t>implementation.</a:t>
            </a:r>
          </a:p>
          <a:p>
            <a:r>
              <a:rPr lang="en-IN" b="1" dirty="0"/>
              <a:t>LEARNING RESOURCE CENTRES (LRC</a:t>
            </a:r>
            <a:r>
              <a:rPr lang="en-IN" b="1" dirty="0" smtClean="0"/>
              <a:t>)</a:t>
            </a:r>
          </a:p>
          <a:p>
            <a:r>
              <a:rPr lang="en-IN" dirty="0"/>
              <a:t> </a:t>
            </a:r>
            <a:r>
              <a:rPr lang="en-IN" dirty="0" smtClean="0"/>
              <a:t>All </a:t>
            </a:r>
            <a:r>
              <a:rPr lang="en-IN" dirty="0"/>
              <a:t>schools need to be equipped with Learning Resource Centres (LRC) with following inputs.</a:t>
            </a:r>
          </a:p>
          <a:p>
            <a:endParaRPr lang="en-IN" dirty="0"/>
          </a:p>
          <a:p>
            <a:r>
              <a:rPr lang="en-IN" dirty="0" smtClean="0"/>
              <a:t> </a:t>
            </a:r>
            <a:r>
              <a:rPr lang="en-IN" dirty="0"/>
              <a:t>Library</a:t>
            </a:r>
          </a:p>
          <a:p>
            <a:endParaRPr lang="en-IN" dirty="0"/>
          </a:p>
          <a:p>
            <a:r>
              <a:rPr lang="en-IN" dirty="0" smtClean="0"/>
              <a:t> </a:t>
            </a:r>
            <a:r>
              <a:rPr lang="en-IN" dirty="0"/>
              <a:t>Provision for ICT support</a:t>
            </a:r>
          </a:p>
          <a:p>
            <a:endParaRPr lang="en-IN" dirty="0"/>
          </a:p>
          <a:p>
            <a:r>
              <a:rPr lang="en-IN" dirty="0" smtClean="0"/>
              <a:t> </a:t>
            </a:r>
            <a:r>
              <a:rPr lang="en-IN" dirty="0"/>
              <a:t>Link with EDUSAT</a:t>
            </a:r>
          </a:p>
        </p:txBody>
      </p:sp>
    </p:spTree>
    <p:extLst>
      <p:ext uri="{BB962C8B-B14F-4D97-AF65-F5344CB8AC3E}">
        <p14:creationId xmlns:p14="http://schemas.microsoft.com/office/powerpoint/2010/main" val="18675818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lnSpcReduction="10000"/>
          </a:bodyPr>
          <a:lstStyle/>
          <a:p>
            <a:r>
              <a:rPr lang="en-IN" dirty="0"/>
              <a:t>The ICT Resource Room and Library of the school may be housed in one big room or these may be housed in two adjacent rooms. </a:t>
            </a:r>
            <a:endParaRPr lang="en-IN" dirty="0" smtClean="0"/>
          </a:p>
          <a:p>
            <a:r>
              <a:rPr lang="en-IN" dirty="0" smtClean="0"/>
              <a:t>All </a:t>
            </a:r>
            <a:r>
              <a:rPr lang="en-IN" dirty="0"/>
              <a:t>Library operations from accession to issue of books will be </a:t>
            </a:r>
            <a:r>
              <a:rPr lang="en-IN" dirty="0" smtClean="0"/>
              <a:t>computerized</a:t>
            </a:r>
          </a:p>
          <a:p>
            <a:r>
              <a:rPr lang="en-IN" dirty="0" smtClean="0"/>
              <a:t>The </a:t>
            </a:r>
            <a:r>
              <a:rPr lang="en-IN" dirty="0"/>
              <a:t>provision of integrated Learning Resource Centre (LRC) will facilitate such activities. </a:t>
            </a:r>
            <a:endParaRPr lang="en-IN" dirty="0" smtClean="0"/>
          </a:p>
          <a:p>
            <a:r>
              <a:rPr lang="en-IN" dirty="0" smtClean="0"/>
              <a:t>Appointment of regular </a:t>
            </a:r>
            <a:r>
              <a:rPr lang="en-IN" dirty="0"/>
              <a:t>librarian cum computer instructor to look after the affairs of library as well as ICT activities. </a:t>
            </a:r>
          </a:p>
        </p:txBody>
      </p:sp>
    </p:spTree>
    <p:extLst>
      <p:ext uri="{BB962C8B-B14F-4D97-AF65-F5344CB8AC3E}">
        <p14:creationId xmlns:p14="http://schemas.microsoft.com/office/powerpoint/2010/main" val="22392955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001419"/>
          </a:xfrm>
        </p:spPr>
        <p:txBody>
          <a:bodyPr>
            <a:normAutofit fontScale="92500"/>
          </a:bodyPr>
          <a:lstStyle/>
          <a:p>
            <a:r>
              <a:rPr lang="en-IN" dirty="0" smtClean="0">
                <a:solidFill>
                  <a:srgbClr val="00B050"/>
                </a:solidFill>
              </a:rPr>
              <a:t>Relevance </a:t>
            </a:r>
            <a:r>
              <a:rPr lang="en-IN" dirty="0">
                <a:solidFill>
                  <a:srgbClr val="00B050"/>
                </a:solidFill>
              </a:rPr>
              <a:t>and Development:</a:t>
            </a:r>
            <a:r>
              <a:rPr lang="en-IN" dirty="0"/>
              <a:t> No education today can be accepted </a:t>
            </a:r>
            <a:r>
              <a:rPr lang="en-IN" dirty="0" smtClean="0"/>
              <a:t>as being </a:t>
            </a:r>
            <a:r>
              <a:rPr lang="en-IN" dirty="0"/>
              <a:t>relevant unless </a:t>
            </a:r>
            <a:r>
              <a:rPr lang="en-IN" dirty="0" smtClean="0"/>
              <a:t>it</a:t>
            </a:r>
          </a:p>
          <a:p>
            <a:r>
              <a:rPr lang="en-IN" dirty="0" smtClean="0"/>
              <a:t> </a:t>
            </a:r>
            <a:r>
              <a:rPr lang="en-IN" dirty="0"/>
              <a:t>(a) helps in unfolding the full potential of the </a:t>
            </a:r>
            <a:r>
              <a:rPr lang="en-IN" dirty="0" smtClean="0"/>
              <a:t>child; and</a:t>
            </a:r>
          </a:p>
          <a:p>
            <a:r>
              <a:rPr lang="en-IN" dirty="0" smtClean="0"/>
              <a:t> </a:t>
            </a:r>
            <a:r>
              <a:rPr lang="en-IN" dirty="0"/>
              <a:t>(b) plays the role of linking the development of the child with </a:t>
            </a:r>
            <a:r>
              <a:rPr lang="en-IN" dirty="0" smtClean="0"/>
              <a:t>the society </a:t>
            </a:r>
            <a:r>
              <a:rPr lang="en-IN" dirty="0"/>
              <a:t>and its political, productive and socio-cultural dimensions. </a:t>
            </a:r>
            <a:endParaRPr lang="en-IN" dirty="0" smtClean="0"/>
          </a:p>
          <a:p>
            <a:r>
              <a:rPr lang="en-IN" dirty="0" smtClean="0"/>
              <a:t>We would </a:t>
            </a:r>
            <a:r>
              <a:rPr lang="en-IN" dirty="0"/>
              <a:t>like to list five domains in which the developmental role of </a:t>
            </a:r>
            <a:r>
              <a:rPr lang="en-IN" dirty="0" smtClean="0"/>
              <a:t>education can </a:t>
            </a:r>
            <a:r>
              <a:rPr lang="en-IN" dirty="0"/>
              <a:t>be envisaged:</a:t>
            </a:r>
          </a:p>
        </p:txBody>
      </p:sp>
    </p:spTree>
    <p:extLst>
      <p:ext uri="{BB962C8B-B14F-4D97-AF65-F5344CB8AC3E}">
        <p14:creationId xmlns:p14="http://schemas.microsoft.com/office/powerpoint/2010/main" val="21164012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a:t> (a) building up citizenship for a country that is </a:t>
            </a:r>
            <a:r>
              <a:rPr lang="en-IN" dirty="0" smtClean="0"/>
              <a:t>striving to </a:t>
            </a:r>
            <a:r>
              <a:rPr lang="en-IN" dirty="0"/>
              <a:t>become a democratic, egalitarian and secular society</a:t>
            </a:r>
            <a:r>
              <a:rPr lang="en-IN" dirty="0" smtClean="0"/>
              <a:t>;</a:t>
            </a:r>
          </a:p>
          <a:p>
            <a:r>
              <a:rPr lang="en-IN" dirty="0" smtClean="0"/>
              <a:t> </a:t>
            </a:r>
            <a:r>
              <a:rPr lang="en-IN" dirty="0"/>
              <a:t>(b) interdisciplinary approach to knowledge, concept formation </a:t>
            </a:r>
            <a:r>
              <a:rPr lang="en-IN" dirty="0" smtClean="0"/>
              <a:t>and </a:t>
            </a:r>
            <a:r>
              <a:rPr lang="en-IN" dirty="0"/>
              <a:t>its application in daily life and attributes such as </a:t>
            </a:r>
            <a:r>
              <a:rPr lang="en-IN" dirty="0" smtClean="0"/>
              <a:t>critical thought </a:t>
            </a:r>
            <a:r>
              <a:rPr lang="en-IN" dirty="0"/>
              <a:t>and </a:t>
            </a:r>
            <a:r>
              <a:rPr lang="en-IN" dirty="0" smtClean="0"/>
              <a:t>creativity.</a:t>
            </a:r>
            <a:endParaRPr lang="en-IN" dirty="0"/>
          </a:p>
        </p:txBody>
      </p:sp>
    </p:spTree>
    <p:extLst>
      <p:ext uri="{BB962C8B-B14F-4D97-AF65-F5344CB8AC3E}">
        <p14:creationId xmlns:p14="http://schemas.microsoft.com/office/powerpoint/2010/main" val="120489377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pPr algn="just"/>
            <a:r>
              <a:rPr lang="en-IN" dirty="0" smtClean="0"/>
              <a:t>(</a:t>
            </a:r>
            <a:r>
              <a:rPr lang="en-IN" dirty="0"/>
              <a:t>c) evolving values in a plural society </a:t>
            </a:r>
            <a:endParaRPr lang="en-IN" dirty="0" smtClean="0"/>
          </a:p>
          <a:p>
            <a:pPr algn="just"/>
            <a:r>
              <a:rPr lang="en-IN" dirty="0" smtClean="0"/>
              <a:t>(</a:t>
            </a:r>
            <a:r>
              <a:rPr lang="en-IN" dirty="0"/>
              <a:t>d) generic competencies </a:t>
            </a:r>
            <a:r>
              <a:rPr lang="en-IN" dirty="0" smtClean="0"/>
              <a:t> like knowledge </a:t>
            </a:r>
            <a:r>
              <a:rPr lang="en-IN" dirty="0"/>
              <a:t>as well as skills; </a:t>
            </a:r>
            <a:endParaRPr lang="en-IN" dirty="0" smtClean="0"/>
          </a:p>
          <a:p>
            <a:pPr algn="just"/>
            <a:r>
              <a:rPr lang="en-IN" dirty="0" smtClean="0"/>
              <a:t> </a:t>
            </a:r>
            <a:r>
              <a:rPr lang="en-IN" dirty="0"/>
              <a:t>(e) </a:t>
            </a:r>
            <a:r>
              <a:rPr lang="en-IN" dirty="0" smtClean="0"/>
              <a:t>skill formation </a:t>
            </a:r>
            <a:r>
              <a:rPr lang="en-IN" dirty="0"/>
              <a:t>in the context of rapidly changing technology which </a:t>
            </a:r>
            <a:r>
              <a:rPr lang="en-IN" dirty="0" smtClean="0"/>
              <a:t>demands formation </a:t>
            </a:r>
            <a:r>
              <a:rPr lang="en-IN" dirty="0"/>
              <a:t>of multiple skills, transfer of </a:t>
            </a:r>
            <a:r>
              <a:rPr lang="en-IN" dirty="0" smtClean="0"/>
              <a:t>learning</a:t>
            </a:r>
            <a:endParaRPr lang="en-IN" dirty="0"/>
          </a:p>
        </p:txBody>
      </p:sp>
    </p:spTree>
    <p:extLst>
      <p:ext uri="{BB962C8B-B14F-4D97-AF65-F5344CB8AC3E}">
        <p14:creationId xmlns:p14="http://schemas.microsoft.com/office/powerpoint/2010/main" val="302839391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EVALUATION</a:t>
            </a:r>
            <a:br>
              <a:rPr lang="en-IN" dirty="0"/>
            </a:br>
            <a:endParaRPr lang="en-IN" dirty="0"/>
          </a:p>
        </p:txBody>
      </p:sp>
      <p:sp>
        <p:nvSpPr>
          <p:cNvPr id="3" name="Content Placeholder 2"/>
          <p:cNvSpPr>
            <a:spLocks noGrp="1"/>
          </p:cNvSpPr>
          <p:nvPr>
            <p:ph idx="1"/>
          </p:nvPr>
        </p:nvSpPr>
        <p:spPr/>
        <p:txBody>
          <a:bodyPr>
            <a:normAutofit fontScale="92500"/>
          </a:bodyPr>
          <a:lstStyle/>
          <a:p>
            <a:pPr marL="0" indent="0">
              <a:buNone/>
            </a:pPr>
            <a:r>
              <a:rPr lang="en-IN" dirty="0" smtClean="0"/>
              <a:t>Teacher </a:t>
            </a:r>
            <a:r>
              <a:rPr lang="en-IN" dirty="0"/>
              <a:t>gathers information about student achievement informally and formally</a:t>
            </a:r>
            <a:r>
              <a:rPr lang="en-IN" dirty="0" smtClean="0"/>
              <a:t>.</a:t>
            </a:r>
          </a:p>
          <a:p>
            <a:pPr marL="0" indent="0">
              <a:buNone/>
            </a:pPr>
            <a:r>
              <a:rPr lang="en-IN" dirty="0"/>
              <a:t>Informal evaluation activities include observation of students as they work in group, </a:t>
            </a:r>
            <a:r>
              <a:rPr lang="en-IN" dirty="0" err="1"/>
              <a:t>pretest</a:t>
            </a:r>
            <a:r>
              <a:rPr lang="en-IN" dirty="0"/>
              <a:t>, classroom assignment, oral test, practice task and discussion. </a:t>
            </a:r>
            <a:endParaRPr lang="en-IN" dirty="0" smtClean="0"/>
          </a:p>
          <a:p>
            <a:pPr marL="0" indent="0">
              <a:buNone/>
            </a:pPr>
            <a:r>
              <a:rPr lang="en-IN" dirty="0" smtClean="0"/>
              <a:t>Formal </a:t>
            </a:r>
            <a:r>
              <a:rPr lang="en-IN" dirty="0"/>
              <a:t>evaluation is used to judge student achievement. Students are marked on formal evaluation tasks and this mark is usually part of their report cards grade.</a:t>
            </a:r>
          </a:p>
        </p:txBody>
      </p:sp>
    </p:spTree>
    <p:extLst>
      <p:ext uri="{BB962C8B-B14F-4D97-AF65-F5344CB8AC3E}">
        <p14:creationId xmlns:p14="http://schemas.microsoft.com/office/powerpoint/2010/main" val="3329108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Students Assessment and Examination Reforms</a:t>
            </a:r>
          </a:p>
        </p:txBody>
      </p:sp>
      <p:sp>
        <p:nvSpPr>
          <p:cNvPr id="3" name="Content Placeholder 2"/>
          <p:cNvSpPr>
            <a:spLocks noGrp="1"/>
          </p:cNvSpPr>
          <p:nvPr>
            <p:ph idx="1"/>
          </p:nvPr>
        </p:nvSpPr>
        <p:spPr/>
        <p:txBody>
          <a:bodyPr>
            <a:normAutofit fontScale="92500"/>
          </a:bodyPr>
          <a:lstStyle/>
          <a:p>
            <a:r>
              <a:rPr lang="en-IN" dirty="0" smtClean="0"/>
              <a:t>To </a:t>
            </a:r>
            <a:r>
              <a:rPr lang="en-IN" dirty="0"/>
              <a:t>manage the stress factor in </a:t>
            </a:r>
            <a:r>
              <a:rPr lang="en-IN" dirty="0" smtClean="0"/>
              <a:t>examination.</a:t>
            </a:r>
          </a:p>
          <a:p>
            <a:r>
              <a:rPr lang="en-IN" dirty="0"/>
              <a:t> </a:t>
            </a:r>
            <a:r>
              <a:rPr lang="en-IN" dirty="0" smtClean="0"/>
              <a:t>Eliminating </a:t>
            </a:r>
            <a:r>
              <a:rPr lang="en-IN" dirty="0"/>
              <a:t>tests of fixed duration and adopting continuous and comprehensive evaluation</a:t>
            </a:r>
            <a:r>
              <a:rPr lang="en-IN" dirty="0" smtClean="0"/>
              <a:t>.</a:t>
            </a:r>
          </a:p>
          <a:p>
            <a:r>
              <a:rPr lang="en-IN" dirty="0" smtClean="0"/>
              <a:t> Adopting portfolio </a:t>
            </a:r>
            <a:r>
              <a:rPr lang="en-IN" dirty="0"/>
              <a:t>that would accommodate a student’s performance in variety of domains like life skills, academic/non-academic and vocational subjects, personal qualities, etc</a:t>
            </a:r>
            <a:r>
              <a:rPr lang="en-IN" dirty="0" smtClean="0"/>
              <a:t>.</a:t>
            </a:r>
          </a:p>
          <a:p>
            <a:r>
              <a:rPr lang="en-IN" dirty="0" smtClean="0"/>
              <a:t> </a:t>
            </a:r>
            <a:r>
              <a:rPr lang="en-IN" dirty="0"/>
              <a:t>The portfolio should be comprehensive, revealing the total </a:t>
            </a:r>
            <a:r>
              <a:rPr lang="en-IN" dirty="0" smtClean="0"/>
              <a:t>behaviour </a:t>
            </a:r>
            <a:r>
              <a:rPr lang="en-IN" dirty="0"/>
              <a:t>of the student.</a:t>
            </a:r>
          </a:p>
        </p:txBody>
      </p:sp>
    </p:spTree>
    <p:extLst>
      <p:ext uri="{BB962C8B-B14F-4D97-AF65-F5344CB8AC3E}">
        <p14:creationId xmlns:p14="http://schemas.microsoft.com/office/powerpoint/2010/main" val="26925947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a:t>T</a:t>
            </a:r>
            <a:r>
              <a:rPr lang="en-IN" dirty="0" smtClean="0"/>
              <a:t>he </a:t>
            </a:r>
            <a:r>
              <a:rPr lang="en-IN" dirty="0"/>
              <a:t>present typology of examination questions leads to rote learning rather than the development of conceptual understanding, analytical writing and problem solving skills</a:t>
            </a:r>
            <a:r>
              <a:rPr lang="en-IN" dirty="0" smtClean="0"/>
              <a:t>.</a:t>
            </a:r>
          </a:p>
          <a:p>
            <a:r>
              <a:rPr lang="en-IN" dirty="0" smtClean="0"/>
              <a:t> </a:t>
            </a:r>
            <a:r>
              <a:rPr lang="en-IN" dirty="0"/>
              <a:t>It is proposed that the incidence of short-answer questions be reduced and replaced with Multiple Choice Questions (MCQs) on one-hand and Reflective (long answer) type questions on the other.</a:t>
            </a:r>
          </a:p>
        </p:txBody>
      </p:sp>
    </p:spTree>
    <p:extLst>
      <p:ext uri="{BB962C8B-B14F-4D97-AF65-F5344CB8AC3E}">
        <p14:creationId xmlns:p14="http://schemas.microsoft.com/office/powerpoint/2010/main" val="40154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TotalTime>
  <Words>5842</Words>
  <Application>Microsoft Office PowerPoint</Application>
  <PresentationFormat>On-screen Show (4:3)</PresentationFormat>
  <Paragraphs>461</Paragraphs>
  <Slides>99</Slides>
  <Notes>1</Notes>
  <HiddenSlides>0</HiddenSlides>
  <MMClips>0</MMClips>
  <ScaleCrop>false</ScaleCrop>
  <HeadingPairs>
    <vt:vector size="4" baseType="variant">
      <vt:variant>
        <vt:lpstr>Theme</vt:lpstr>
      </vt:variant>
      <vt:variant>
        <vt:i4>1</vt:i4>
      </vt:variant>
      <vt:variant>
        <vt:lpstr>Slide Titles</vt:lpstr>
      </vt:variant>
      <vt:variant>
        <vt:i4>99</vt:i4>
      </vt:variant>
    </vt:vector>
  </HeadingPairs>
  <TitlesOfParts>
    <vt:vector size="100" baseType="lpstr">
      <vt:lpstr>Office Theme</vt:lpstr>
      <vt:lpstr>Notes For  secondary EDN (MODULE 2)  Programmes and Initiatives for secondary and senior secondary education </vt:lpstr>
      <vt:lpstr>The Rashtriya Madhyamik Shiksha Abhiyan:</vt:lpstr>
      <vt:lpstr>PowerPoint Presentation</vt:lpstr>
      <vt:lpstr>PowerPoint Presentation</vt:lpstr>
      <vt:lpstr>Sarva Shiksha Abhiyan</vt:lpstr>
      <vt:lpstr>PowerPoint Presentation</vt:lpstr>
      <vt:lpstr>Kasturba Gandhi Balika Vidyalaya:</vt:lpstr>
      <vt:lpstr>PowerPoint Presentation</vt:lpstr>
      <vt:lpstr>PowerPoint Presentation</vt:lpstr>
      <vt:lpstr>Mid-Day Meal Scheme (MDMS</vt:lpstr>
      <vt:lpstr>Scheme for Setting up of 6000 Model Schools at Block Level</vt:lpstr>
      <vt:lpstr>PowerPoint Presentation</vt:lpstr>
      <vt:lpstr> Scheme of Vocationalisation of Secondary Education at +2 level: </vt:lpstr>
      <vt:lpstr>Scheme of ICT @ School</vt:lpstr>
      <vt:lpstr>PowerPoint Presentation</vt:lpstr>
      <vt:lpstr>PowerPoint Presentation</vt:lpstr>
      <vt:lpstr>Quality Improvement in Schools</vt:lpstr>
      <vt:lpstr>Samagra Shiksha — Integrated Scheme for School Education</vt:lpstr>
      <vt:lpstr>PowerPoint Presentation</vt:lpstr>
      <vt:lpstr>PowerPoint Presentation</vt:lpstr>
      <vt:lpstr>PowerPoint Presentation</vt:lpstr>
      <vt:lpstr>PowerPoint Presentation</vt:lpstr>
      <vt:lpstr>PowerPoint Presentation</vt:lpstr>
      <vt:lpstr>PowerPoint Presentation</vt:lpstr>
      <vt:lpstr>Self Defense Training (RAKSHA</vt:lpstr>
      <vt:lpstr>PowerPoint Presentation</vt:lpstr>
      <vt:lpstr>PowerPoint Presentation</vt:lpstr>
      <vt:lpstr>Jaago Badlo Bolo </vt:lpstr>
      <vt:lpstr>Rangotsav </vt:lpstr>
      <vt:lpstr>Free Uniforms and Textbooks </vt:lpstr>
      <vt:lpstr>Scholarship scheme</vt:lpstr>
      <vt:lpstr>Examination reforms: </vt:lpstr>
      <vt:lpstr> Role and responsibilities of DPI and Directorate of Senior Secondary education</vt:lpstr>
      <vt:lpstr>PowerPoint Presentation</vt:lpstr>
      <vt:lpstr>Directorate of Public Instructions (DPI) </vt:lpstr>
      <vt:lpstr>PowerPoint Presentation</vt:lpstr>
      <vt:lpstr>PowerPoint Presentation</vt:lpstr>
      <vt:lpstr> Directorate of Higher Secondary Education (DHSE) </vt:lpstr>
      <vt:lpstr>Directorate of Vocational Higher Secondary Education ( DVHSE)</vt:lpstr>
      <vt:lpstr>Role of  DPI</vt:lpstr>
      <vt:lpstr>FUNCTIONS OF DPI</vt:lpstr>
      <vt:lpstr>Functions of DHSC</vt:lpstr>
      <vt:lpstr>PowerPoint Presentation</vt:lpstr>
      <vt:lpstr>Psycho-social problems of students</vt:lpstr>
      <vt:lpstr>PowerPoint Presentation</vt:lpstr>
      <vt:lpstr>PowerPoint Presentation</vt:lpstr>
      <vt:lpstr>PowerPoint Presentation</vt:lpstr>
      <vt:lpstr>PowerPoint Presentation</vt:lpstr>
      <vt:lpstr>PowerPoint Presentation</vt:lpstr>
      <vt:lpstr>Remedies to reduce the intensity of Psycho-social problems among adolescents</vt:lpstr>
      <vt:lpstr>PowerPoint Presentation</vt:lpstr>
      <vt:lpstr>Social sensitivity </vt:lpstr>
      <vt:lpstr>PowerPoint Presentation</vt:lpstr>
      <vt:lpstr>Developing Social Sensitivity </vt:lpstr>
      <vt:lpstr>PowerPoint Presentation</vt:lpstr>
      <vt:lpstr>Cyber ethics" </vt:lpstr>
      <vt:lpstr>PowerPoint Presentation</vt:lpstr>
      <vt:lpstr>PowerPoint Presentation</vt:lpstr>
      <vt:lpstr>Gender concerns</vt:lpstr>
      <vt:lpstr>PowerPoint Presentation</vt:lpstr>
      <vt:lpstr>Strategies for Enhancing Girls’ Participation at Secondary Level: </vt:lpstr>
      <vt:lpstr>PowerPoint Presentation</vt:lpstr>
      <vt:lpstr>Social abuse </vt:lpstr>
      <vt:lpstr>EFFECTS OS SOCIAL ABUSE</vt:lpstr>
      <vt:lpstr>Sexuality education </vt:lpstr>
      <vt:lpstr>PowerPoint Presentation</vt:lpstr>
      <vt:lpstr>PowerPoint Presentation</vt:lpstr>
      <vt:lpstr>Need of sex education</vt:lpstr>
      <vt:lpstr>PowerPoint Presentation</vt:lpstr>
      <vt:lpstr>Drugs and alcohol</vt:lpstr>
      <vt:lpstr>Why do teens use drugs and alcohol? </vt:lpstr>
      <vt:lpstr>To prevent substance use</vt:lpstr>
      <vt:lpstr> unit 12-OPEN SCHOOLS FOR ADOLSCENTS</vt:lpstr>
      <vt:lpstr>PowerPoint Presentation</vt:lpstr>
      <vt:lpstr>Drawbacks</vt:lpstr>
      <vt:lpstr>PowerPoint Presentation</vt:lpstr>
      <vt:lpstr>Unit 12-Universalization of secondary education</vt:lpstr>
      <vt:lpstr>PowerPoint Presentation</vt:lpstr>
      <vt:lpstr>Goal and Objectives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Secondary Education Management Information System (SEMIS)</vt:lpstr>
      <vt:lpstr>PowerPoint Presentation</vt:lpstr>
      <vt:lpstr> CURRICULUM DESIGNING AND FORMULATION</vt:lpstr>
      <vt:lpstr>PowerPoint Presentation</vt:lpstr>
      <vt:lpstr>PowerPoint Presentation</vt:lpstr>
      <vt:lpstr>PowerPoint Presentation</vt:lpstr>
      <vt:lpstr>PowerPoint Presentation</vt:lpstr>
      <vt:lpstr>EVALUATION </vt:lpstr>
      <vt:lpstr>Students Assessment and Examination Reforms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For  secondary and senior secondary education</dc:title>
  <dc:creator>user</dc:creator>
  <cp:lastModifiedBy>user</cp:lastModifiedBy>
  <cp:revision>242</cp:revision>
  <dcterms:created xsi:type="dcterms:W3CDTF">2021-04-17T07:31:49Z</dcterms:created>
  <dcterms:modified xsi:type="dcterms:W3CDTF">2021-04-23T10:14:30Z</dcterms:modified>
</cp:coreProperties>
</file>