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8" r:id="rId5"/>
    <p:sldId id="279" r:id="rId6"/>
    <p:sldId id="258" r:id="rId7"/>
    <p:sldId id="259" r:id="rId8"/>
    <p:sldId id="260" r:id="rId9"/>
    <p:sldId id="263" r:id="rId10"/>
    <p:sldId id="264" r:id="rId11"/>
    <p:sldId id="265" r:id="rId12"/>
    <p:sldId id="268" r:id="rId13"/>
    <p:sldId id="277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292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2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718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881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8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99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444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3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2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885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190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A2783-AF69-4966-99AE-78BBD7F7B23F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BE91-75BB-4090-94C3-0CBECD2C6F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03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08111"/>
          </a:xfrm>
        </p:spPr>
        <p:txBody>
          <a:bodyPr>
            <a:normAutofit/>
          </a:bodyPr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640960" cy="6264696"/>
          </a:xfrm>
        </p:spPr>
        <p:txBody>
          <a:bodyPr/>
          <a:lstStyle/>
          <a:p>
            <a:r>
              <a:rPr lang="en-IN" smtClean="0">
                <a:solidFill>
                  <a:schemeClr val="tx1"/>
                </a:solidFill>
              </a:rPr>
              <a:t> unit 15-Life </a:t>
            </a:r>
            <a:r>
              <a:rPr lang="en-IN" dirty="0" smtClean="0">
                <a:solidFill>
                  <a:schemeClr val="tx1"/>
                </a:solidFill>
              </a:rPr>
              <a:t>Skills Education in Schools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</a:rPr>
              <a:t>Activities like critical thinking, creative art &amp; craft work, decision-making, problem-solving, an ability to collaborate &amp; communicate along with a sense of responsibility towards personal as well as society at large, to contribute good citizenship comes under Life Skill.</a:t>
            </a:r>
          </a:p>
          <a:p>
            <a:pPr algn="just"/>
            <a:endParaRPr lang="en-IN" dirty="0" smtClean="0">
              <a:solidFill>
                <a:schemeClr val="tx1"/>
              </a:solidFill>
            </a:endParaRPr>
          </a:p>
          <a:p>
            <a:pPr algn="just"/>
            <a:r>
              <a:rPr lang="en-IN" dirty="0" smtClean="0">
                <a:solidFill>
                  <a:schemeClr val="tx1"/>
                </a:solidFill>
              </a:rPr>
              <a:t>schools provide their students basic mental, social &amp; physical skills to make them ready for leading a better after-school life.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IN" dirty="0" smtClean="0"/>
              <a:t>A student opts for healthcare , he could learn to be a blood-collection expert and later can add further courses to become full-fledged pathology technician or nurse.</a:t>
            </a:r>
          </a:p>
          <a:p>
            <a:r>
              <a:rPr lang="en-IN" dirty="0" smtClean="0"/>
              <a:t>The pedagogy has to be practical; learning can be enhanced through field visits, e-learning, industry driven projects, digital or video inputs and so 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72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Factors that prevent skill development of students: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dirty="0" smtClean="0"/>
              <a:t>Emphasis on bookish knowledge.</a:t>
            </a:r>
          </a:p>
          <a:p>
            <a:pPr algn="just"/>
            <a:r>
              <a:rPr lang="en-IN" dirty="0" smtClean="0"/>
              <a:t> The curricula do not cover components of employable skills nor is there any option to introduce students to different vocations.</a:t>
            </a:r>
          </a:p>
          <a:p>
            <a:pPr algn="just"/>
            <a:r>
              <a:rPr lang="en-IN" dirty="0" smtClean="0"/>
              <a:t>The Indian education system does not consider the component of skilling in its curriculum.</a:t>
            </a:r>
          </a:p>
          <a:p>
            <a:pPr algn="just"/>
            <a:r>
              <a:rPr lang="en-IN" dirty="0"/>
              <a:t>D</a:t>
            </a:r>
            <a:r>
              <a:rPr lang="en-IN" dirty="0" smtClean="0"/>
              <a:t>ifferent boards that follow different </a:t>
            </a:r>
            <a:r>
              <a:rPr lang="en-IN" dirty="0"/>
              <a:t>systems/curriculum. The two major reasons of skill shortage </a:t>
            </a:r>
            <a:r>
              <a:rPr lang="en-IN" dirty="0" smtClean="0"/>
              <a:t>are lack of  </a:t>
            </a:r>
            <a:r>
              <a:rPr lang="en-IN" dirty="0"/>
              <a:t>faculty and facility.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</a:t>
            </a:r>
            <a:r>
              <a:rPr lang="en-IN" dirty="0" smtClean="0"/>
              <a:t>rofessional  management skills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Management skills can be defined as certain attributes or abilities that an executive should possess in order to </a:t>
            </a:r>
            <a:r>
              <a:rPr lang="en-IN" dirty="0" err="1" smtClean="0"/>
              <a:t>fullfill</a:t>
            </a:r>
            <a:r>
              <a:rPr lang="en-IN" dirty="0" smtClean="0"/>
              <a:t> </a:t>
            </a:r>
            <a:r>
              <a:rPr lang="en-IN" dirty="0"/>
              <a:t>specific tasks in an organization. </a:t>
            </a:r>
          </a:p>
          <a:p>
            <a:endParaRPr lang="en-IN" dirty="0" smtClean="0"/>
          </a:p>
          <a:p>
            <a:r>
              <a:rPr lang="en-IN" dirty="0" smtClean="0"/>
              <a:t>Management skills enables you to manage others effectively.</a:t>
            </a:r>
          </a:p>
          <a:p>
            <a:r>
              <a:rPr lang="en-IN" dirty="0" smtClean="0"/>
              <a:t> Managers who can motivate their employees are true assets to their company.</a:t>
            </a:r>
          </a:p>
          <a:p>
            <a:r>
              <a:rPr lang="en-IN" dirty="0" smtClean="0"/>
              <a:t>Hiring managers look for leaders who can spot employees' strengths and encourage them to develop their skill sets.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306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IN" dirty="0" smtClean="0"/>
              <a:t>The managers avoiding crisis situations and promptly solving problems when they occur. </a:t>
            </a:r>
          </a:p>
          <a:p>
            <a:r>
              <a:rPr lang="en-IN" dirty="0" smtClean="0"/>
              <a:t>Management skills can be developed through learning and practical experience as a manager. </a:t>
            </a:r>
          </a:p>
          <a:p>
            <a:r>
              <a:rPr lang="en-IN" dirty="0" smtClean="0"/>
              <a:t>The skills help the manager to relate with their fellow co-workers and know how to deal well with their subordinates, which allows for the easy flow of activities in the organization.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541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 SKILLS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Motivation</a:t>
            </a:r>
          </a:p>
          <a:p>
            <a:r>
              <a:rPr lang="en-IN" dirty="0" smtClean="0"/>
              <a:t>Problem solving</a:t>
            </a:r>
          </a:p>
          <a:p>
            <a:r>
              <a:rPr lang="en-IN" dirty="0" smtClean="0"/>
              <a:t>Professionalism</a:t>
            </a:r>
          </a:p>
          <a:p>
            <a:r>
              <a:rPr lang="en-IN" dirty="0" smtClean="0"/>
              <a:t>Communication</a:t>
            </a:r>
          </a:p>
          <a:p>
            <a:r>
              <a:rPr lang="en-IN" dirty="0" smtClean="0"/>
              <a:t>Technical skills</a:t>
            </a:r>
          </a:p>
          <a:p>
            <a:r>
              <a:rPr lang="en-IN" dirty="0" smtClean="0"/>
              <a:t>Innovation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561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MOTIVATION: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IN" dirty="0" smtClean="0"/>
          </a:p>
          <a:p>
            <a:r>
              <a:rPr lang="en-IN" dirty="0" smtClean="0"/>
              <a:t>Empowering employees to take ownership of projects</a:t>
            </a:r>
          </a:p>
          <a:p>
            <a:r>
              <a:rPr lang="en-IN" dirty="0" smtClean="0"/>
              <a:t>Creating an energetic and highly motivated workplace</a:t>
            </a:r>
          </a:p>
          <a:p>
            <a:r>
              <a:rPr lang="en-IN" dirty="0" smtClean="0"/>
              <a:t>Showing proper appreciation for employee accomplishments</a:t>
            </a:r>
          </a:p>
          <a:p>
            <a:r>
              <a:rPr lang="en-IN" dirty="0" smtClean="0"/>
              <a:t>Supporting co-workers who are under stress</a:t>
            </a:r>
          </a:p>
          <a:p>
            <a:r>
              <a:rPr lang="en-IN" dirty="0" smtClean="0"/>
              <a:t>Providing rewards and incentives for outstanding performance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343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Problem solving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Demonstrating resourcefulness in the face of a problem</a:t>
            </a:r>
          </a:p>
          <a:p>
            <a:r>
              <a:rPr lang="en-IN" dirty="0" smtClean="0"/>
              <a:t>Anticipating potential issues before they arise</a:t>
            </a:r>
          </a:p>
          <a:p>
            <a:r>
              <a:rPr lang="en-IN" dirty="0" smtClean="0"/>
              <a:t>Identifying factors contributing to problems</a:t>
            </a:r>
          </a:p>
          <a:p>
            <a:r>
              <a:rPr lang="en-IN" dirty="0" smtClean="0"/>
              <a:t>Interpreting critical industry data</a:t>
            </a:r>
          </a:p>
          <a:p>
            <a:r>
              <a:rPr lang="en-IN" dirty="0" smtClean="0"/>
              <a:t>Troubleshooting quickly and efficiently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607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Professionalism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Providing exceptional customer service with a professional attitude</a:t>
            </a:r>
          </a:p>
          <a:p>
            <a:r>
              <a:rPr lang="en-IN" dirty="0" smtClean="0"/>
              <a:t>Identifying diplomatic solutions to workplace issues</a:t>
            </a:r>
          </a:p>
          <a:p>
            <a:r>
              <a:rPr lang="en-IN" dirty="0" smtClean="0"/>
              <a:t>Exhibiting strong moral values</a:t>
            </a:r>
          </a:p>
          <a:p>
            <a:r>
              <a:rPr lang="en-IN" dirty="0" smtClean="0"/>
              <a:t>Showing initiative</a:t>
            </a:r>
          </a:p>
          <a:p>
            <a:r>
              <a:rPr lang="en-IN" dirty="0" smtClean="0"/>
              <a:t>Attending professional development seminars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101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Communication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Drafting clear and concise training materials</a:t>
            </a:r>
          </a:p>
          <a:p>
            <a:r>
              <a:rPr lang="en-IN" dirty="0" smtClean="0"/>
              <a:t>Maintaining open lines of communication with co-workers</a:t>
            </a:r>
          </a:p>
          <a:p>
            <a:r>
              <a:rPr lang="en-IN" dirty="0" smtClean="0"/>
              <a:t>Negotiating successfully to resolve employee disputes</a:t>
            </a:r>
          </a:p>
          <a:p>
            <a:r>
              <a:rPr lang="en-IN" dirty="0" smtClean="0"/>
              <a:t>Encouraging communication among reticent employees</a:t>
            </a:r>
          </a:p>
          <a:p>
            <a:r>
              <a:rPr lang="en-IN" dirty="0" smtClean="0"/>
              <a:t>Leading efficient meetings that are both productive and sensitive to time constraints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234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Technical skill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Providing customer support Handling data security</a:t>
            </a:r>
          </a:p>
          <a:p>
            <a:r>
              <a:rPr lang="en-IN" dirty="0" smtClean="0"/>
              <a:t>Generating reports and drafting presentations with Microsoft Office</a:t>
            </a:r>
          </a:p>
          <a:p>
            <a:r>
              <a:rPr lang="en-IN" dirty="0" smtClean="0"/>
              <a:t>Managing website content, social media accounts, or marketing campaigns</a:t>
            </a:r>
          </a:p>
          <a:p>
            <a:r>
              <a:rPr lang="en-IN" dirty="0" smtClean="0"/>
              <a:t>Offering technical support to employees and/or customers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71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Importance of Life Skills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endParaRPr lang="en-IN" dirty="0" smtClean="0"/>
          </a:p>
          <a:p>
            <a:r>
              <a:rPr lang="en-IN" dirty="0"/>
              <a:t>B</a:t>
            </a:r>
            <a:r>
              <a:rPr lang="en-IN" dirty="0" smtClean="0"/>
              <a:t>ring positive effects in the life of an individual.</a:t>
            </a:r>
          </a:p>
          <a:p>
            <a:r>
              <a:rPr lang="en-IN" dirty="0"/>
              <a:t>E</a:t>
            </a:r>
            <a:r>
              <a:rPr lang="en-IN" dirty="0" smtClean="0"/>
              <a:t>ssential to gain success not only for a healthy society but also for successful individuals. </a:t>
            </a:r>
          </a:p>
          <a:p>
            <a:r>
              <a:rPr lang="en-IN" dirty="0"/>
              <a:t>H</a:t>
            </a:r>
            <a:r>
              <a:rPr lang="en-IN" dirty="0" smtClean="0"/>
              <a:t>elps children to build a stronger foundation for a thriving future on the academic as well as at the professional front.</a:t>
            </a:r>
          </a:p>
          <a:p>
            <a:r>
              <a:rPr lang="en-IN" dirty="0"/>
              <a:t>T</a:t>
            </a:r>
            <a:r>
              <a:rPr lang="en-IN" dirty="0" smtClean="0"/>
              <a:t>o cope up with the increasing pace and change of present-day life, students need to learn life skills.</a:t>
            </a:r>
          </a:p>
          <a:p>
            <a:r>
              <a:rPr lang="en-IN" dirty="0" smtClean="0"/>
              <a:t>Introduction to skill training at a young age will by all means give the student an opportunity to explore various options and accordingly, narrow down on a vocation of his/her liking.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272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Innovation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Developing innovative solutions for customers' needs</a:t>
            </a:r>
          </a:p>
          <a:p>
            <a:r>
              <a:rPr lang="en-IN" dirty="0" smtClean="0"/>
              <a:t>Identifying key shortcomings in manufacturing and drafting solutions to boost production</a:t>
            </a:r>
          </a:p>
          <a:p>
            <a:r>
              <a:rPr lang="en-IN" dirty="0" smtClean="0"/>
              <a:t>Constructing research models to test new product ideas</a:t>
            </a:r>
          </a:p>
          <a:p>
            <a:r>
              <a:rPr lang="en-IN" dirty="0" smtClean="0"/>
              <a:t>Generating fresh ideas for timely marketing campaigns</a:t>
            </a:r>
          </a:p>
          <a:p>
            <a:r>
              <a:rPr lang="en-IN" dirty="0" smtClean="0"/>
              <a:t>Redesigning systems for increased productivity or functionality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9946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Management skills are important for many reasons. </a:t>
            </a:r>
          </a:p>
          <a:p>
            <a:r>
              <a:rPr lang="en-IN" dirty="0" smtClean="0"/>
              <a:t>They position you to act as an effective leader and problem-solver in so many situations.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2070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UNIT </a:t>
            </a:r>
            <a:r>
              <a:rPr lang="en-IN" sz="4000" dirty="0" smtClean="0"/>
              <a:t>16-Role of teachers and PTA in curriculum development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Teachers with </a:t>
            </a:r>
            <a:r>
              <a:rPr lang="en-IN" dirty="0"/>
              <a:t>their knowledge , experience and competencies </a:t>
            </a:r>
            <a:r>
              <a:rPr lang="en-IN" dirty="0" smtClean="0"/>
              <a:t>are </a:t>
            </a:r>
            <a:r>
              <a:rPr lang="en-IN" dirty="0"/>
              <a:t>central to any curriculum improvement </a:t>
            </a:r>
            <a:r>
              <a:rPr lang="en-IN" dirty="0" smtClean="0"/>
              <a:t>effort. </a:t>
            </a:r>
          </a:p>
          <a:p>
            <a:pPr algn="just"/>
            <a:r>
              <a:rPr lang="en-IN" dirty="0" smtClean="0"/>
              <a:t>They </a:t>
            </a:r>
            <a:r>
              <a:rPr lang="en-IN" dirty="0"/>
              <a:t>are responsible for introducing the curriculum in the classroom and outside the classroom as well. </a:t>
            </a:r>
            <a:endParaRPr lang="en-IN" dirty="0" smtClean="0"/>
          </a:p>
          <a:p>
            <a:pPr algn="just"/>
            <a:r>
              <a:rPr lang="en-IN" dirty="0" smtClean="0"/>
              <a:t> </a:t>
            </a:r>
            <a:r>
              <a:rPr lang="en-IN" dirty="0"/>
              <a:t>In order to create strong curriculum teachers must play an integral role in every step of the process.</a:t>
            </a:r>
          </a:p>
        </p:txBody>
      </p:sp>
    </p:spTree>
    <p:extLst>
      <p:ext uri="{BB962C8B-B14F-4D97-AF65-F5344CB8AC3E}">
        <p14:creationId xmlns:p14="http://schemas.microsoft.com/office/powerpoint/2010/main" val="411512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teacher should consider carefully the order in which learning targets should be learnt.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With the pre-requisite skills of the children known, the teacher can then design learning materials to help them achieve the target skills.</a:t>
            </a:r>
          </a:p>
        </p:txBody>
      </p:sp>
    </p:spTree>
    <p:extLst>
      <p:ext uri="{BB962C8B-B14F-4D97-AF65-F5344CB8AC3E}">
        <p14:creationId xmlns:p14="http://schemas.microsoft.com/office/powerpoint/2010/main" val="390458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IN" dirty="0"/>
              <a:t>The most common role a teacher plays in the classroom is to teach knowledge to children. </a:t>
            </a:r>
            <a:r>
              <a:rPr lang="en-IN" dirty="0" smtClean="0"/>
              <a:t> </a:t>
            </a:r>
          </a:p>
          <a:p>
            <a:r>
              <a:rPr lang="en-IN" dirty="0" smtClean="0"/>
              <a:t>Teachers </a:t>
            </a:r>
            <a:r>
              <a:rPr lang="en-IN" dirty="0"/>
              <a:t>teach in many ways including lectures, small group activities and hands-on learning activities. Creating Classroom Environment. </a:t>
            </a:r>
            <a:endParaRPr lang="en-IN" dirty="0" smtClean="0"/>
          </a:p>
          <a:p>
            <a:r>
              <a:rPr lang="en-IN" dirty="0" smtClean="0"/>
              <a:t>Teachers </a:t>
            </a:r>
            <a:r>
              <a:rPr lang="en-IN" dirty="0"/>
              <a:t>also play an important role in the classroom when it comes to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601979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45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3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208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81369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49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Role of PTA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PTA </a:t>
            </a:r>
            <a:r>
              <a:rPr lang="en-IN" dirty="0"/>
              <a:t>serves as a channel of communication between the school and the community. </a:t>
            </a:r>
            <a:endParaRPr lang="en-IN" dirty="0" smtClean="0"/>
          </a:p>
          <a:p>
            <a:pPr algn="just"/>
            <a:r>
              <a:rPr lang="en-IN" dirty="0" smtClean="0"/>
              <a:t>They </a:t>
            </a:r>
            <a:r>
              <a:rPr lang="en-IN" dirty="0"/>
              <a:t>advise on educational needs as perceived by the parents and promote quality teaching and learning. </a:t>
            </a:r>
          </a:p>
          <a:p>
            <a:pPr algn="just"/>
            <a:r>
              <a:rPr lang="en-IN" dirty="0" smtClean="0"/>
              <a:t>PTA </a:t>
            </a:r>
            <a:r>
              <a:rPr lang="en-IN" dirty="0"/>
              <a:t>formulates school policies towards the achievement of the school objectives.</a:t>
            </a:r>
          </a:p>
        </p:txBody>
      </p:sp>
    </p:spTree>
    <p:extLst>
      <p:ext uri="{BB962C8B-B14F-4D97-AF65-F5344CB8AC3E}">
        <p14:creationId xmlns:p14="http://schemas.microsoft.com/office/powerpoint/2010/main" val="375278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The PTA is not a body for collective bargaining or a grievance </a:t>
            </a:r>
            <a:r>
              <a:rPr lang="en-IN" dirty="0" err="1" smtClean="0"/>
              <a:t>redrassal</a:t>
            </a:r>
            <a:r>
              <a:rPr lang="en-IN" dirty="0" smtClean="0"/>
              <a:t> </a:t>
            </a:r>
            <a:r>
              <a:rPr lang="en-IN" dirty="0"/>
              <a:t>forum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A proactive PTA gives appropriate feedback to the school management through the Principal, regarding the functioning of the school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Parents </a:t>
            </a:r>
            <a:r>
              <a:rPr lang="en-IN" dirty="0"/>
              <a:t>should provide resources, monitor their wards, and volunteer in school events; develop good relationship with principals and teachers; keep school well informed about homework, curriculum </a:t>
            </a:r>
            <a:r>
              <a:rPr lang="en-IN" dirty="0" smtClean="0"/>
              <a:t>problems, child </a:t>
            </a:r>
            <a:r>
              <a:rPr lang="en-IN" dirty="0"/>
              <a:t>development; and attend school </a:t>
            </a:r>
            <a:r>
              <a:rPr lang="en-IN" dirty="0" smtClean="0"/>
              <a:t>events.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462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Life skills help adolescents to transit successfully from childhood to adulthood by healthy development of social and emotional skills.</a:t>
            </a:r>
          </a:p>
          <a:p>
            <a:r>
              <a:rPr lang="en-IN" dirty="0" smtClean="0"/>
              <a:t> It helps in the development of social competence and problem solving skills, which in turn help adolescents to form their own identity.</a:t>
            </a:r>
          </a:p>
          <a:p>
            <a:r>
              <a:rPr lang="en-IN" dirty="0" smtClean="0"/>
              <a:t>It helps to weigh pros and cons of the situation, hence, act as a mediator to problem behaviour.</a:t>
            </a:r>
          </a:p>
          <a:p>
            <a:r>
              <a:rPr lang="en-IN" dirty="0" smtClean="0"/>
              <a:t> It promotes positive social, norms that an impact the adolescent health services, schools and family.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7470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1, PTA helping teachers to understand </a:t>
            </a:r>
            <a:r>
              <a:rPr lang="en-IN" dirty="0"/>
              <a:t>family needs;</a:t>
            </a:r>
          </a:p>
          <a:p>
            <a:r>
              <a:rPr lang="en-IN" dirty="0"/>
              <a:t>2) Communication that allows for two-way, open communication between the school and home;</a:t>
            </a:r>
          </a:p>
          <a:p>
            <a:r>
              <a:rPr lang="en-IN" dirty="0"/>
              <a:t>3) Volunteering that recognizes parents’ talents and contributions both in and for the school;</a:t>
            </a:r>
          </a:p>
          <a:p>
            <a:r>
              <a:rPr lang="en-IN" dirty="0"/>
              <a:t>4) Learning at home strategies that engage the family with their children’s school work;</a:t>
            </a:r>
          </a:p>
          <a:p>
            <a:r>
              <a:rPr lang="en-IN" dirty="0"/>
              <a:t>5) Decision making that includes parents as key stakeholders in making decisions that will impact </a:t>
            </a:r>
            <a:r>
              <a:rPr lang="en-IN" dirty="0" smtClean="0"/>
              <a:t>student learning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079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/>
            <a:r>
              <a:rPr lang="en-IN" dirty="0"/>
              <a:t>Collaborating with the community to create mutual benefit by sharing resources and contributing to </a:t>
            </a:r>
            <a:r>
              <a:rPr lang="en-IN" dirty="0" smtClean="0"/>
              <a:t>both school </a:t>
            </a:r>
            <a:r>
              <a:rPr lang="en-IN" dirty="0"/>
              <a:t>and community goals</a:t>
            </a:r>
            <a:r>
              <a:rPr lang="en-IN" dirty="0" smtClean="0"/>
              <a:t>.</a:t>
            </a:r>
          </a:p>
          <a:p>
            <a:pPr algn="just"/>
            <a:r>
              <a:rPr lang="en-IN" dirty="0"/>
              <a:t>The PTA can also provide a powerful mediating function, providing a neutral forum for resolving conflicts that sometimes occur in schools around controversial issues.</a:t>
            </a:r>
          </a:p>
        </p:txBody>
      </p:sp>
    </p:spTree>
    <p:extLst>
      <p:ext uri="{BB962C8B-B14F-4D97-AF65-F5344CB8AC3E}">
        <p14:creationId xmlns:p14="http://schemas.microsoft.com/office/powerpoint/2010/main" val="392299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Life skills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communication skills (verbal and written)</a:t>
            </a:r>
          </a:p>
          <a:p>
            <a:r>
              <a:rPr lang="en-IN" dirty="0"/>
              <a:t>commercial awareness</a:t>
            </a:r>
          </a:p>
          <a:p>
            <a:r>
              <a:rPr lang="en-IN" dirty="0"/>
              <a:t>attitude towards work</a:t>
            </a:r>
          </a:p>
          <a:p>
            <a:r>
              <a:rPr lang="en-IN" dirty="0"/>
              <a:t>lifelong learning</a:t>
            </a:r>
          </a:p>
          <a:p>
            <a:r>
              <a:rPr lang="en-IN" dirty="0"/>
              <a:t>self-management</a:t>
            </a:r>
          </a:p>
          <a:p>
            <a:r>
              <a:rPr lang="en-IN" dirty="0"/>
              <a:t>teamwork</a:t>
            </a:r>
          </a:p>
          <a:p>
            <a:r>
              <a:rPr lang="en-IN" dirty="0"/>
              <a:t>problem solving</a:t>
            </a:r>
          </a:p>
          <a:p>
            <a:r>
              <a:rPr lang="en-IN" dirty="0"/>
              <a:t>initiative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899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self-motivation</a:t>
            </a:r>
          </a:p>
          <a:p>
            <a:r>
              <a:rPr lang="en-IN" dirty="0"/>
              <a:t>adaptability</a:t>
            </a:r>
          </a:p>
          <a:p>
            <a:r>
              <a:rPr lang="en-IN" dirty="0"/>
              <a:t>stress management</a:t>
            </a:r>
          </a:p>
          <a:p>
            <a:r>
              <a:rPr lang="en-IN" dirty="0"/>
              <a:t>creativity</a:t>
            </a:r>
          </a:p>
          <a:p>
            <a:r>
              <a:rPr lang="en-IN" dirty="0"/>
              <a:t>interpersonal sensitivity</a:t>
            </a:r>
          </a:p>
          <a:p>
            <a:r>
              <a:rPr lang="en-IN" dirty="0"/>
              <a:t>technology/it skills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06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Benefits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1. Encourages them to take responsibility for what they do, instead of shifting blames.</a:t>
            </a:r>
          </a:p>
          <a:p>
            <a:endParaRPr lang="en-IN" dirty="0" smtClean="0"/>
          </a:p>
          <a:p>
            <a:r>
              <a:rPr lang="en-IN" dirty="0" smtClean="0"/>
              <a:t>2. Build confidence both in speaking skills, for group collaboration &amp; cooperation with joint effort and participation.</a:t>
            </a:r>
          </a:p>
          <a:p>
            <a:endParaRPr lang="en-IN" dirty="0" smtClean="0"/>
          </a:p>
          <a:p>
            <a:r>
              <a:rPr lang="en-IN" dirty="0" smtClean="0"/>
              <a:t>3. </a:t>
            </a:r>
            <a:r>
              <a:rPr lang="en-IN" dirty="0" err="1" smtClean="0"/>
              <a:t>Analyze</a:t>
            </a:r>
            <a:r>
              <a:rPr lang="en-IN" dirty="0" smtClean="0"/>
              <a:t> various alternatives, make decisions and understand why they make certain specific decisions outside the classroom.</a:t>
            </a:r>
          </a:p>
          <a:p>
            <a:endParaRPr lang="en-IN" dirty="0" smtClean="0"/>
          </a:p>
          <a:p>
            <a:r>
              <a:rPr lang="en-IN" dirty="0" smtClean="0"/>
              <a:t>4. Develop a greater sense of self-awareness, feeling of mindfulness and an appreciation for other people.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496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5. The capacity to self-manage, tackle issues while understanding individual responsibilities.</a:t>
            </a:r>
          </a:p>
          <a:p>
            <a:endParaRPr lang="en-IN" dirty="0" smtClean="0"/>
          </a:p>
          <a:p>
            <a:r>
              <a:rPr lang="en-IN" dirty="0" smtClean="0"/>
              <a:t>6. Readiness and flexibility to various jobs in adaptable workplaces.</a:t>
            </a:r>
          </a:p>
          <a:p>
            <a:endParaRPr lang="en-IN" dirty="0" smtClean="0"/>
          </a:p>
          <a:p>
            <a:r>
              <a:rPr lang="en-IN" dirty="0" smtClean="0"/>
              <a:t>7. Help them develop self-confidence &amp; higher self-esteem.</a:t>
            </a:r>
          </a:p>
          <a:p>
            <a:endParaRPr lang="en-IN" dirty="0" smtClean="0"/>
          </a:p>
          <a:p>
            <a:r>
              <a:rPr lang="en-IN" dirty="0" smtClean="0"/>
              <a:t>8. Give them a voice in their group, community, society &amp; at schools.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698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9. Enable them to make a positive contribution by developing experience &amp; expertise within them.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10. Prepare them for upcoming challenges, difficult situations as well as opportunities in their later life.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935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Various ways to carry out skill development at school level: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S</a:t>
            </a:r>
            <a:r>
              <a:rPr lang="en-IN" dirty="0" smtClean="0"/>
              <a:t>kill development courses must be provided in the secondary stage of schooling</a:t>
            </a:r>
          </a:p>
          <a:p>
            <a:pPr algn="just"/>
            <a:r>
              <a:rPr lang="en-IN" dirty="0" smtClean="0"/>
              <a:t>Many more courses in fields such as Hospitality ,Tourism, Handicraft, Healthcare, Textiles, Photography, IT, Retail, Banking, Insurance can be added that would interest students to learn.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274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1417</Words>
  <Application>Microsoft Office PowerPoint</Application>
  <PresentationFormat>On-screen Show (4:3)</PresentationFormat>
  <Paragraphs>136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</vt:lpstr>
      <vt:lpstr>Importance of Life Skills </vt:lpstr>
      <vt:lpstr>PowerPoint Presentation</vt:lpstr>
      <vt:lpstr>Life skills</vt:lpstr>
      <vt:lpstr>PowerPoint Presentation</vt:lpstr>
      <vt:lpstr>Benefits</vt:lpstr>
      <vt:lpstr>PowerPoint Presentation</vt:lpstr>
      <vt:lpstr>PowerPoint Presentation</vt:lpstr>
      <vt:lpstr>Various ways to carry out skill development at school level:</vt:lpstr>
      <vt:lpstr>PowerPoint Presentation</vt:lpstr>
      <vt:lpstr>Factors that prevent skill development of students:</vt:lpstr>
      <vt:lpstr>Professional  management skills </vt:lpstr>
      <vt:lpstr>PowerPoint Presentation</vt:lpstr>
      <vt:lpstr>MANAGEMENT SKILLS </vt:lpstr>
      <vt:lpstr>MOTIVATION: </vt:lpstr>
      <vt:lpstr>Problem solving</vt:lpstr>
      <vt:lpstr>Professionalism</vt:lpstr>
      <vt:lpstr>Communication</vt:lpstr>
      <vt:lpstr>Technical skill</vt:lpstr>
      <vt:lpstr>Innovation</vt:lpstr>
      <vt:lpstr>PowerPoint Presentation</vt:lpstr>
      <vt:lpstr>UNIT 16-Role of teachers and PTA in curriculum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PTA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62</cp:revision>
  <dcterms:created xsi:type="dcterms:W3CDTF">2021-04-25T09:54:51Z</dcterms:created>
  <dcterms:modified xsi:type="dcterms:W3CDTF">2021-04-29T03:46:07Z</dcterms:modified>
</cp:coreProperties>
</file>