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3" r:id="rId10"/>
    <p:sldId id="264" r:id="rId11"/>
    <p:sldId id="274" r:id="rId12"/>
    <p:sldId id="265" r:id="rId13"/>
    <p:sldId id="266" r:id="rId14"/>
    <p:sldId id="267" r:id="rId15"/>
    <p:sldId id="268" r:id="rId16"/>
    <p:sldId id="269" r:id="rId17"/>
    <p:sldId id="270" r:id="rId18"/>
    <p:sldId id="271" r:id="rId19"/>
    <p:sldId id="27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6B9807A-3A37-4454-9DD0-78C73B635E0D}" type="datetimeFigureOut">
              <a:rPr lang="en-IN" smtClean="0"/>
              <a:t>09-05-2021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ABF371-7ADE-424D-B297-02A14BF1979E}" type="slidenum">
              <a:rPr lang="en-IN" smtClean="0"/>
              <a:t>‹#›</a:t>
            </a:fld>
            <a:endParaRPr lang="en-IN"/>
          </a:p>
        </p:txBody>
      </p:sp>
    </p:spTree>
    <p:extLst>
      <p:ext uri="{BB962C8B-B14F-4D97-AF65-F5344CB8AC3E}">
        <p14:creationId xmlns:p14="http://schemas.microsoft.com/office/powerpoint/2010/main" val="3100681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6B9807A-3A37-4454-9DD0-78C73B635E0D}" type="datetimeFigureOut">
              <a:rPr lang="en-IN" smtClean="0"/>
              <a:t>09-05-2021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ABF371-7ADE-424D-B297-02A14BF1979E}" type="slidenum">
              <a:rPr lang="en-IN" smtClean="0"/>
              <a:t>‹#›</a:t>
            </a:fld>
            <a:endParaRPr lang="en-IN"/>
          </a:p>
        </p:txBody>
      </p:sp>
    </p:spTree>
    <p:extLst>
      <p:ext uri="{BB962C8B-B14F-4D97-AF65-F5344CB8AC3E}">
        <p14:creationId xmlns:p14="http://schemas.microsoft.com/office/powerpoint/2010/main" val="2113093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6B9807A-3A37-4454-9DD0-78C73B635E0D}" type="datetimeFigureOut">
              <a:rPr lang="en-IN" smtClean="0"/>
              <a:t>09-05-2021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ABF371-7ADE-424D-B297-02A14BF1979E}" type="slidenum">
              <a:rPr lang="en-IN" smtClean="0"/>
              <a:t>‹#›</a:t>
            </a:fld>
            <a:endParaRPr lang="en-IN"/>
          </a:p>
        </p:txBody>
      </p:sp>
    </p:spTree>
    <p:extLst>
      <p:ext uri="{BB962C8B-B14F-4D97-AF65-F5344CB8AC3E}">
        <p14:creationId xmlns:p14="http://schemas.microsoft.com/office/powerpoint/2010/main" val="2614114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6B9807A-3A37-4454-9DD0-78C73B635E0D}" type="datetimeFigureOut">
              <a:rPr lang="en-IN" smtClean="0"/>
              <a:t>09-05-2021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ABF371-7ADE-424D-B297-02A14BF1979E}" type="slidenum">
              <a:rPr lang="en-IN" smtClean="0"/>
              <a:t>‹#›</a:t>
            </a:fld>
            <a:endParaRPr lang="en-IN"/>
          </a:p>
        </p:txBody>
      </p:sp>
    </p:spTree>
    <p:extLst>
      <p:ext uri="{BB962C8B-B14F-4D97-AF65-F5344CB8AC3E}">
        <p14:creationId xmlns:p14="http://schemas.microsoft.com/office/powerpoint/2010/main" val="116134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B9807A-3A37-4454-9DD0-78C73B635E0D}" type="datetimeFigureOut">
              <a:rPr lang="en-IN" smtClean="0"/>
              <a:t>09-05-2021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ABF371-7ADE-424D-B297-02A14BF1979E}" type="slidenum">
              <a:rPr lang="en-IN" smtClean="0"/>
              <a:t>‹#›</a:t>
            </a:fld>
            <a:endParaRPr lang="en-IN"/>
          </a:p>
        </p:txBody>
      </p:sp>
    </p:spTree>
    <p:extLst>
      <p:ext uri="{BB962C8B-B14F-4D97-AF65-F5344CB8AC3E}">
        <p14:creationId xmlns:p14="http://schemas.microsoft.com/office/powerpoint/2010/main" val="1142669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6B9807A-3A37-4454-9DD0-78C73B635E0D}" type="datetimeFigureOut">
              <a:rPr lang="en-IN" smtClean="0"/>
              <a:t>09-05-2021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0ABF371-7ADE-424D-B297-02A14BF1979E}" type="slidenum">
              <a:rPr lang="en-IN" smtClean="0"/>
              <a:t>‹#›</a:t>
            </a:fld>
            <a:endParaRPr lang="en-IN"/>
          </a:p>
        </p:txBody>
      </p:sp>
    </p:spTree>
    <p:extLst>
      <p:ext uri="{BB962C8B-B14F-4D97-AF65-F5344CB8AC3E}">
        <p14:creationId xmlns:p14="http://schemas.microsoft.com/office/powerpoint/2010/main" val="3237349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6B9807A-3A37-4454-9DD0-78C73B635E0D}" type="datetimeFigureOut">
              <a:rPr lang="en-IN" smtClean="0"/>
              <a:t>09-05-2021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0ABF371-7ADE-424D-B297-02A14BF1979E}" type="slidenum">
              <a:rPr lang="en-IN" smtClean="0"/>
              <a:t>‹#›</a:t>
            </a:fld>
            <a:endParaRPr lang="en-IN"/>
          </a:p>
        </p:txBody>
      </p:sp>
    </p:spTree>
    <p:extLst>
      <p:ext uri="{BB962C8B-B14F-4D97-AF65-F5344CB8AC3E}">
        <p14:creationId xmlns:p14="http://schemas.microsoft.com/office/powerpoint/2010/main" val="1170827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6B9807A-3A37-4454-9DD0-78C73B635E0D}" type="datetimeFigureOut">
              <a:rPr lang="en-IN" smtClean="0"/>
              <a:t>09-05-2021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0ABF371-7ADE-424D-B297-02A14BF1979E}" type="slidenum">
              <a:rPr lang="en-IN" smtClean="0"/>
              <a:t>‹#›</a:t>
            </a:fld>
            <a:endParaRPr lang="en-IN"/>
          </a:p>
        </p:txBody>
      </p:sp>
    </p:spTree>
    <p:extLst>
      <p:ext uri="{BB962C8B-B14F-4D97-AF65-F5344CB8AC3E}">
        <p14:creationId xmlns:p14="http://schemas.microsoft.com/office/powerpoint/2010/main" val="1645295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B9807A-3A37-4454-9DD0-78C73B635E0D}" type="datetimeFigureOut">
              <a:rPr lang="en-IN" smtClean="0"/>
              <a:t>09-05-2021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0ABF371-7ADE-424D-B297-02A14BF1979E}" type="slidenum">
              <a:rPr lang="en-IN" smtClean="0"/>
              <a:t>‹#›</a:t>
            </a:fld>
            <a:endParaRPr lang="en-IN"/>
          </a:p>
        </p:txBody>
      </p:sp>
    </p:spTree>
    <p:extLst>
      <p:ext uri="{BB962C8B-B14F-4D97-AF65-F5344CB8AC3E}">
        <p14:creationId xmlns:p14="http://schemas.microsoft.com/office/powerpoint/2010/main" val="773019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B9807A-3A37-4454-9DD0-78C73B635E0D}" type="datetimeFigureOut">
              <a:rPr lang="en-IN" smtClean="0"/>
              <a:t>09-05-2021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0ABF371-7ADE-424D-B297-02A14BF1979E}" type="slidenum">
              <a:rPr lang="en-IN" smtClean="0"/>
              <a:t>‹#›</a:t>
            </a:fld>
            <a:endParaRPr lang="en-IN"/>
          </a:p>
        </p:txBody>
      </p:sp>
    </p:spTree>
    <p:extLst>
      <p:ext uri="{BB962C8B-B14F-4D97-AF65-F5344CB8AC3E}">
        <p14:creationId xmlns:p14="http://schemas.microsoft.com/office/powerpoint/2010/main" val="41123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B9807A-3A37-4454-9DD0-78C73B635E0D}" type="datetimeFigureOut">
              <a:rPr lang="en-IN" smtClean="0"/>
              <a:t>09-05-2021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0ABF371-7ADE-424D-B297-02A14BF1979E}" type="slidenum">
              <a:rPr lang="en-IN" smtClean="0"/>
              <a:t>‹#›</a:t>
            </a:fld>
            <a:endParaRPr lang="en-IN"/>
          </a:p>
        </p:txBody>
      </p:sp>
    </p:spTree>
    <p:extLst>
      <p:ext uri="{BB962C8B-B14F-4D97-AF65-F5344CB8AC3E}">
        <p14:creationId xmlns:p14="http://schemas.microsoft.com/office/powerpoint/2010/main" val="3041856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B9807A-3A37-4454-9DD0-78C73B635E0D}" type="datetimeFigureOut">
              <a:rPr lang="en-IN" smtClean="0"/>
              <a:t>09-05-2021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ABF371-7ADE-424D-B297-02A14BF1979E}" type="slidenum">
              <a:rPr lang="en-IN" smtClean="0"/>
              <a:t>‹#›</a:t>
            </a:fld>
            <a:endParaRPr lang="en-IN"/>
          </a:p>
        </p:txBody>
      </p:sp>
    </p:spTree>
    <p:extLst>
      <p:ext uri="{BB962C8B-B14F-4D97-AF65-F5344CB8AC3E}">
        <p14:creationId xmlns:p14="http://schemas.microsoft.com/office/powerpoint/2010/main" val="231868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9"/>
            <a:ext cx="7772400" cy="936103"/>
          </a:xfrm>
        </p:spPr>
        <p:txBody>
          <a:bodyPr>
            <a:noAutofit/>
          </a:bodyPr>
          <a:lstStyle/>
          <a:p>
            <a:r>
              <a:rPr lang="en-IN" sz="2800" dirty="0" smtClean="0"/>
              <a:t>Module Three: Pedagogical Applications and Strategies of Social Science Discipline </a:t>
            </a:r>
            <a:endParaRPr lang="en-IN" sz="2800" dirty="0"/>
          </a:p>
        </p:txBody>
      </p:sp>
      <p:sp>
        <p:nvSpPr>
          <p:cNvPr id="3" name="Subtitle 2"/>
          <p:cNvSpPr>
            <a:spLocks noGrp="1"/>
          </p:cNvSpPr>
          <p:nvPr>
            <p:ph type="subTitle" idx="1"/>
          </p:nvPr>
        </p:nvSpPr>
        <p:spPr>
          <a:xfrm>
            <a:off x="683568" y="2060848"/>
            <a:ext cx="7632848" cy="3888432"/>
          </a:xfrm>
        </p:spPr>
        <p:txBody>
          <a:bodyPr/>
          <a:lstStyle/>
          <a:p>
            <a:r>
              <a:rPr lang="en-IN" dirty="0" smtClean="0"/>
              <a:t>9. Conceptual background of Social Science Pedagogy – NCF (2009, 2014). </a:t>
            </a:r>
            <a:endParaRPr lang="en-IN" dirty="0"/>
          </a:p>
        </p:txBody>
      </p:sp>
    </p:spTree>
    <p:extLst>
      <p:ext uri="{BB962C8B-B14F-4D97-AF65-F5344CB8AC3E}">
        <p14:creationId xmlns:p14="http://schemas.microsoft.com/office/powerpoint/2010/main" val="567065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a:bodyPr>
          <a:lstStyle/>
          <a:p>
            <a:r>
              <a:rPr lang="en-IN" dirty="0"/>
              <a:t>Critical pedagogy was founded by the Brazilian philosopher and educator Paulo </a:t>
            </a:r>
            <a:r>
              <a:rPr lang="en-IN" dirty="0" err="1"/>
              <a:t>Freire</a:t>
            </a:r>
            <a:r>
              <a:rPr lang="en-IN" dirty="0"/>
              <a:t>, who promoted it through his 1968 book, Pedagogy of the Oppressed. </a:t>
            </a:r>
            <a:endParaRPr lang="en-IN" dirty="0" smtClean="0"/>
          </a:p>
          <a:p>
            <a:r>
              <a:rPr lang="en-IN" dirty="0" smtClean="0"/>
              <a:t>It </a:t>
            </a:r>
            <a:r>
              <a:rPr lang="en-IN" dirty="0"/>
              <a:t>subsequently spread internationally, </a:t>
            </a:r>
            <a:r>
              <a:rPr lang="en-IN" dirty="0" smtClean="0"/>
              <a:t>sought </a:t>
            </a:r>
            <a:r>
              <a:rPr lang="en-IN" dirty="0"/>
              <a:t>to develop means of using teaching to combat racism, sexism, and </a:t>
            </a:r>
            <a:r>
              <a:rPr lang="en-IN" dirty="0" smtClean="0"/>
              <a:t>oppression.</a:t>
            </a:r>
            <a:endParaRPr lang="en-IN" dirty="0"/>
          </a:p>
        </p:txBody>
      </p:sp>
    </p:spTree>
    <p:extLst>
      <p:ext uri="{BB962C8B-B14F-4D97-AF65-F5344CB8AC3E}">
        <p14:creationId xmlns:p14="http://schemas.microsoft.com/office/powerpoint/2010/main" val="730241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endParaRPr lang="en-IN"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60648"/>
            <a:ext cx="8136904" cy="6597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1489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a:t>
            </a:r>
            <a:r>
              <a:rPr lang="en-IN" dirty="0" smtClean="0"/>
              <a:t>rinciples </a:t>
            </a:r>
            <a:r>
              <a:rPr lang="en-IN" dirty="0"/>
              <a:t>of critical pedagogy</a:t>
            </a:r>
          </a:p>
        </p:txBody>
      </p:sp>
      <p:sp>
        <p:nvSpPr>
          <p:cNvPr id="3" name="Content Placeholder 2"/>
          <p:cNvSpPr>
            <a:spLocks noGrp="1"/>
          </p:cNvSpPr>
          <p:nvPr>
            <p:ph idx="1"/>
          </p:nvPr>
        </p:nvSpPr>
        <p:spPr/>
        <p:txBody>
          <a:bodyPr>
            <a:normAutofit/>
          </a:bodyPr>
          <a:lstStyle/>
          <a:p>
            <a:endParaRPr lang="en-IN" dirty="0"/>
          </a:p>
          <a:p>
            <a:r>
              <a:rPr lang="en-IN" dirty="0"/>
              <a:t>There are </a:t>
            </a:r>
            <a:r>
              <a:rPr lang="en-IN" dirty="0" smtClean="0"/>
              <a:t>five principles, </a:t>
            </a:r>
            <a:r>
              <a:rPr lang="en-IN" dirty="0"/>
              <a:t>namely: (1) Critical language pedagogy is a political process; (2) Critical language pedagogy is student-</a:t>
            </a:r>
            <a:r>
              <a:rPr lang="en-IN" dirty="0" err="1"/>
              <a:t>centered</a:t>
            </a:r>
            <a:r>
              <a:rPr lang="en-IN" dirty="0"/>
              <a:t>; (3) Critical language pedagogy makes classes as democratic public spheres, (4) Critical language pedagogy is highly dialogical, (5) Critical language </a:t>
            </a:r>
            <a:r>
              <a:rPr lang="en-IN" dirty="0" smtClean="0"/>
              <a:t>pedagogy</a:t>
            </a:r>
            <a:endParaRPr lang="en-IN" dirty="0"/>
          </a:p>
        </p:txBody>
      </p:sp>
    </p:spTree>
    <p:extLst>
      <p:ext uri="{BB962C8B-B14F-4D97-AF65-F5344CB8AC3E}">
        <p14:creationId xmlns:p14="http://schemas.microsoft.com/office/powerpoint/2010/main" val="3239139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objectives of critical </a:t>
            </a:r>
            <a:r>
              <a:rPr lang="en-IN" dirty="0" smtClean="0"/>
              <a:t>pedagogy</a:t>
            </a:r>
            <a:r>
              <a:rPr lang="en-IN" dirty="0"/>
              <a:t/>
            </a:r>
            <a:br>
              <a:rPr lang="en-IN" dirty="0"/>
            </a:br>
            <a:endParaRPr lang="en-IN" dirty="0"/>
          </a:p>
        </p:txBody>
      </p:sp>
      <p:sp>
        <p:nvSpPr>
          <p:cNvPr id="3" name="Content Placeholder 2"/>
          <p:cNvSpPr>
            <a:spLocks noGrp="1"/>
          </p:cNvSpPr>
          <p:nvPr>
            <p:ph idx="1"/>
          </p:nvPr>
        </p:nvSpPr>
        <p:spPr/>
        <p:txBody>
          <a:bodyPr>
            <a:normAutofit/>
          </a:bodyPr>
          <a:lstStyle/>
          <a:p>
            <a:r>
              <a:rPr lang="en-IN" dirty="0" err="1" smtClean="0"/>
              <a:t>Friere's</a:t>
            </a:r>
            <a:r>
              <a:rPr lang="en-IN" dirty="0" smtClean="0"/>
              <a:t> </a:t>
            </a:r>
            <a:r>
              <a:rPr lang="en-IN" dirty="0"/>
              <a:t>pedagogy aims to cultivate </a:t>
            </a:r>
            <a:r>
              <a:rPr lang="en-IN" dirty="0" err="1"/>
              <a:t>conscientization</a:t>
            </a:r>
            <a:r>
              <a:rPr lang="en-IN" dirty="0"/>
              <a:t> or critical consciousness (critical awareness) in the learner. </a:t>
            </a:r>
            <a:r>
              <a:rPr lang="en-IN" dirty="0" err="1"/>
              <a:t>Conscientization</a:t>
            </a:r>
            <a:r>
              <a:rPr lang="en-IN" dirty="0"/>
              <a:t> is the ability to critically perceive the causes of social, political and economic oppression and to take action against the oppressive elements of society.27-Mar-2014</a:t>
            </a:r>
          </a:p>
        </p:txBody>
      </p:sp>
    </p:spTree>
    <p:extLst>
      <p:ext uri="{BB962C8B-B14F-4D97-AF65-F5344CB8AC3E}">
        <p14:creationId xmlns:p14="http://schemas.microsoft.com/office/powerpoint/2010/main" val="474928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Limited view</a:t>
            </a:r>
            <a:endParaRPr lang="en-IN" dirty="0"/>
          </a:p>
        </p:txBody>
      </p:sp>
      <p:sp>
        <p:nvSpPr>
          <p:cNvPr id="3" name="Content Placeholder 2"/>
          <p:cNvSpPr>
            <a:spLocks noGrp="1"/>
          </p:cNvSpPr>
          <p:nvPr>
            <p:ph idx="1"/>
          </p:nvPr>
        </p:nvSpPr>
        <p:spPr/>
        <p:txBody>
          <a:bodyPr>
            <a:normAutofit lnSpcReduction="10000"/>
          </a:bodyPr>
          <a:lstStyle/>
          <a:p>
            <a:r>
              <a:rPr lang="en-IN" dirty="0"/>
              <a:t>Traditionally, teachers were perceived as the source of knowledge, and learners as the passive recipients of knowledge. Paulo </a:t>
            </a:r>
            <a:r>
              <a:rPr lang="en-IN" dirty="0" err="1"/>
              <a:t>Freire</a:t>
            </a:r>
            <a:r>
              <a:rPr lang="en-IN" dirty="0"/>
              <a:t>, the father of critical pedagogy, calls this a banking view of education. This teacher-student relationship is analogous to depositing money in a bank. According to this view, learners are expected to “receive, memorise and repeat” (</a:t>
            </a:r>
            <a:r>
              <a:rPr lang="en-IN" dirty="0" err="1"/>
              <a:t>Freire</a:t>
            </a:r>
            <a:r>
              <a:rPr lang="en-IN" dirty="0"/>
              <a:t>, 1970) what teachers deposit.</a:t>
            </a:r>
          </a:p>
        </p:txBody>
      </p:sp>
    </p:spTree>
    <p:extLst>
      <p:ext uri="{BB962C8B-B14F-4D97-AF65-F5344CB8AC3E}">
        <p14:creationId xmlns:p14="http://schemas.microsoft.com/office/powerpoint/2010/main" val="1747844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A HOLISTIC VIEW</a:t>
            </a:r>
            <a:br>
              <a:rPr lang="en-IN" dirty="0"/>
            </a:br>
            <a:endParaRPr lang="en-IN" dirty="0"/>
          </a:p>
        </p:txBody>
      </p:sp>
      <p:sp>
        <p:nvSpPr>
          <p:cNvPr id="3" name="Content Placeholder 2"/>
          <p:cNvSpPr>
            <a:spLocks noGrp="1"/>
          </p:cNvSpPr>
          <p:nvPr>
            <p:ph idx="1"/>
          </p:nvPr>
        </p:nvSpPr>
        <p:spPr/>
        <p:txBody>
          <a:bodyPr/>
          <a:lstStyle/>
          <a:p>
            <a:r>
              <a:rPr lang="en-IN" dirty="0" smtClean="0"/>
              <a:t>Critical </a:t>
            </a:r>
            <a:r>
              <a:rPr lang="en-IN" dirty="0"/>
              <a:t>pedagogy is a philosophy of education that views teaching as a political act. This philosophy focuses on issues of inequality such as social class, race or gender</a:t>
            </a:r>
            <a:r>
              <a:rPr lang="en-IN" dirty="0" smtClean="0"/>
              <a:t>.</a:t>
            </a:r>
          </a:p>
          <a:p>
            <a:r>
              <a:rPr lang="en-IN" dirty="0" smtClean="0"/>
              <a:t> </a:t>
            </a:r>
            <a:r>
              <a:rPr lang="en-IN" dirty="0"/>
              <a:t>At the heart of critical pedagogy is the idea that individuals can, in their own ways, transform the world into a better place.</a:t>
            </a:r>
          </a:p>
        </p:txBody>
      </p:sp>
    </p:spTree>
    <p:extLst>
      <p:ext uri="{BB962C8B-B14F-4D97-AF65-F5344CB8AC3E}">
        <p14:creationId xmlns:p14="http://schemas.microsoft.com/office/powerpoint/2010/main" val="18758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Advocates of critical pedagogy believe that a language classroom is not free of ideology. Education systems, as well as teachers to some degree, decide the content of a particular subject or course. For example, the process of selecting reading texts does not take place in a vacuum. It is motivated by political ideologies and worldviews.</a:t>
            </a:r>
          </a:p>
        </p:txBody>
      </p:sp>
    </p:spTree>
    <p:extLst>
      <p:ext uri="{BB962C8B-B14F-4D97-AF65-F5344CB8AC3E}">
        <p14:creationId xmlns:p14="http://schemas.microsoft.com/office/powerpoint/2010/main" val="34377343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In an English language classroom, teachers can either reinforce or challenge a particular ideology and worldview. Teachers should be aware of their biases and allow learners to express their views freely on a particular topic, even if the teachers disagree with those views.</a:t>
            </a:r>
          </a:p>
        </p:txBody>
      </p:sp>
    </p:spTree>
    <p:extLst>
      <p:ext uri="{BB962C8B-B14F-4D97-AF65-F5344CB8AC3E}">
        <p14:creationId xmlns:p14="http://schemas.microsoft.com/office/powerpoint/2010/main" val="1756340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THEORY AND PRACTICE</a:t>
            </a:r>
          </a:p>
        </p:txBody>
      </p:sp>
      <p:sp>
        <p:nvSpPr>
          <p:cNvPr id="3" name="Content Placeholder 2"/>
          <p:cNvSpPr>
            <a:spLocks noGrp="1"/>
          </p:cNvSpPr>
          <p:nvPr>
            <p:ph idx="1"/>
          </p:nvPr>
        </p:nvSpPr>
        <p:spPr/>
        <p:txBody>
          <a:bodyPr/>
          <a:lstStyle/>
          <a:p>
            <a:r>
              <a:rPr lang="en-IN" dirty="0"/>
              <a:t>What can teachers do to give students a voice? Teachers can and should encourage learners to relate reading texts to their life experience. Teachers can have learners present their ‘story’ to the class and share it in small groups. When learners read a particular text, teachers can prompt discussions on racism, sexism and other forms of discrimination.</a:t>
            </a:r>
          </a:p>
        </p:txBody>
      </p:sp>
    </p:spTree>
    <p:extLst>
      <p:ext uri="{BB962C8B-B14F-4D97-AF65-F5344CB8AC3E}">
        <p14:creationId xmlns:p14="http://schemas.microsoft.com/office/powerpoint/2010/main" val="3978471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IN" dirty="0"/>
              <a:t>Teachers can also plan activities that encourage learners to express their views on a particular topic. For example, rather than having reading comprehension questions that require learners to find information from a reading text, teachers should include opinion-based questions.</a:t>
            </a:r>
          </a:p>
          <a:p>
            <a:endParaRPr lang="en-IN" dirty="0"/>
          </a:p>
          <a:p>
            <a:r>
              <a:rPr lang="en-IN" dirty="0"/>
              <a:t>Learners should be introduced to critical reading activities, where they do not accept a writer’s claims at face value but evaluate the validity of the claims. Find out more about reading and critical reading.</a:t>
            </a:r>
          </a:p>
          <a:p>
            <a:endParaRPr lang="en-IN" dirty="0"/>
          </a:p>
        </p:txBody>
      </p:sp>
    </p:spTree>
    <p:extLst>
      <p:ext uri="{BB962C8B-B14F-4D97-AF65-F5344CB8AC3E}">
        <p14:creationId xmlns:p14="http://schemas.microsoft.com/office/powerpoint/2010/main" val="2822674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Social Science is the study of how people live and organize themselves in society. Initially, social study accepts economics, religious, political and political aspects of society.</a:t>
            </a:r>
          </a:p>
          <a:p>
            <a:endParaRPr lang="en-IN" dirty="0"/>
          </a:p>
        </p:txBody>
      </p:sp>
    </p:spTree>
    <p:extLst>
      <p:ext uri="{BB962C8B-B14F-4D97-AF65-F5344CB8AC3E}">
        <p14:creationId xmlns:p14="http://schemas.microsoft.com/office/powerpoint/2010/main" val="2742948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Nature of Social Science </a:t>
            </a:r>
            <a:endParaRPr lang="en-IN" dirty="0"/>
          </a:p>
        </p:txBody>
      </p:sp>
      <p:sp>
        <p:nvSpPr>
          <p:cNvPr id="3" name="Content Placeholder 2"/>
          <p:cNvSpPr>
            <a:spLocks noGrp="1"/>
          </p:cNvSpPr>
          <p:nvPr>
            <p:ph idx="1"/>
          </p:nvPr>
        </p:nvSpPr>
        <p:spPr/>
        <p:txBody>
          <a:bodyPr>
            <a:normAutofit fontScale="85000" lnSpcReduction="10000"/>
          </a:bodyPr>
          <a:lstStyle/>
          <a:p>
            <a:endParaRPr lang="en-IN" dirty="0" smtClean="0"/>
          </a:p>
          <a:p>
            <a:r>
              <a:rPr lang="en-IN" dirty="0" smtClean="0"/>
              <a:t>Social Science nowadays considered a combination of both art and science because its content is social but the way of its study is scientific.</a:t>
            </a:r>
          </a:p>
          <a:p>
            <a:r>
              <a:rPr lang="en-IN" dirty="0" smtClean="0"/>
              <a:t>It is dynamic in nature. Traditionally it is considered as the detailed account of social matters but today it is accepted as a scientific study.</a:t>
            </a:r>
          </a:p>
          <a:p>
            <a:r>
              <a:rPr lang="en-IN" dirty="0" smtClean="0"/>
              <a:t>Presently scientific and logical methods are also included in it and applied in the teaching-learning process of social science.</a:t>
            </a:r>
            <a:endParaRPr lang="en-IN" dirty="0"/>
          </a:p>
        </p:txBody>
      </p:sp>
    </p:spTree>
    <p:extLst>
      <p:ext uri="{BB962C8B-B14F-4D97-AF65-F5344CB8AC3E}">
        <p14:creationId xmlns:p14="http://schemas.microsoft.com/office/powerpoint/2010/main" val="1270406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The Concept of Social Science </a:t>
            </a:r>
            <a:endParaRPr lang="en-IN" dirty="0"/>
          </a:p>
        </p:txBody>
      </p:sp>
      <p:sp>
        <p:nvSpPr>
          <p:cNvPr id="3" name="Content Placeholder 2"/>
          <p:cNvSpPr>
            <a:spLocks noGrp="1"/>
          </p:cNvSpPr>
          <p:nvPr>
            <p:ph idx="1"/>
          </p:nvPr>
        </p:nvSpPr>
        <p:spPr/>
        <p:txBody>
          <a:bodyPr/>
          <a:lstStyle/>
          <a:p>
            <a:endParaRPr lang="en-IN" dirty="0" smtClean="0"/>
          </a:p>
          <a:p>
            <a:r>
              <a:rPr lang="en-IN" dirty="0" smtClean="0"/>
              <a:t>Initially, the subject of social studies was considered as the part of History and was not considered separately but now Social Study becomes a dynamic subject and various branches are included in it separately like history, geography, Economics, Civics etc.</a:t>
            </a:r>
            <a:endParaRPr lang="en-IN" dirty="0"/>
          </a:p>
        </p:txBody>
      </p:sp>
    </p:spTree>
    <p:extLst>
      <p:ext uri="{BB962C8B-B14F-4D97-AF65-F5344CB8AC3E}">
        <p14:creationId xmlns:p14="http://schemas.microsoft.com/office/powerpoint/2010/main" val="792630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Nowadays Social Studies or Social Science considered as interlinked with each other and Social Study includes various aspects of society and takes the elements from History, Geography, Civics, Economics, and Sociology etc.</a:t>
            </a:r>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a:p>
        </p:txBody>
      </p:sp>
    </p:spTree>
    <p:extLst>
      <p:ext uri="{BB962C8B-B14F-4D97-AF65-F5344CB8AC3E}">
        <p14:creationId xmlns:p14="http://schemas.microsoft.com/office/powerpoint/2010/main" val="3578613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Nowadays Social Studies or Social Science considered as interlinked with each other and Social Study includes various aspects of society and takes the elements from History, Geography, Civics, Economics, and Sociology etc.</a:t>
            </a:r>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p:txBody>
      </p:sp>
    </p:spTree>
    <p:extLst>
      <p:ext uri="{BB962C8B-B14F-4D97-AF65-F5344CB8AC3E}">
        <p14:creationId xmlns:p14="http://schemas.microsoft.com/office/powerpoint/2010/main" val="571245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Approaches in social science  pedagogy</a:t>
            </a:r>
            <a:endParaRPr lang="en-IN" dirty="0"/>
          </a:p>
        </p:txBody>
      </p:sp>
      <p:sp>
        <p:nvSpPr>
          <p:cNvPr id="3" name="Content Placeholder 2"/>
          <p:cNvSpPr>
            <a:spLocks noGrp="1"/>
          </p:cNvSpPr>
          <p:nvPr>
            <p:ph idx="1"/>
          </p:nvPr>
        </p:nvSpPr>
        <p:spPr/>
        <p:txBody>
          <a:bodyPr/>
          <a:lstStyle/>
          <a:p>
            <a:r>
              <a:rPr lang="en-IN" dirty="0"/>
              <a:t>E</a:t>
            </a:r>
            <a:r>
              <a:rPr lang="en-IN" dirty="0" smtClean="0"/>
              <a:t>xpected </a:t>
            </a:r>
            <a:r>
              <a:rPr lang="en-IN" dirty="0"/>
              <a:t>to develop the information skills, learning and innovation skills, communication skills, life and career skills of all learners in the basic education program. The five major approaches are Constructivist, Collaborative, Integrative, Reflective and Inquiry Based Learning</a:t>
            </a:r>
          </a:p>
        </p:txBody>
      </p:sp>
    </p:spTree>
    <p:extLst>
      <p:ext uri="{BB962C8B-B14F-4D97-AF65-F5344CB8AC3E}">
        <p14:creationId xmlns:p14="http://schemas.microsoft.com/office/powerpoint/2010/main" val="2210620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Critical pedagogy</a:t>
            </a:r>
          </a:p>
        </p:txBody>
      </p:sp>
      <p:sp>
        <p:nvSpPr>
          <p:cNvPr id="3" name="Content Placeholder 2"/>
          <p:cNvSpPr>
            <a:spLocks noGrp="1"/>
          </p:cNvSpPr>
          <p:nvPr>
            <p:ph idx="1"/>
          </p:nvPr>
        </p:nvSpPr>
        <p:spPr/>
        <p:txBody>
          <a:bodyPr>
            <a:normAutofit fontScale="77500" lnSpcReduction="20000"/>
          </a:bodyPr>
          <a:lstStyle/>
          <a:p>
            <a:r>
              <a:rPr lang="en-IN" dirty="0"/>
              <a:t>Critical pedagogy is a philosophy of education and social movement that developed and applied concepts from critical theory and related traditions to the field of education and the study of </a:t>
            </a:r>
            <a:r>
              <a:rPr lang="en-IN" dirty="0" smtClean="0"/>
              <a:t>culture.</a:t>
            </a:r>
            <a:endParaRPr lang="en-IN" dirty="0"/>
          </a:p>
          <a:p>
            <a:endParaRPr lang="en-IN" dirty="0"/>
          </a:p>
          <a:p>
            <a:r>
              <a:rPr lang="en-IN" dirty="0" smtClean="0"/>
              <a:t>The </a:t>
            </a:r>
            <a:r>
              <a:rPr lang="en-IN" dirty="0"/>
              <a:t>goal of critical pedagogy is emancipation from oppression through an awakening of the critical consciousness, based on the Portuguese term </a:t>
            </a:r>
            <a:r>
              <a:rPr lang="en-IN" dirty="0" err="1"/>
              <a:t>conscientização</a:t>
            </a:r>
            <a:r>
              <a:rPr lang="en-IN" dirty="0"/>
              <a:t>. </a:t>
            </a:r>
            <a:endParaRPr lang="en-IN" dirty="0" smtClean="0"/>
          </a:p>
          <a:p>
            <a:r>
              <a:rPr lang="en-IN" dirty="0" smtClean="0"/>
              <a:t>When </a:t>
            </a:r>
            <a:r>
              <a:rPr lang="en-IN" dirty="0"/>
              <a:t>achieved, critical consciousness encourages individuals to effect change in their world through social critique and political action in order to </a:t>
            </a:r>
            <a:r>
              <a:rPr lang="en-IN" dirty="0" smtClean="0"/>
              <a:t>self-actualize.</a:t>
            </a:r>
            <a:endParaRPr lang="en-IN" dirty="0"/>
          </a:p>
        </p:txBody>
      </p:sp>
    </p:spTree>
    <p:extLst>
      <p:ext uri="{BB962C8B-B14F-4D97-AF65-F5344CB8AC3E}">
        <p14:creationId xmlns:p14="http://schemas.microsoft.com/office/powerpoint/2010/main" val="2970770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88640"/>
            <a:ext cx="8064896" cy="6669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87382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936</Words>
  <Application>Microsoft Office PowerPoint</Application>
  <PresentationFormat>On-screen Show (4:3)</PresentationFormat>
  <Paragraphs>107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Module Three: Pedagogical Applications and Strategies of Social Science Discipline </vt:lpstr>
      <vt:lpstr>PowerPoint Presentation</vt:lpstr>
      <vt:lpstr>Nature of Social Science </vt:lpstr>
      <vt:lpstr>The Concept of Social Science </vt:lpstr>
      <vt:lpstr>PowerPoint Presentation</vt:lpstr>
      <vt:lpstr>PowerPoint Presentation</vt:lpstr>
      <vt:lpstr>Approaches in social science  pedagogy</vt:lpstr>
      <vt:lpstr>Critical pedagogy</vt:lpstr>
      <vt:lpstr>PowerPoint Presentation</vt:lpstr>
      <vt:lpstr>PowerPoint Presentation</vt:lpstr>
      <vt:lpstr>PowerPoint Presentation</vt:lpstr>
      <vt:lpstr>Principles of critical pedagogy</vt:lpstr>
      <vt:lpstr>objectives of critical pedagogy </vt:lpstr>
      <vt:lpstr>Limited view</vt:lpstr>
      <vt:lpstr>A HOLISTIC VIEW </vt:lpstr>
      <vt:lpstr>PowerPoint Presentation</vt:lpstr>
      <vt:lpstr>PowerPoint Presentation</vt:lpstr>
      <vt:lpstr>THEORY AND PRACTICE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Three: Pedagogical Applications and Strategies of Social Science Discipline </dc:title>
  <dc:creator>user</dc:creator>
  <cp:lastModifiedBy>user</cp:lastModifiedBy>
  <cp:revision>22</cp:revision>
  <dcterms:created xsi:type="dcterms:W3CDTF">2021-05-09T08:44:08Z</dcterms:created>
  <dcterms:modified xsi:type="dcterms:W3CDTF">2021-05-09T11:25:21Z</dcterms:modified>
</cp:coreProperties>
</file>