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61" r:id="rId4"/>
    <p:sldId id="266" r:id="rId5"/>
    <p:sldId id="258" r:id="rId6"/>
    <p:sldId id="259" r:id="rId7"/>
    <p:sldId id="260"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3" r:id="rId30"/>
    <p:sldId id="284" r:id="rId31"/>
    <p:sldId id="286" r:id="rId32"/>
    <p:sldId id="287" r:id="rId33"/>
    <p:sldId id="288" r:id="rId34"/>
    <p:sldId id="289" r:id="rId35"/>
    <p:sldId id="290" r:id="rId36"/>
    <p:sldId id="291" r:id="rId37"/>
    <p:sldId id="292" r:id="rId38"/>
    <p:sldId id="293" r:id="rId39"/>
    <p:sldId id="301" r:id="rId40"/>
    <p:sldId id="294" r:id="rId41"/>
    <p:sldId id="295" r:id="rId42"/>
    <p:sldId id="296" r:id="rId43"/>
    <p:sldId id="298" r:id="rId44"/>
    <p:sldId id="299" r:id="rId45"/>
    <p:sldId id="300" r:id="rId46"/>
    <p:sldId id="302" r:id="rId47"/>
    <p:sldId id="303"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8DB3A-4846-4E07-9FBC-83E78B27C36C}" type="datetimeFigureOut">
              <a:rPr lang="en-IN" smtClean="0"/>
              <a:t>08-05-2021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2B23B9-6838-401E-AEEB-3DC012B181FD}" type="slidenum">
              <a:rPr lang="en-IN" smtClean="0"/>
              <a:t>‹#›</a:t>
            </a:fld>
            <a:endParaRPr lang="en-IN"/>
          </a:p>
        </p:txBody>
      </p:sp>
    </p:spTree>
    <p:extLst>
      <p:ext uri="{BB962C8B-B14F-4D97-AF65-F5344CB8AC3E}">
        <p14:creationId xmlns:p14="http://schemas.microsoft.com/office/powerpoint/2010/main" val="1294337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C2B23B9-6838-401E-AEEB-3DC012B181FD}" type="slidenum">
              <a:rPr lang="en-IN" smtClean="0"/>
              <a:t>18</a:t>
            </a:fld>
            <a:endParaRPr lang="en-IN"/>
          </a:p>
        </p:txBody>
      </p:sp>
    </p:spTree>
    <p:extLst>
      <p:ext uri="{BB962C8B-B14F-4D97-AF65-F5344CB8AC3E}">
        <p14:creationId xmlns:p14="http://schemas.microsoft.com/office/powerpoint/2010/main" val="189262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55D7F14-395C-4F5E-BFFF-1CD78D6DC31F}" type="datetimeFigureOut">
              <a:rPr lang="en-IN" smtClean="0"/>
              <a:t>08-05-2021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3198730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5D7F14-395C-4F5E-BFFF-1CD78D6DC31F}" type="datetimeFigureOut">
              <a:rPr lang="en-IN" smtClean="0"/>
              <a:t>08-05-2021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156054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5D7F14-395C-4F5E-BFFF-1CD78D6DC31F}" type="datetimeFigureOut">
              <a:rPr lang="en-IN" smtClean="0"/>
              <a:t>08-05-2021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1824263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55D7F14-395C-4F5E-BFFF-1CD78D6DC31F}" type="datetimeFigureOut">
              <a:rPr lang="en-IN" smtClean="0"/>
              <a:t>08-05-2021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306577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D7F14-395C-4F5E-BFFF-1CD78D6DC31F}" type="datetimeFigureOut">
              <a:rPr lang="en-IN" smtClean="0"/>
              <a:t>08-05-2021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4219974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55D7F14-395C-4F5E-BFFF-1CD78D6DC31F}" type="datetimeFigureOut">
              <a:rPr lang="en-IN" smtClean="0"/>
              <a:t>08-05-2021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28057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55D7F14-395C-4F5E-BFFF-1CD78D6DC31F}" type="datetimeFigureOut">
              <a:rPr lang="en-IN" smtClean="0"/>
              <a:t>08-05-2021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1861647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55D7F14-395C-4F5E-BFFF-1CD78D6DC31F}" type="datetimeFigureOut">
              <a:rPr lang="en-IN" smtClean="0"/>
              <a:t>08-05-2021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1336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D7F14-395C-4F5E-BFFF-1CD78D6DC31F}" type="datetimeFigureOut">
              <a:rPr lang="en-IN" smtClean="0"/>
              <a:t>08-05-2021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344452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D7F14-395C-4F5E-BFFF-1CD78D6DC31F}" type="datetimeFigureOut">
              <a:rPr lang="en-IN" smtClean="0"/>
              <a:t>08-05-2021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285112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D7F14-395C-4F5E-BFFF-1CD78D6DC31F}" type="datetimeFigureOut">
              <a:rPr lang="en-IN" smtClean="0"/>
              <a:t>08-05-2021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2A00D8-80DB-49E0-A162-FFF24A2BDC62}" type="slidenum">
              <a:rPr lang="en-IN" smtClean="0"/>
              <a:t>‹#›</a:t>
            </a:fld>
            <a:endParaRPr lang="en-IN"/>
          </a:p>
        </p:txBody>
      </p:sp>
    </p:spTree>
    <p:extLst>
      <p:ext uri="{BB962C8B-B14F-4D97-AF65-F5344CB8AC3E}">
        <p14:creationId xmlns:p14="http://schemas.microsoft.com/office/powerpoint/2010/main" val="351104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D7F14-395C-4F5E-BFFF-1CD78D6DC31F}" type="datetimeFigureOut">
              <a:rPr lang="en-IN" smtClean="0"/>
              <a:t>08-05-2021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A00D8-80DB-49E0-A162-FFF24A2BDC62}" type="slidenum">
              <a:rPr lang="en-IN" smtClean="0"/>
              <a:t>‹#›</a:t>
            </a:fld>
            <a:endParaRPr lang="en-IN"/>
          </a:p>
        </p:txBody>
      </p:sp>
    </p:spTree>
    <p:extLst>
      <p:ext uri="{BB962C8B-B14F-4D97-AF65-F5344CB8AC3E}">
        <p14:creationId xmlns:p14="http://schemas.microsoft.com/office/powerpoint/2010/main" val="116962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008111"/>
          </a:xfrm>
        </p:spPr>
        <p:txBody>
          <a:bodyPr/>
          <a:lstStyle/>
          <a:p>
            <a:r>
              <a:rPr lang="en-IN" dirty="0" smtClean="0"/>
              <a:t>social science education</a:t>
            </a:r>
            <a:endParaRPr lang="en-IN" dirty="0"/>
          </a:p>
        </p:txBody>
      </p:sp>
      <p:sp>
        <p:nvSpPr>
          <p:cNvPr id="3" name="Subtitle 2"/>
          <p:cNvSpPr>
            <a:spLocks noGrp="1"/>
          </p:cNvSpPr>
          <p:nvPr>
            <p:ph type="subTitle" idx="1"/>
          </p:nvPr>
        </p:nvSpPr>
        <p:spPr>
          <a:xfrm>
            <a:off x="827584" y="2492896"/>
            <a:ext cx="7488832" cy="3600400"/>
          </a:xfrm>
        </p:spPr>
        <p:txBody>
          <a:bodyPr/>
          <a:lstStyle/>
          <a:p>
            <a:r>
              <a:rPr lang="en-IN" dirty="0" smtClean="0">
                <a:solidFill>
                  <a:schemeClr val="tx1"/>
                </a:solidFill>
              </a:rPr>
              <a:t>Module Two: Componential Convergence in Social Science (15 hours)</a:t>
            </a:r>
          </a:p>
          <a:p>
            <a:r>
              <a:rPr lang="en-IN" dirty="0" smtClean="0">
                <a:solidFill>
                  <a:schemeClr val="tx1"/>
                </a:solidFill>
              </a:rPr>
              <a:t>  5. Geo-political understanding about Society, Critical geo-political inquiry, Geo-political Economy. </a:t>
            </a:r>
            <a:endParaRPr lang="en-IN" dirty="0">
              <a:solidFill>
                <a:schemeClr val="tx1"/>
              </a:solidFill>
            </a:endParaRPr>
          </a:p>
        </p:txBody>
      </p:sp>
    </p:spTree>
    <p:extLst>
      <p:ext uri="{BB962C8B-B14F-4D97-AF65-F5344CB8AC3E}">
        <p14:creationId xmlns:p14="http://schemas.microsoft.com/office/powerpoint/2010/main" val="580710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IN" dirty="0"/>
              <a:t>The popularity of geopolitical theory declined after World War II, both because of its association with Nazi German and imperial Japanese aggression and because the emergence of nuclear explosives and ballistic missiles reduced the significance of geographical factors in the global strategic balance of power. </a:t>
            </a:r>
          </a:p>
        </p:txBody>
      </p:sp>
    </p:spTree>
    <p:extLst>
      <p:ext uri="{BB962C8B-B14F-4D97-AF65-F5344CB8AC3E}">
        <p14:creationId xmlns:p14="http://schemas.microsoft.com/office/powerpoint/2010/main" val="4129352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5194" y="476672"/>
            <a:ext cx="8178806" cy="5390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8814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The ideas </a:t>
            </a:r>
            <a:r>
              <a:rPr lang="en-IN" dirty="0" smtClean="0"/>
              <a:t>is </a:t>
            </a:r>
            <a:r>
              <a:rPr lang="en-IN" dirty="0"/>
              <a:t>a critical view on the discourses conducted in geopolitics. The classical geopolitics of the early 20th century is only one specific example of a geographical mask that hides imperialism or hegemony behind a "naturalized" causality. </a:t>
            </a:r>
            <a:endParaRPr lang="en-IN" dirty="0" smtClean="0"/>
          </a:p>
          <a:p>
            <a:r>
              <a:rPr lang="en-IN" dirty="0" smtClean="0"/>
              <a:t>Agnew </a:t>
            </a:r>
            <a:r>
              <a:rPr lang="en-IN" dirty="0" err="1"/>
              <a:t>analyzes</a:t>
            </a:r>
            <a:r>
              <a:rPr lang="en-IN" dirty="0"/>
              <a:t> for the most part the emergence of critical political geography in the United States, but it is not the only one where the term "geopolitics" is reintroduced and used.</a:t>
            </a:r>
          </a:p>
        </p:txBody>
      </p:sp>
    </p:spTree>
    <p:extLst>
      <p:ext uri="{BB962C8B-B14F-4D97-AF65-F5344CB8AC3E}">
        <p14:creationId xmlns:p14="http://schemas.microsoft.com/office/powerpoint/2010/main" val="1570079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FEATURES</a:t>
            </a:r>
            <a:endParaRPr lang="en-IN" dirty="0"/>
          </a:p>
        </p:txBody>
      </p:sp>
      <p:sp>
        <p:nvSpPr>
          <p:cNvPr id="3" name="Content Placeholder 2"/>
          <p:cNvSpPr>
            <a:spLocks noGrp="1"/>
          </p:cNvSpPr>
          <p:nvPr>
            <p:ph idx="1"/>
          </p:nvPr>
        </p:nvSpPr>
        <p:spPr/>
        <p:txBody>
          <a:bodyPr/>
          <a:lstStyle/>
          <a:p>
            <a:pPr algn="just"/>
            <a:r>
              <a:rPr lang="en-IN" dirty="0"/>
              <a:t>The basic concept behind critical geopolitics is that intellectuals of statecraft construct ideas about places; these ideas have influence and reinforce their political </a:t>
            </a:r>
            <a:r>
              <a:rPr lang="en-IN" dirty="0" smtClean="0"/>
              <a:t>behaviours </a:t>
            </a:r>
            <a:r>
              <a:rPr lang="en-IN" dirty="0"/>
              <a:t>and policy choices, and these ideas affect how people process their own notions of places and politics.</a:t>
            </a:r>
          </a:p>
        </p:txBody>
      </p:sp>
    </p:spTree>
    <p:extLst>
      <p:ext uri="{BB962C8B-B14F-4D97-AF65-F5344CB8AC3E}">
        <p14:creationId xmlns:p14="http://schemas.microsoft.com/office/powerpoint/2010/main" val="3129603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algn="just"/>
            <a:r>
              <a:rPr lang="en-IN" dirty="0"/>
              <a:t>Critical geopolitics is a post-structural approach which insists that rather than being an </a:t>
            </a:r>
            <a:r>
              <a:rPr lang="en-IN" dirty="0" smtClean="0"/>
              <a:t>a political </a:t>
            </a:r>
            <a:r>
              <a:rPr lang="en-IN" dirty="0"/>
              <a:t>influence on international politics, as conventional accounts of geopolitics would argue, geographical relationships and entities are specific to historical and cultural circumstances. </a:t>
            </a:r>
          </a:p>
        </p:txBody>
      </p:sp>
    </p:spTree>
    <p:extLst>
      <p:ext uri="{BB962C8B-B14F-4D97-AF65-F5344CB8AC3E}">
        <p14:creationId xmlns:p14="http://schemas.microsoft.com/office/powerpoint/2010/main" val="2637093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t>The meaning of geography can be made to change so that there is a politics to the use of geographical concepts in arguments about international relations. Following Foucault, critical geopolitics </a:t>
            </a:r>
            <a:r>
              <a:rPr lang="en-IN" dirty="0" err="1"/>
              <a:t>analyzes</a:t>
            </a:r>
            <a:r>
              <a:rPr lang="en-IN" dirty="0"/>
              <a:t> discourses of geography in international relations theory and practice to examine the power relations supported by such representations.</a:t>
            </a:r>
          </a:p>
        </p:txBody>
      </p:sp>
    </p:spTree>
    <p:extLst>
      <p:ext uri="{BB962C8B-B14F-4D97-AF65-F5344CB8AC3E}">
        <p14:creationId xmlns:p14="http://schemas.microsoft.com/office/powerpoint/2010/main" val="42929455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en-IN" dirty="0"/>
              <a:t>Various attempts have been made to apply the critical geopolitics approach to the analysis of political speeches and policy documents, popular culture, and to go beyond the approach’s origins in textual analysis to provide a critical account of geopolitics which understood the inscription of international politics in the body.</a:t>
            </a:r>
          </a:p>
        </p:txBody>
      </p:sp>
    </p:spTree>
    <p:extLst>
      <p:ext uri="{BB962C8B-B14F-4D97-AF65-F5344CB8AC3E}">
        <p14:creationId xmlns:p14="http://schemas.microsoft.com/office/powerpoint/2010/main" val="70249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endParaRPr lang="en-IN" dirty="0" smtClean="0"/>
          </a:p>
          <a:p>
            <a:r>
              <a:rPr lang="en-IN" dirty="0" smtClean="0"/>
              <a:t>Critical </a:t>
            </a:r>
            <a:r>
              <a:rPr lang="en-IN" dirty="0"/>
              <a:t>geopolitics questions the way that geographical knowledge about places and spatial strategies and processes is put together and explained. In this sense, “critical” does not mean an outright rejection of something. Instead, it indicates an approach that examines underlying assumptions</a:t>
            </a:r>
            <a:r>
              <a:rPr lang="en-IN" dirty="0" smtClean="0"/>
              <a:t>.</a:t>
            </a:r>
          </a:p>
          <a:p>
            <a:endParaRPr lang="en-IN" dirty="0"/>
          </a:p>
        </p:txBody>
      </p:sp>
    </p:spTree>
    <p:extLst>
      <p:ext uri="{BB962C8B-B14F-4D97-AF65-F5344CB8AC3E}">
        <p14:creationId xmlns:p14="http://schemas.microsoft.com/office/powerpoint/2010/main" val="24262608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Geopolitical Economy </a:t>
            </a:r>
          </a:p>
        </p:txBody>
      </p:sp>
      <p:sp>
        <p:nvSpPr>
          <p:cNvPr id="3" name="Content Placeholder 2"/>
          <p:cNvSpPr>
            <a:spLocks noGrp="1"/>
          </p:cNvSpPr>
          <p:nvPr>
            <p:ph idx="1"/>
          </p:nvPr>
        </p:nvSpPr>
        <p:spPr/>
        <p:txBody>
          <a:bodyPr>
            <a:normAutofit lnSpcReduction="10000"/>
          </a:bodyPr>
          <a:lstStyle/>
          <a:p>
            <a:pPr algn="just"/>
            <a:r>
              <a:rPr lang="en-IN" dirty="0"/>
              <a:t>Geopolitical Economy examines the significance and nature of free trade agreements (FTAs), the primary policy tool through which modern nations seek access to international markets and promote economic growth. </a:t>
            </a:r>
            <a:endParaRPr lang="en-IN" dirty="0" smtClean="0"/>
          </a:p>
          <a:p>
            <a:pPr algn="just"/>
            <a:r>
              <a:rPr lang="en-IN" dirty="0" smtClean="0"/>
              <a:t> </a:t>
            </a:r>
            <a:r>
              <a:rPr lang="en-IN" dirty="0"/>
              <a:t>Geopolitical Economy also looks at Korean FTAs through the lens of development strategy.</a:t>
            </a:r>
          </a:p>
        </p:txBody>
      </p:sp>
    </p:spTree>
    <p:extLst>
      <p:ext uri="{BB962C8B-B14F-4D97-AF65-F5344CB8AC3E}">
        <p14:creationId xmlns:p14="http://schemas.microsoft.com/office/powerpoint/2010/main" val="1953170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10000"/>
          </a:bodyPr>
          <a:lstStyle/>
          <a:p>
            <a:r>
              <a:rPr lang="en-IN" dirty="0" err="1"/>
              <a:t>Geoeconomics</a:t>
            </a:r>
            <a:endParaRPr lang="en-IN" dirty="0"/>
          </a:p>
          <a:p>
            <a:r>
              <a:rPr lang="en-IN" dirty="0"/>
              <a:t>The term includes two aspects: on the one hand, the use of </a:t>
            </a:r>
            <a:r>
              <a:rPr lang="en-IN" dirty="0" smtClean="0"/>
              <a:t>politics means </a:t>
            </a:r>
            <a:r>
              <a:rPr lang="en-IN" dirty="0"/>
              <a:t>to achieve economic goals</a:t>
            </a:r>
            <a:r>
              <a:rPr lang="en-IN" dirty="0" smtClean="0"/>
              <a:t>.</a:t>
            </a:r>
          </a:p>
          <a:p>
            <a:r>
              <a:rPr lang="en-IN" dirty="0" smtClean="0"/>
              <a:t> </a:t>
            </a:r>
            <a:r>
              <a:rPr lang="en-IN" dirty="0"/>
              <a:t>This comprises the traditional measures of foreign trade policy such as trade and investment agreements, state foreign trade promotion such as export credit insurance, chambers abroad, and delegation trips, but also increasingly governmental interference in securing raw materials. </a:t>
            </a:r>
            <a:endParaRPr lang="en-IN" dirty="0" smtClean="0"/>
          </a:p>
          <a:p>
            <a:r>
              <a:rPr lang="en-IN" dirty="0"/>
              <a:t>T</a:t>
            </a:r>
            <a:r>
              <a:rPr lang="en-IN" dirty="0" smtClean="0"/>
              <a:t>he </a:t>
            </a:r>
            <a:r>
              <a:rPr lang="en-IN" dirty="0"/>
              <a:t>use of economic means to achieve political goals: control of markets, trade surpluses and currency reserves, strategic investments, economic sanctions.</a:t>
            </a:r>
          </a:p>
        </p:txBody>
      </p:sp>
    </p:spTree>
    <p:extLst>
      <p:ext uri="{BB962C8B-B14F-4D97-AF65-F5344CB8AC3E}">
        <p14:creationId xmlns:p14="http://schemas.microsoft.com/office/powerpoint/2010/main" val="481503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GEO POLITICS</a:t>
            </a:r>
            <a:endParaRPr lang="en-IN" dirty="0"/>
          </a:p>
        </p:txBody>
      </p:sp>
      <p:sp>
        <p:nvSpPr>
          <p:cNvPr id="3" name="Content Placeholder 2"/>
          <p:cNvSpPr>
            <a:spLocks noGrp="1"/>
          </p:cNvSpPr>
          <p:nvPr>
            <p:ph idx="1"/>
          </p:nvPr>
        </p:nvSpPr>
        <p:spPr/>
        <p:txBody>
          <a:bodyPr/>
          <a:lstStyle/>
          <a:p>
            <a:pPr algn="just"/>
            <a:r>
              <a:rPr lang="en-IN" dirty="0" smtClean="0"/>
              <a:t>A </a:t>
            </a:r>
            <a:r>
              <a:rPr lang="en-IN" dirty="0"/>
              <a:t>method of studying foreign policy to understand, explain and predict international political </a:t>
            </a:r>
            <a:r>
              <a:rPr lang="en-IN" dirty="0" smtClean="0"/>
              <a:t>behaviour </a:t>
            </a:r>
            <a:r>
              <a:rPr lang="en-IN" dirty="0"/>
              <a:t>through geographical variables. </a:t>
            </a:r>
            <a:endParaRPr lang="en-IN" dirty="0" smtClean="0"/>
          </a:p>
          <a:p>
            <a:pPr algn="just"/>
            <a:r>
              <a:rPr lang="en-IN" dirty="0" smtClean="0"/>
              <a:t>These </a:t>
            </a:r>
            <a:r>
              <a:rPr lang="en-IN" dirty="0"/>
              <a:t>include area studies, climate, topography, demography, natural resources, and applied science of the region being evaluated</a:t>
            </a:r>
            <a:r>
              <a:rPr lang="en-IN" dirty="0" smtClean="0"/>
              <a:t>.</a:t>
            </a:r>
            <a:endParaRPr lang="en-IN" dirty="0"/>
          </a:p>
        </p:txBody>
      </p:sp>
    </p:spTree>
    <p:extLst>
      <p:ext uri="{BB962C8B-B14F-4D97-AF65-F5344CB8AC3E}">
        <p14:creationId xmlns:p14="http://schemas.microsoft.com/office/powerpoint/2010/main" val="1126745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Definition of geo-economics</a:t>
            </a:r>
            <a:br>
              <a:rPr lang="en-IN" dirty="0"/>
            </a:br>
            <a:endParaRPr lang="en-IN" dirty="0"/>
          </a:p>
        </p:txBody>
      </p:sp>
      <p:sp>
        <p:nvSpPr>
          <p:cNvPr id="3" name="Content Placeholder 2"/>
          <p:cNvSpPr>
            <a:spLocks noGrp="1"/>
          </p:cNvSpPr>
          <p:nvPr>
            <p:ph idx="1"/>
          </p:nvPr>
        </p:nvSpPr>
        <p:spPr/>
        <p:txBody>
          <a:bodyPr/>
          <a:lstStyle/>
          <a:p>
            <a:r>
              <a:rPr lang="en-IN" dirty="0" smtClean="0"/>
              <a:t>1</a:t>
            </a:r>
            <a:r>
              <a:rPr lang="en-IN" dirty="0"/>
              <a:t>: the combination of economic and geographic factors relating to international trade</a:t>
            </a:r>
          </a:p>
          <a:p>
            <a:r>
              <a:rPr lang="en-IN" dirty="0"/>
              <a:t>2: a governmental policy guided by </a:t>
            </a:r>
            <a:r>
              <a:rPr lang="en-IN" dirty="0" smtClean="0"/>
              <a:t>Geo-economics</a:t>
            </a:r>
          </a:p>
          <a:p>
            <a:r>
              <a:rPr lang="en-IN" dirty="0"/>
              <a:t> </a:t>
            </a:r>
            <a:r>
              <a:rPr lang="en-IN" dirty="0" smtClean="0"/>
              <a:t>It </a:t>
            </a:r>
            <a:r>
              <a:rPr lang="en-IN" dirty="0"/>
              <a:t>is understood as the use of economic tools to advance geopolitical objectives.</a:t>
            </a:r>
          </a:p>
          <a:p>
            <a:endParaRPr lang="en-IN" dirty="0"/>
          </a:p>
        </p:txBody>
      </p:sp>
    </p:spTree>
    <p:extLst>
      <p:ext uri="{BB962C8B-B14F-4D97-AF65-F5344CB8AC3E}">
        <p14:creationId xmlns:p14="http://schemas.microsoft.com/office/powerpoint/2010/main" val="2695931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n-IN" dirty="0" smtClean="0"/>
              <a:t>Geo-economics </a:t>
            </a:r>
            <a:r>
              <a:rPr lang="en-IN" dirty="0"/>
              <a:t>as the interplay of international economics, geopolitics and strategy.</a:t>
            </a:r>
          </a:p>
          <a:p>
            <a:pPr algn="just"/>
            <a:endParaRPr lang="en-IN" dirty="0"/>
          </a:p>
          <a:p>
            <a:pPr algn="just"/>
            <a:r>
              <a:rPr lang="en-IN" dirty="0" err="1"/>
              <a:t>Geoeconomics</a:t>
            </a:r>
            <a:r>
              <a:rPr lang="en-IN" dirty="0"/>
              <a:t> entered the lexicon in 1990 with an article by Edward </a:t>
            </a:r>
            <a:r>
              <a:rPr lang="en-IN" dirty="0" err="1"/>
              <a:t>Luttwak</a:t>
            </a:r>
            <a:r>
              <a:rPr lang="en-IN" dirty="0"/>
              <a:t>, which argued that following the Cold War, the importance of military power was giving way to </a:t>
            </a:r>
            <a:r>
              <a:rPr lang="en-IN" dirty="0" err="1"/>
              <a:t>geoeconomic</a:t>
            </a:r>
            <a:r>
              <a:rPr lang="en-IN" dirty="0"/>
              <a:t> power.</a:t>
            </a:r>
          </a:p>
        </p:txBody>
      </p:sp>
    </p:spTree>
    <p:extLst>
      <p:ext uri="{BB962C8B-B14F-4D97-AF65-F5344CB8AC3E}">
        <p14:creationId xmlns:p14="http://schemas.microsoft.com/office/powerpoint/2010/main" val="2771586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smtClean="0"/>
              <a:t>One </a:t>
            </a:r>
            <a:r>
              <a:rPr lang="en-IN" dirty="0"/>
              <a:t>reason the term is more commonly used now is the rise of China, which is increasingly using economic tools to project power</a:t>
            </a:r>
            <a:r>
              <a:rPr lang="en-IN" dirty="0" smtClean="0"/>
              <a:t>.</a:t>
            </a:r>
          </a:p>
          <a:p>
            <a:r>
              <a:rPr lang="en-IN" dirty="0" smtClean="0"/>
              <a:t> </a:t>
            </a:r>
            <a:r>
              <a:rPr lang="en-IN" dirty="0"/>
              <a:t>Two other factors are also relevant: the revival of state capitalism and state-owned enterprises means that states have more economic resources at their disposal; and the deep integration of global trade links and financial markets has made </a:t>
            </a:r>
            <a:r>
              <a:rPr lang="en-IN" dirty="0" err="1"/>
              <a:t>G</a:t>
            </a:r>
            <a:r>
              <a:rPr lang="en-IN" dirty="0" err="1" smtClean="0"/>
              <a:t>eoeconomic</a:t>
            </a:r>
            <a:r>
              <a:rPr lang="en-IN" dirty="0" smtClean="0"/>
              <a:t> </a:t>
            </a:r>
            <a:r>
              <a:rPr lang="en-IN" dirty="0"/>
              <a:t>tools more powerful.</a:t>
            </a:r>
          </a:p>
        </p:txBody>
      </p:sp>
    </p:spTree>
    <p:extLst>
      <p:ext uri="{BB962C8B-B14F-4D97-AF65-F5344CB8AC3E}">
        <p14:creationId xmlns:p14="http://schemas.microsoft.com/office/powerpoint/2010/main" val="3305353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IN" dirty="0" smtClean="0"/>
              <a:t/>
            </a:r>
            <a:br>
              <a:rPr lang="en-IN" dirty="0" smtClean="0"/>
            </a:br>
            <a:r>
              <a:rPr lang="en-IN" dirty="0" smtClean="0"/>
              <a:t>6-</a:t>
            </a:r>
            <a:r>
              <a:rPr lang="en-IN" sz="3100" dirty="0" smtClean="0"/>
              <a:t>Social </a:t>
            </a:r>
            <a:r>
              <a:rPr lang="en-IN" sz="3100" dirty="0"/>
              <a:t>adaptation and Community living – </a:t>
            </a:r>
            <a:r>
              <a:rPr lang="en-IN" sz="3100" dirty="0" err="1" smtClean="0"/>
              <a:t>EconomicRestructuring</a:t>
            </a:r>
            <a:r>
              <a:rPr lang="en-IN" sz="3100" dirty="0" smtClean="0"/>
              <a:t> </a:t>
            </a:r>
            <a:r>
              <a:rPr lang="en-IN" sz="3100" dirty="0"/>
              <a:t>and Living Standards - Values </a:t>
            </a:r>
            <a:r>
              <a:rPr lang="en-IN" sz="3100" dirty="0" err="1" smtClean="0"/>
              <a:t>andCulture</a:t>
            </a:r>
            <a:r>
              <a:rPr lang="en-IN" sz="3100" dirty="0"/>
              <a:t>. </a:t>
            </a:r>
            <a:endParaRPr lang="en-IN" sz="3100" dirty="0"/>
          </a:p>
        </p:txBody>
      </p:sp>
      <p:sp>
        <p:nvSpPr>
          <p:cNvPr id="3" name="Content Placeholder 2"/>
          <p:cNvSpPr>
            <a:spLocks noGrp="1"/>
          </p:cNvSpPr>
          <p:nvPr>
            <p:ph idx="1"/>
          </p:nvPr>
        </p:nvSpPr>
        <p:spPr>
          <a:xfrm>
            <a:off x="457200" y="1772816"/>
            <a:ext cx="8229600" cy="4353347"/>
          </a:xfrm>
        </p:spPr>
        <p:txBody>
          <a:bodyPr>
            <a:normAutofit fontScale="92500"/>
          </a:bodyPr>
          <a:lstStyle/>
          <a:p>
            <a:pPr algn="just"/>
            <a:endParaRPr lang="en-IN" sz="2800" dirty="0" smtClean="0"/>
          </a:p>
          <a:p>
            <a:pPr algn="just"/>
            <a:r>
              <a:rPr lang="en-IN" sz="2800" dirty="0" smtClean="0"/>
              <a:t>S</a:t>
            </a:r>
            <a:r>
              <a:rPr lang="en-IN" sz="2800" dirty="0" smtClean="0"/>
              <a:t>ocial </a:t>
            </a:r>
            <a:r>
              <a:rPr lang="en-IN" sz="2800" dirty="0"/>
              <a:t>adaptation is considered one of the important issues directly linked to human </a:t>
            </a:r>
            <a:r>
              <a:rPr lang="en-IN" sz="2800" dirty="0" err="1"/>
              <a:t>behavior</a:t>
            </a:r>
            <a:r>
              <a:rPr lang="en-IN" sz="2800" dirty="0"/>
              <a:t>, which is in turn </a:t>
            </a:r>
            <a:r>
              <a:rPr lang="en-IN" sz="2800" dirty="0" smtClean="0"/>
              <a:t>a reaction </a:t>
            </a:r>
            <a:r>
              <a:rPr lang="en-IN" sz="2800" dirty="0"/>
              <a:t>of an individual trying to achieve harmonization of his motives and needs on one hand, and </a:t>
            </a:r>
            <a:r>
              <a:rPr lang="en-IN" sz="2800" dirty="0" smtClean="0"/>
              <a:t>the requirements </a:t>
            </a:r>
            <a:r>
              <a:rPr lang="en-IN" sz="2800" dirty="0"/>
              <a:t>of the environment and the different circumstances in the other hand; so he cares about the </a:t>
            </a:r>
            <a:r>
              <a:rPr lang="en-IN" sz="2800" dirty="0" smtClean="0"/>
              <a:t>positive actions </a:t>
            </a:r>
            <a:r>
              <a:rPr lang="en-IN" sz="2800" dirty="0"/>
              <a:t>that brings satisfaction and leads to more social acceptance, and therefore the ability to adapt in </a:t>
            </a:r>
            <a:r>
              <a:rPr lang="en-IN" sz="2800" dirty="0" smtClean="0"/>
              <a:t>different life </a:t>
            </a:r>
            <a:r>
              <a:rPr lang="en-IN" sz="2800" dirty="0"/>
              <a:t>situations.</a:t>
            </a:r>
          </a:p>
        </p:txBody>
      </p:sp>
    </p:spTree>
    <p:extLst>
      <p:ext uri="{BB962C8B-B14F-4D97-AF65-F5344CB8AC3E}">
        <p14:creationId xmlns:p14="http://schemas.microsoft.com/office/powerpoint/2010/main" val="593827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n-IN" dirty="0"/>
              <a:t>The adaptation process occurs as an interaction between the individual and the surrounding environment in </a:t>
            </a:r>
            <a:r>
              <a:rPr lang="en-IN" dirty="0" smtClean="0"/>
              <a:t>order to </a:t>
            </a:r>
            <a:r>
              <a:rPr lang="en-IN" dirty="0"/>
              <a:t>satisfy his motives and incentives, which must include a changing process in </a:t>
            </a:r>
            <a:r>
              <a:rPr lang="en-IN" dirty="0" smtClean="0"/>
              <a:t>behaviour </a:t>
            </a:r>
            <a:r>
              <a:rPr lang="en-IN" dirty="0"/>
              <a:t>to fit the </a:t>
            </a:r>
            <a:r>
              <a:rPr lang="en-IN" dirty="0" smtClean="0"/>
              <a:t>surrounding environment </a:t>
            </a:r>
            <a:r>
              <a:rPr lang="en-IN" dirty="0"/>
              <a:t>changes, and also must include the feedback </a:t>
            </a:r>
            <a:r>
              <a:rPr lang="en-IN" dirty="0" smtClean="0"/>
              <a:t>behavioural </a:t>
            </a:r>
            <a:r>
              <a:rPr lang="en-IN" dirty="0"/>
              <a:t>and psychological responses that can </a:t>
            </a:r>
            <a:r>
              <a:rPr lang="en-IN" dirty="0" smtClean="0"/>
              <a:t>adjust his </a:t>
            </a:r>
            <a:r>
              <a:rPr lang="en-IN" dirty="0" err="1"/>
              <a:t>behavior</a:t>
            </a:r>
            <a:r>
              <a:rPr lang="en-IN" dirty="0"/>
              <a:t> for responding to these changes (Ahmad, 1996).</a:t>
            </a:r>
          </a:p>
          <a:p>
            <a:endParaRPr lang="en-IN" dirty="0"/>
          </a:p>
        </p:txBody>
      </p:sp>
    </p:spTree>
    <p:extLst>
      <p:ext uri="{BB962C8B-B14F-4D97-AF65-F5344CB8AC3E}">
        <p14:creationId xmlns:p14="http://schemas.microsoft.com/office/powerpoint/2010/main" val="1538943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There are three different types of adaptations</a:t>
            </a:r>
          </a:p>
        </p:txBody>
      </p:sp>
      <p:sp>
        <p:nvSpPr>
          <p:cNvPr id="3" name="Content Placeholder 2"/>
          <p:cNvSpPr>
            <a:spLocks noGrp="1"/>
          </p:cNvSpPr>
          <p:nvPr>
            <p:ph idx="1"/>
          </p:nvPr>
        </p:nvSpPr>
        <p:spPr/>
        <p:txBody>
          <a:bodyPr/>
          <a:lstStyle/>
          <a:p>
            <a:endParaRPr lang="en-IN" dirty="0"/>
          </a:p>
          <a:p>
            <a:r>
              <a:rPr lang="en-IN" dirty="0"/>
              <a:t>Behavioural - responses made by an organism that help it to survive/reproduce.</a:t>
            </a:r>
          </a:p>
          <a:p>
            <a:r>
              <a:rPr lang="en-IN" dirty="0"/>
              <a:t>Physiological - a body process that helps an organism to survive/reproduce.</a:t>
            </a:r>
          </a:p>
          <a:p>
            <a:r>
              <a:rPr lang="en-IN" dirty="0"/>
              <a:t>Structural - a feature of an organism's body that helps it to survive/reproduce.</a:t>
            </a:r>
          </a:p>
        </p:txBody>
      </p:sp>
    </p:spTree>
    <p:extLst>
      <p:ext uri="{BB962C8B-B14F-4D97-AF65-F5344CB8AC3E}">
        <p14:creationId xmlns:p14="http://schemas.microsoft.com/office/powerpoint/2010/main" val="2426553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10000"/>
          </a:bodyPr>
          <a:lstStyle/>
          <a:p>
            <a:r>
              <a:rPr lang="en-IN" dirty="0"/>
              <a:t>Most animals are well adapted to their biotic and abiotic conditions due to behavioural, physiological or structural adaptations that increase their chances of survival and reproduction</a:t>
            </a:r>
            <a:r>
              <a:rPr lang="en-IN" dirty="0" smtClean="0"/>
              <a:t>.</a:t>
            </a:r>
          </a:p>
          <a:p>
            <a:r>
              <a:rPr lang="en-IN" dirty="0"/>
              <a:t>An adaptation is a characteristic of an organism that improves its chances of surviving and/or reproducing.</a:t>
            </a:r>
          </a:p>
          <a:p>
            <a:endParaRPr lang="en-IN" dirty="0"/>
          </a:p>
          <a:p>
            <a:r>
              <a:rPr lang="en-IN" dirty="0"/>
              <a:t>Organisms are generally well adapted to the abiotic and biotic conditions of the environment in which they live.</a:t>
            </a:r>
          </a:p>
          <a:p>
            <a:endParaRPr lang="en-IN" dirty="0"/>
          </a:p>
          <a:p>
            <a:r>
              <a:rPr lang="en-IN" dirty="0"/>
              <a:t>An organism’s adaptations are a result of the genes the organism inherits from its parents.</a:t>
            </a:r>
          </a:p>
        </p:txBody>
      </p:sp>
    </p:spTree>
    <p:extLst>
      <p:ext uri="{BB962C8B-B14F-4D97-AF65-F5344CB8AC3E}">
        <p14:creationId xmlns:p14="http://schemas.microsoft.com/office/powerpoint/2010/main" val="2389376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Meanings in different sciences</a:t>
            </a:r>
            <a:endParaRPr lang="en-IN" dirty="0"/>
          </a:p>
        </p:txBody>
      </p:sp>
      <p:sp>
        <p:nvSpPr>
          <p:cNvPr id="3" name="Content Placeholder 2"/>
          <p:cNvSpPr>
            <a:spLocks noGrp="1"/>
          </p:cNvSpPr>
          <p:nvPr>
            <p:ph idx="1"/>
          </p:nvPr>
        </p:nvSpPr>
        <p:spPr>
          <a:xfrm>
            <a:off x="395536" y="1600200"/>
            <a:ext cx="8291264" cy="4525963"/>
          </a:xfrm>
        </p:spPr>
        <p:txBody>
          <a:bodyPr>
            <a:normAutofit fontScale="85000" lnSpcReduction="20000"/>
          </a:bodyPr>
          <a:lstStyle/>
          <a:p>
            <a:r>
              <a:rPr lang="en-IN" dirty="0">
                <a:solidFill>
                  <a:srgbClr val="FF0000"/>
                </a:solidFill>
              </a:rPr>
              <a:t>Psychology </a:t>
            </a:r>
            <a:r>
              <a:rPr lang="en-IN" dirty="0"/>
              <a:t>“The process that surrounds the unceasing interaction between Man and the dynamic world in which he evolves </a:t>
            </a:r>
            <a:r>
              <a:rPr lang="en-IN" dirty="0" smtClean="0"/>
              <a:t>Equilibration and </a:t>
            </a:r>
            <a:r>
              <a:rPr lang="en-IN" dirty="0"/>
              <a:t>interacts</a:t>
            </a:r>
            <a:r>
              <a:rPr lang="en-IN" dirty="0" smtClean="0"/>
              <a:t>”.</a:t>
            </a:r>
          </a:p>
          <a:p>
            <a:r>
              <a:rPr lang="en-IN" dirty="0">
                <a:solidFill>
                  <a:srgbClr val="FF0000"/>
                </a:solidFill>
              </a:rPr>
              <a:t>Sociology </a:t>
            </a:r>
            <a:r>
              <a:rPr lang="en-IN" dirty="0"/>
              <a:t>Despite intertwined roots with biology, sociology seldom uses the concept of adaptation, preferring the terms </a:t>
            </a:r>
            <a:r>
              <a:rPr lang="en-IN" dirty="0" smtClean="0"/>
              <a:t>Integration acculturation</a:t>
            </a:r>
            <a:r>
              <a:rPr lang="en-IN" dirty="0"/>
              <a:t>, deviance or even socialization. Nevertheless, the concept of adaptation exists by social adaptation, </a:t>
            </a:r>
            <a:r>
              <a:rPr lang="en-IN" dirty="0" smtClean="0"/>
              <a:t>Socialization which </a:t>
            </a:r>
            <a:r>
              <a:rPr lang="en-IN" dirty="0"/>
              <a:t>dwells on changes in the individual at the origin of the development of aptitudes, to integrate and acquire </a:t>
            </a:r>
            <a:r>
              <a:rPr lang="en-IN" dirty="0" smtClean="0"/>
              <a:t>Acculturation the </a:t>
            </a:r>
            <a:r>
              <a:rPr lang="en-IN" dirty="0"/>
              <a:t>feeling of belonging to a group”</a:t>
            </a:r>
          </a:p>
        </p:txBody>
      </p:sp>
    </p:spTree>
    <p:extLst>
      <p:ext uri="{BB962C8B-B14F-4D97-AF65-F5344CB8AC3E}">
        <p14:creationId xmlns:p14="http://schemas.microsoft.com/office/powerpoint/2010/main" val="2105619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r>
              <a:rPr lang="en-IN" dirty="0"/>
              <a:t>Social support will enable them to adapt to the environment better, and a combination of adaptability and social support will have a more positive impact on life satisfaction. </a:t>
            </a:r>
            <a:endParaRPr lang="en-IN" dirty="0" smtClean="0"/>
          </a:p>
          <a:p>
            <a:r>
              <a:rPr lang="en-IN" dirty="0" smtClean="0"/>
              <a:t>Adaptability </a:t>
            </a:r>
            <a:r>
              <a:rPr lang="en-IN" dirty="0"/>
              <a:t>from within and social support from others are both important to happiness. Modern society has a rapid rhythm and changes quickly.</a:t>
            </a:r>
          </a:p>
        </p:txBody>
      </p:sp>
    </p:spTree>
    <p:extLst>
      <p:ext uri="{BB962C8B-B14F-4D97-AF65-F5344CB8AC3E}">
        <p14:creationId xmlns:p14="http://schemas.microsoft.com/office/powerpoint/2010/main" val="3636967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a:t>
            </a:r>
            <a:r>
              <a:rPr lang="en-IN" dirty="0" smtClean="0"/>
              <a:t>daptation </a:t>
            </a:r>
            <a:r>
              <a:rPr lang="en-IN" dirty="0"/>
              <a:t>problem </a:t>
            </a:r>
          </a:p>
        </p:txBody>
      </p:sp>
      <p:sp>
        <p:nvSpPr>
          <p:cNvPr id="3" name="Content Placeholder 2"/>
          <p:cNvSpPr>
            <a:spLocks noGrp="1"/>
          </p:cNvSpPr>
          <p:nvPr>
            <p:ph idx="1"/>
          </p:nvPr>
        </p:nvSpPr>
        <p:spPr/>
        <p:txBody>
          <a:bodyPr/>
          <a:lstStyle/>
          <a:p>
            <a:r>
              <a:rPr lang="en-IN" dirty="0"/>
              <a:t>One widespread argument against the efficacy of subjective well-being as a measure of well-being is the adaptation problem as formulated by </a:t>
            </a:r>
            <a:r>
              <a:rPr lang="en-IN" dirty="0" err="1"/>
              <a:t>Sen</a:t>
            </a:r>
            <a:r>
              <a:rPr lang="en-IN" dirty="0"/>
              <a:t> and Nussbaum: the phenomenon that people may adapt to deprivation and find satisfaction or happiness in objectively bad circumstances.</a:t>
            </a:r>
          </a:p>
        </p:txBody>
      </p:sp>
    </p:spTree>
    <p:extLst>
      <p:ext uri="{BB962C8B-B14F-4D97-AF65-F5344CB8AC3E}">
        <p14:creationId xmlns:p14="http://schemas.microsoft.com/office/powerpoint/2010/main" val="79318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t>The word geopolitics was originally coined by the Swedish political scientist Rudolf </a:t>
            </a:r>
            <a:r>
              <a:rPr lang="en-IN" dirty="0" err="1"/>
              <a:t>Kjellén</a:t>
            </a:r>
            <a:r>
              <a:rPr lang="en-IN" dirty="0"/>
              <a:t> about the turn of the 20th century, and its use spread throughout Europe in the period between World Wars I and II (1918–39) and came into worldwide use during the latter. </a:t>
            </a:r>
            <a:endParaRPr lang="en-IN" dirty="0" smtClean="0"/>
          </a:p>
          <a:p>
            <a:r>
              <a:rPr lang="en-IN" dirty="0"/>
              <a:t>G</a:t>
            </a:r>
            <a:r>
              <a:rPr lang="en-IN" dirty="0" smtClean="0"/>
              <a:t>eopolitics </a:t>
            </a:r>
            <a:r>
              <a:rPr lang="en-IN" dirty="0"/>
              <a:t>has been widely employed as a loose synonym for international politics.</a:t>
            </a:r>
          </a:p>
        </p:txBody>
      </p:sp>
    </p:spTree>
    <p:extLst>
      <p:ext uri="{BB962C8B-B14F-4D97-AF65-F5344CB8AC3E}">
        <p14:creationId xmlns:p14="http://schemas.microsoft.com/office/powerpoint/2010/main" val="1856506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Adaptation to climate change is a relatively new and complex challenge – monitoring and evaluation of adaptive capacity and adaptation actions must be carried out with a view to learning, rather than purely assessing the success or failure of an intervention.</a:t>
            </a:r>
          </a:p>
        </p:txBody>
      </p:sp>
    </p:spTree>
    <p:extLst>
      <p:ext uri="{BB962C8B-B14F-4D97-AF65-F5344CB8AC3E}">
        <p14:creationId xmlns:p14="http://schemas.microsoft.com/office/powerpoint/2010/main" val="3492192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Economic </a:t>
            </a:r>
            <a:r>
              <a:rPr lang="en-IN" dirty="0" smtClean="0"/>
              <a:t>restructuring-  </a:t>
            </a:r>
            <a:r>
              <a:rPr lang="en-IN" dirty="0"/>
              <a:t>Living Standards - Values and Culture. </a:t>
            </a:r>
          </a:p>
        </p:txBody>
      </p:sp>
      <p:sp>
        <p:nvSpPr>
          <p:cNvPr id="3" name="Content Placeholder 2"/>
          <p:cNvSpPr>
            <a:spLocks noGrp="1"/>
          </p:cNvSpPr>
          <p:nvPr>
            <p:ph idx="1"/>
          </p:nvPr>
        </p:nvSpPr>
        <p:spPr/>
        <p:txBody>
          <a:bodyPr/>
          <a:lstStyle/>
          <a:p>
            <a:pPr algn="just"/>
            <a:r>
              <a:rPr lang="en-IN" dirty="0"/>
              <a:t>Economic restructuring is used to indicate changes in the constituent parts of an economy in a very general sense</a:t>
            </a:r>
            <a:r>
              <a:rPr lang="en-IN" dirty="0" smtClean="0"/>
              <a:t>.</a:t>
            </a:r>
          </a:p>
          <a:p>
            <a:pPr algn="just"/>
            <a:r>
              <a:rPr lang="en-IN" dirty="0"/>
              <a:t>I</a:t>
            </a:r>
            <a:r>
              <a:rPr lang="en-IN" dirty="0" smtClean="0"/>
              <a:t>t </a:t>
            </a:r>
            <a:r>
              <a:rPr lang="en-IN" dirty="0"/>
              <a:t>is usually used to refer to the phenomenon of urban areas shifting from a manufacturing to a service sector economic base.</a:t>
            </a:r>
          </a:p>
        </p:txBody>
      </p:sp>
    </p:spTree>
    <p:extLst>
      <p:ext uri="{BB962C8B-B14F-4D97-AF65-F5344CB8AC3E}">
        <p14:creationId xmlns:p14="http://schemas.microsoft.com/office/powerpoint/2010/main" val="438340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r>
              <a:rPr lang="en-IN" dirty="0"/>
              <a:t>Economic restructuring is the process in which economies move from a blue-collar industrial base, especially around heavy industry and factories, into more of a white-collar service sector. </a:t>
            </a:r>
            <a:endParaRPr lang="en-IN" dirty="0" smtClean="0"/>
          </a:p>
          <a:p>
            <a:r>
              <a:rPr lang="en-IN" dirty="0" smtClean="0"/>
              <a:t>This </a:t>
            </a:r>
            <a:r>
              <a:rPr lang="en-IN" dirty="0"/>
              <a:t>process is typical in most major American cities, which has produced a thinner middle class and more menial jobs.</a:t>
            </a:r>
          </a:p>
        </p:txBody>
      </p:sp>
    </p:spTree>
    <p:extLst>
      <p:ext uri="{BB962C8B-B14F-4D97-AF65-F5344CB8AC3E}">
        <p14:creationId xmlns:p14="http://schemas.microsoft.com/office/powerpoint/2010/main" val="1484070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dirty="0"/>
              <a:t> </a:t>
            </a:r>
            <a:r>
              <a:rPr lang="en-IN" dirty="0" smtClean="0"/>
              <a:t>Urban </a:t>
            </a:r>
            <a:r>
              <a:rPr lang="en-IN" dirty="0"/>
              <a:t>areas shifting from a manufacturing to a service sector economic base</a:t>
            </a:r>
            <a:r>
              <a:rPr lang="en-IN" dirty="0" smtClean="0"/>
              <a:t>.</a:t>
            </a:r>
          </a:p>
          <a:p>
            <a:r>
              <a:rPr lang="en-IN" dirty="0"/>
              <a:t>P</a:t>
            </a:r>
            <a:r>
              <a:rPr lang="en-IN" dirty="0" smtClean="0"/>
              <a:t>roductive </a:t>
            </a:r>
            <a:r>
              <a:rPr lang="en-IN" dirty="0"/>
              <a:t>capacities and competitiveness of cities and regions</a:t>
            </a:r>
            <a:r>
              <a:rPr lang="en-IN" dirty="0" smtClean="0"/>
              <a:t>.</a:t>
            </a:r>
          </a:p>
          <a:p>
            <a:r>
              <a:rPr lang="en-IN" dirty="0" smtClean="0"/>
              <a:t> </a:t>
            </a:r>
            <a:r>
              <a:rPr lang="en-IN" dirty="0"/>
              <a:t>This transformation has affected demographics including income distribution, employment, and social hierarchy; institutional arrangements including the growth of the corporate complex, specialized producer services, capital mobility, informal economy, nonstandard work, and public outlays; as well as geographic spacing including the rise of world cities, spatial mismatch, and metropolitan growth differentials</a:t>
            </a:r>
            <a:r>
              <a:rPr lang="en-IN" dirty="0" smtClean="0"/>
              <a:t>.</a:t>
            </a:r>
            <a:endParaRPr lang="en-IN" dirty="0"/>
          </a:p>
        </p:txBody>
      </p:sp>
    </p:spTree>
    <p:extLst>
      <p:ext uri="{BB962C8B-B14F-4D97-AF65-F5344CB8AC3E}">
        <p14:creationId xmlns:p14="http://schemas.microsoft.com/office/powerpoint/2010/main" val="1465148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Demographic impact</a:t>
            </a:r>
          </a:p>
        </p:txBody>
      </p:sp>
      <p:sp>
        <p:nvSpPr>
          <p:cNvPr id="3" name="Content Placeholder 2"/>
          <p:cNvSpPr>
            <a:spLocks noGrp="1"/>
          </p:cNvSpPr>
          <p:nvPr>
            <p:ph idx="1"/>
          </p:nvPr>
        </p:nvSpPr>
        <p:spPr/>
        <p:txBody>
          <a:bodyPr/>
          <a:lstStyle/>
          <a:p>
            <a:r>
              <a:rPr lang="en-IN" dirty="0" smtClean="0"/>
              <a:t>Loss </a:t>
            </a:r>
            <a:r>
              <a:rPr lang="en-IN" dirty="0"/>
              <a:t>of manufacturing jobs and growth of </a:t>
            </a:r>
            <a:r>
              <a:rPr lang="en-IN" dirty="0" smtClean="0"/>
              <a:t>services</a:t>
            </a:r>
            <a:r>
              <a:rPr lang="en-IN" dirty="0"/>
              <a:t>.</a:t>
            </a:r>
            <a:endParaRPr lang="en-IN" dirty="0" smtClean="0"/>
          </a:p>
          <a:p>
            <a:r>
              <a:rPr lang="en-IN" dirty="0" smtClean="0"/>
              <a:t>Widening </a:t>
            </a:r>
            <a:r>
              <a:rPr lang="en-IN" dirty="0"/>
              <a:t>of the social hierarchy occurs where high-level, high-income, salaried professional jobs expands in the service industries alongside a greater incidence of low-wage, low-skilled jobs, usually filled by immigrants and </a:t>
            </a:r>
            <a:r>
              <a:rPr lang="en-IN" dirty="0" smtClean="0"/>
              <a:t>minorities</a:t>
            </a:r>
            <a:r>
              <a:rPr lang="en-IN" dirty="0"/>
              <a:t>.</a:t>
            </a:r>
          </a:p>
        </p:txBody>
      </p:sp>
    </p:spTree>
    <p:extLst>
      <p:ext uri="{BB962C8B-B14F-4D97-AF65-F5344CB8AC3E}">
        <p14:creationId xmlns:p14="http://schemas.microsoft.com/office/powerpoint/2010/main" val="2565110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smtClean="0"/>
              <a:t>Increasing </a:t>
            </a:r>
            <a:r>
              <a:rPr lang="en-IN" dirty="0"/>
              <a:t>concentration of poverty </a:t>
            </a:r>
            <a:endParaRPr lang="en-IN" dirty="0" smtClean="0"/>
          </a:p>
          <a:p>
            <a:r>
              <a:rPr lang="en-IN" dirty="0" smtClean="0"/>
              <a:t>Social </a:t>
            </a:r>
            <a:r>
              <a:rPr lang="en-IN" dirty="0"/>
              <a:t>forms such as the underclass, informal economy, and entrepreneurial immigrant </a:t>
            </a:r>
            <a:r>
              <a:rPr lang="en-IN" dirty="0" smtClean="0"/>
              <a:t>communities</a:t>
            </a:r>
          </a:p>
          <a:p>
            <a:r>
              <a:rPr lang="en-IN" dirty="0"/>
              <a:t> </a:t>
            </a:r>
            <a:r>
              <a:rPr lang="en-IN" dirty="0" smtClean="0"/>
              <a:t>The </a:t>
            </a:r>
            <a:r>
              <a:rPr lang="en-IN" dirty="0"/>
              <a:t>declining manufacturing sector leaves behind strained blue-collared workers who endure chronic unemployment, economic insecurity, and stagnation due to the global economy's capital flight</a:t>
            </a:r>
            <a:r>
              <a:rPr lang="en-IN" dirty="0" smtClean="0"/>
              <a:t>.</a:t>
            </a:r>
          </a:p>
          <a:p>
            <a:r>
              <a:rPr lang="en-IN" dirty="0"/>
              <a:t> </a:t>
            </a:r>
            <a:r>
              <a:rPr lang="en-IN" dirty="0" smtClean="0"/>
              <a:t>More </a:t>
            </a:r>
            <a:r>
              <a:rPr lang="en-IN" dirty="0"/>
              <a:t>women enter the </a:t>
            </a:r>
            <a:r>
              <a:rPr lang="en-IN" dirty="0" smtClean="0"/>
              <a:t>labour </a:t>
            </a:r>
            <a:r>
              <a:rPr lang="en-IN" dirty="0"/>
              <a:t>force usually in the service sector.[</a:t>
            </a:r>
          </a:p>
        </p:txBody>
      </p:sp>
    </p:spTree>
    <p:extLst>
      <p:ext uri="{BB962C8B-B14F-4D97-AF65-F5344CB8AC3E}">
        <p14:creationId xmlns:p14="http://schemas.microsoft.com/office/powerpoint/2010/main" val="630700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 The low-skilled, low-income population faces the loss of opportunities, full participation in society, lack of access in </a:t>
            </a:r>
            <a:r>
              <a:rPr lang="en-IN" dirty="0" smtClean="0"/>
              <a:t>labour </a:t>
            </a:r>
            <a:r>
              <a:rPr lang="en-IN" dirty="0"/>
              <a:t>market and school, weak position in housing markets, limited political participation, and restricted social-cultural integration. </a:t>
            </a:r>
            <a:endParaRPr lang="en-IN" dirty="0" smtClean="0"/>
          </a:p>
          <a:p>
            <a:r>
              <a:rPr lang="en-IN" dirty="0"/>
              <a:t> </a:t>
            </a:r>
            <a:r>
              <a:rPr lang="en-IN" dirty="0" smtClean="0"/>
              <a:t>High-skilled</a:t>
            </a:r>
            <a:r>
              <a:rPr lang="en-IN" dirty="0"/>
              <a:t>, high-income professionals enjoy social inclusion with modern amenities, conveniences, social participation, and full access to public resources</a:t>
            </a:r>
            <a:r>
              <a:rPr lang="en-IN" dirty="0" smtClean="0"/>
              <a:t>.</a:t>
            </a:r>
            <a:endParaRPr lang="en-IN" dirty="0"/>
          </a:p>
        </p:txBody>
      </p:sp>
    </p:spTree>
    <p:extLst>
      <p:ext uri="{BB962C8B-B14F-4D97-AF65-F5344CB8AC3E}">
        <p14:creationId xmlns:p14="http://schemas.microsoft.com/office/powerpoint/2010/main" val="4148479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pPr algn="just"/>
            <a:r>
              <a:rPr lang="en-IN" dirty="0"/>
              <a:t>The declines in education, health care, and social services and the dearth of jobs </a:t>
            </a:r>
            <a:endParaRPr lang="en-IN" dirty="0" smtClean="0"/>
          </a:p>
          <a:p>
            <a:pPr algn="just"/>
            <a:r>
              <a:rPr lang="en-IN" dirty="0"/>
              <a:t>Children become prisoners of home relying on television and other outlets </a:t>
            </a:r>
            <a:r>
              <a:rPr lang="en-IN" dirty="0" smtClean="0"/>
              <a:t>for companionship</a:t>
            </a:r>
            <a:r>
              <a:rPr lang="en-IN" dirty="0"/>
              <a:t>. Contemporary urban environments restricts the opportunities for children to forge and negotiate peer culture or acquire necessary social skills. </a:t>
            </a:r>
          </a:p>
        </p:txBody>
      </p:sp>
    </p:spTree>
    <p:extLst>
      <p:ext uri="{BB962C8B-B14F-4D97-AF65-F5344CB8AC3E}">
        <p14:creationId xmlns:p14="http://schemas.microsoft.com/office/powerpoint/2010/main" val="906524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7-ECHO-HABITATION </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An </a:t>
            </a:r>
            <a:r>
              <a:rPr lang="en-IN" dirty="0"/>
              <a:t>Eco-house (or Eco-home) is an environmentally low-impact home designed and built using materials and technology that reduces its carbon footprint and lowers its energy needs. </a:t>
            </a:r>
            <a:endParaRPr lang="en-IN" dirty="0" smtClean="0"/>
          </a:p>
          <a:p>
            <a:pPr algn="just"/>
            <a:r>
              <a:rPr lang="en-IN" dirty="0" smtClean="0"/>
              <a:t>Eco-homes </a:t>
            </a:r>
            <a:r>
              <a:rPr lang="en-IN" dirty="0"/>
              <a:t>are measured in multiple ways meeting sustainability needs such as water conversation, reducing wastes through reusing and recycling materials, controlling pollution to stop global warming, energy generation and conservations, and decreasing CO2 emissions.</a:t>
            </a:r>
          </a:p>
        </p:txBody>
      </p:sp>
    </p:spTree>
    <p:extLst>
      <p:ext uri="{BB962C8B-B14F-4D97-AF65-F5344CB8AC3E}">
        <p14:creationId xmlns:p14="http://schemas.microsoft.com/office/powerpoint/2010/main" val="3055548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Eco-friendly house</a:t>
            </a:r>
          </a:p>
        </p:txBody>
      </p:sp>
      <p:sp>
        <p:nvSpPr>
          <p:cNvPr id="3" name="Content Placeholder 2"/>
          <p:cNvSpPr>
            <a:spLocks noGrp="1"/>
          </p:cNvSpPr>
          <p:nvPr>
            <p:ph idx="1"/>
          </p:nvPr>
        </p:nvSpPr>
        <p:spPr/>
        <p:txBody>
          <a:bodyPr>
            <a:normAutofit fontScale="92500" lnSpcReduction="20000"/>
          </a:bodyPr>
          <a:lstStyle/>
          <a:p>
            <a:r>
              <a:rPr lang="en-IN" dirty="0"/>
              <a:t>With the world facing climate change and global warming issues, more and more people are now supporting the creation of sustainable spaces, which are environmentally more sensitive and ecologically less harmful and polluting. Building eco-friendly homes is a step in this direction.</a:t>
            </a:r>
            <a:endParaRPr lang="en-IN" dirty="0" smtClean="0"/>
          </a:p>
          <a:p>
            <a:r>
              <a:rPr lang="en-IN" dirty="0" smtClean="0"/>
              <a:t>   An </a:t>
            </a:r>
            <a:r>
              <a:rPr lang="en-IN" dirty="0"/>
              <a:t>eco-friendly or a green home is an environmentally low-impact house, exquisitely designed and built using materials and technology that reduces carbon footprint and requires less energy consumption.</a:t>
            </a:r>
          </a:p>
          <a:p>
            <a:endParaRPr lang="en-IN" dirty="0"/>
          </a:p>
        </p:txBody>
      </p:sp>
    </p:spTree>
    <p:extLst>
      <p:ext uri="{BB962C8B-B14F-4D97-AF65-F5344CB8AC3E}">
        <p14:creationId xmlns:p14="http://schemas.microsoft.com/office/powerpoint/2010/main" val="332153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Definition of geopolitics</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1</a:t>
            </a:r>
            <a:r>
              <a:rPr lang="en-IN" dirty="0"/>
              <a:t>: a study of the influence of such factors as geography, economics, and demography on the politics and especially the foreign policy of a state</a:t>
            </a:r>
          </a:p>
          <a:p>
            <a:r>
              <a:rPr lang="en-IN" dirty="0"/>
              <a:t>2: a governmental policy guided by geopolitics</a:t>
            </a:r>
          </a:p>
          <a:p>
            <a:r>
              <a:rPr lang="en-IN" dirty="0"/>
              <a:t>3: a combination of political and geographic factors relating to something (such as a state or particular resources)</a:t>
            </a:r>
          </a:p>
          <a:p>
            <a:r>
              <a:rPr lang="en-IN" dirty="0"/>
              <a:t>the geopolitics of </a:t>
            </a:r>
            <a:r>
              <a:rPr lang="en-IN" dirty="0" smtClean="0"/>
              <a:t>oil</a:t>
            </a:r>
            <a:endParaRPr lang="en-IN" dirty="0"/>
          </a:p>
        </p:txBody>
      </p:sp>
    </p:spTree>
    <p:extLst>
      <p:ext uri="{BB962C8B-B14F-4D97-AF65-F5344CB8AC3E}">
        <p14:creationId xmlns:p14="http://schemas.microsoft.com/office/powerpoint/2010/main" val="3912002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An Eco-house could include some or all of the following:</a:t>
            </a:r>
          </a:p>
        </p:txBody>
      </p:sp>
      <p:sp>
        <p:nvSpPr>
          <p:cNvPr id="3" name="Content Placeholder 2"/>
          <p:cNvSpPr>
            <a:spLocks noGrp="1"/>
          </p:cNvSpPr>
          <p:nvPr>
            <p:ph idx="1"/>
          </p:nvPr>
        </p:nvSpPr>
        <p:spPr/>
        <p:txBody>
          <a:bodyPr>
            <a:normAutofit fontScale="92500"/>
          </a:bodyPr>
          <a:lstStyle/>
          <a:p>
            <a:r>
              <a:rPr lang="en-IN" dirty="0"/>
              <a:t>Higher than normal levels of thermal insulation</a:t>
            </a:r>
          </a:p>
          <a:p>
            <a:r>
              <a:rPr lang="en-IN" dirty="0"/>
              <a:t>Better than normal air-tightness</a:t>
            </a:r>
          </a:p>
          <a:p>
            <a:r>
              <a:rPr lang="en-IN" dirty="0"/>
              <a:t>Good levels of daylight</a:t>
            </a:r>
          </a:p>
          <a:p>
            <a:r>
              <a:rPr lang="en-IN" dirty="0"/>
              <a:t>Passive solar orientation — glazing oriented south for light and heat</a:t>
            </a:r>
          </a:p>
          <a:p>
            <a:r>
              <a:rPr lang="en-IN" dirty="0"/>
              <a:t>Thermal mass to absorb that solar heat</a:t>
            </a:r>
          </a:p>
          <a:p>
            <a:r>
              <a:rPr lang="en-IN" dirty="0"/>
              <a:t>Minimum north-facing glazing — to reduce heat loss</a:t>
            </a:r>
          </a:p>
        </p:txBody>
      </p:sp>
    </p:spTree>
    <p:extLst>
      <p:ext uri="{BB962C8B-B14F-4D97-AF65-F5344CB8AC3E}">
        <p14:creationId xmlns:p14="http://schemas.microsoft.com/office/powerpoint/2010/main" val="3416290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en-IN" dirty="0"/>
              <a:t>Heating from renewable resources (such as solar, heat pump or biomass)</a:t>
            </a:r>
          </a:p>
          <a:p>
            <a:r>
              <a:rPr lang="en-IN" dirty="0"/>
              <a:t>Photovoltaic panels, small wind turbine or electricity from a ‘green’ supplier</a:t>
            </a:r>
          </a:p>
          <a:p>
            <a:r>
              <a:rPr lang="en-IN" dirty="0"/>
              <a:t>Natural materials — avoidance of </a:t>
            </a:r>
            <a:r>
              <a:rPr lang="en-IN" dirty="0" smtClean="0"/>
              <a:t>PVC </a:t>
            </a:r>
            <a:r>
              <a:rPr lang="en-IN" dirty="0"/>
              <a:t>and other plastics</a:t>
            </a:r>
          </a:p>
          <a:p>
            <a:r>
              <a:rPr lang="en-IN" dirty="0"/>
              <a:t>Rainwater harvesting</a:t>
            </a:r>
          </a:p>
          <a:p>
            <a:r>
              <a:rPr lang="en-IN" dirty="0"/>
              <a:t>Grey-water collection</a:t>
            </a:r>
          </a:p>
          <a:p>
            <a:r>
              <a:rPr lang="en-IN" dirty="0"/>
              <a:t>Composting toil</a:t>
            </a:r>
          </a:p>
        </p:txBody>
      </p:sp>
    </p:spTree>
    <p:extLst>
      <p:ext uri="{BB962C8B-B14F-4D97-AF65-F5344CB8AC3E}">
        <p14:creationId xmlns:p14="http://schemas.microsoft.com/office/powerpoint/2010/main" val="787994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t>Glass that has two or three layers with a vacuum in between to prevent heat loss; </a:t>
            </a:r>
          </a:p>
          <a:p>
            <a:r>
              <a:rPr lang="en-IN" dirty="0"/>
              <a:t>Solar panels or wind turbines</a:t>
            </a:r>
          </a:p>
          <a:p>
            <a:r>
              <a:rPr lang="en-IN" dirty="0"/>
              <a:t>Geothermal heating and growing plants on the roof to regulate temperature, quieten the house, and to produce oxygen</a:t>
            </a:r>
          </a:p>
          <a:p>
            <a:r>
              <a:rPr lang="en-IN" dirty="0"/>
              <a:t>A vegetable patch outside the house for some food</a:t>
            </a:r>
          </a:p>
        </p:txBody>
      </p:sp>
    </p:spTree>
    <p:extLst>
      <p:ext uri="{BB962C8B-B14F-4D97-AF65-F5344CB8AC3E}">
        <p14:creationId xmlns:p14="http://schemas.microsoft.com/office/powerpoint/2010/main" val="1910378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How to convert your existing home into an eco-friendly home?</a:t>
            </a:r>
          </a:p>
        </p:txBody>
      </p:sp>
      <p:sp>
        <p:nvSpPr>
          <p:cNvPr id="3" name="Content Placeholder 2"/>
          <p:cNvSpPr>
            <a:spLocks noGrp="1"/>
          </p:cNvSpPr>
          <p:nvPr>
            <p:ph idx="1"/>
          </p:nvPr>
        </p:nvSpPr>
        <p:spPr/>
        <p:txBody>
          <a:bodyPr>
            <a:normAutofit lnSpcReduction="10000"/>
          </a:bodyPr>
          <a:lstStyle/>
          <a:p>
            <a:r>
              <a:rPr lang="en-IN" dirty="0"/>
              <a:t>Switch to CFL and LED bulbs and tube lights, as these are more energy-efficient.</a:t>
            </a:r>
          </a:p>
          <a:p>
            <a:r>
              <a:rPr lang="en-IN" dirty="0"/>
              <a:t>Install smart sensors for lights, which could be adjusted as per one’s requirement.</a:t>
            </a:r>
          </a:p>
          <a:p>
            <a:r>
              <a:rPr lang="en-IN" dirty="0"/>
              <a:t>Unplug appliances when you are not using them.</a:t>
            </a:r>
          </a:p>
          <a:p>
            <a:r>
              <a:rPr lang="en-IN" dirty="0"/>
              <a:t>Make provision for natural light to come in. Use light-coloured curtains, to make the most of available sunlight.</a:t>
            </a:r>
          </a:p>
        </p:txBody>
      </p:sp>
    </p:spTree>
    <p:extLst>
      <p:ext uri="{BB962C8B-B14F-4D97-AF65-F5344CB8AC3E}">
        <p14:creationId xmlns:p14="http://schemas.microsoft.com/office/powerpoint/2010/main" val="5177555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r>
              <a:rPr lang="en-IN" dirty="0"/>
              <a:t>Grow indoor plants which act as natural air filters. You can also opt for plants that absorb pollutants from rugs, furniture and other equipment.</a:t>
            </a:r>
          </a:p>
          <a:p>
            <a:r>
              <a:rPr lang="en-IN" dirty="0"/>
              <a:t>If you have a terrace or a backyard, nurture a small garden, as it helps in reducing soil erosion. You can also compost kitchen leftovers such as tea leaves, eggshells and vegetable skin, as they are great sources of manure.</a:t>
            </a:r>
          </a:p>
          <a:p>
            <a:endParaRPr lang="en-IN" dirty="0"/>
          </a:p>
        </p:txBody>
      </p:sp>
    </p:spTree>
    <p:extLst>
      <p:ext uri="{BB962C8B-B14F-4D97-AF65-F5344CB8AC3E}">
        <p14:creationId xmlns:p14="http://schemas.microsoft.com/office/powerpoint/2010/main" val="5899676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Install a rainwater harvesting system, to save water and use it for other purposes such as cleaning or watering the garden.</a:t>
            </a:r>
          </a:p>
          <a:p>
            <a:r>
              <a:rPr lang="en-IN" dirty="0"/>
              <a:t>Use low-consumption faucets and shower heads, to conserve water.</a:t>
            </a:r>
          </a:p>
        </p:txBody>
      </p:sp>
    </p:spTree>
    <p:extLst>
      <p:ext uri="{BB962C8B-B14F-4D97-AF65-F5344CB8AC3E}">
        <p14:creationId xmlns:p14="http://schemas.microsoft.com/office/powerpoint/2010/main" val="3822200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a:t>
            </a:r>
            <a:r>
              <a:rPr lang="en-IN" dirty="0"/>
              <a:t>and population related issues. </a:t>
            </a:r>
          </a:p>
        </p:txBody>
      </p:sp>
      <p:sp>
        <p:nvSpPr>
          <p:cNvPr id="3" name="Content Placeholder 2"/>
          <p:cNvSpPr>
            <a:spLocks noGrp="1"/>
          </p:cNvSpPr>
          <p:nvPr>
            <p:ph idx="1"/>
          </p:nvPr>
        </p:nvSpPr>
        <p:spPr/>
        <p:txBody>
          <a:bodyPr>
            <a:normAutofit fontScale="92500"/>
          </a:bodyPr>
          <a:lstStyle/>
          <a:p>
            <a:r>
              <a:rPr lang="en-IN" dirty="0"/>
              <a:t>The recent explosive population growth, and the poverty of so many people, is a root cause of much of the environmental crisis. </a:t>
            </a:r>
            <a:endParaRPr lang="en-IN" dirty="0" smtClean="0"/>
          </a:p>
          <a:p>
            <a:r>
              <a:rPr lang="en-IN" dirty="0" smtClean="0"/>
              <a:t>Directly </a:t>
            </a:r>
            <a:r>
              <a:rPr lang="en-IN" dirty="0"/>
              <a:t>or indirectly, large population increases result in extensive deforestation, expanding deserts, land degradation by erosion, shortages of water, change in regional and global climate, endangerment and extinction of species, and other great environmental problems. </a:t>
            </a:r>
          </a:p>
        </p:txBody>
      </p:sp>
    </p:spTree>
    <p:extLst>
      <p:ext uri="{BB962C8B-B14F-4D97-AF65-F5344CB8AC3E}">
        <p14:creationId xmlns:p14="http://schemas.microsoft.com/office/powerpoint/2010/main" val="1076046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scarcity issues</a:t>
            </a:r>
          </a:p>
        </p:txBody>
      </p:sp>
      <p:sp>
        <p:nvSpPr>
          <p:cNvPr id="3" name="Content Placeholder 2"/>
          <p:cNvSpPr>
            <a:spLocks noGrp="1"/>
          </p:cNvSpPr>
          <p:nvPr>
            <p:ph idx="1"/>
          </p:nvPr>
        </p:nvSpPr>
        <p:spPr/>
        <p:txBody>
          <a:bodyPr>
            <a:normAutofit fontScale="92500" lnSpcReduction="10000"/>
          </a:bodyPr>
          <a:lstStyle/>
          <a:p>
            <a:r>
              <a:rPr lang="en-IN" dirty="0"/>
              <a:t>Two kinds of natural resources can be distinguished. A non-renewable resource is present in a finite quantity</a:t>
            </a:r>
            <a:r>
              <a:rPr lang="en-IN" dirty="0" smtClean="0"/>
              <a:t>.</a:t>
            </a:r>
          </a:p>
          <a:p>
            <a:r>
              <a:rPr lang="en-IN" dirty="0" smtClean="0"/>
              <a:t> </a:t>
            </a:r>
            <a:r>
              <a:rPr lang="en-IN" dirty="0"/>
              <a:t>As these resources are extracted from the environment, in a process referred to as mining, their stocks are inexorably diminished and so are available in increasingly smaller quantities for future generations</a:t>
            </a:r>
            <a:r>
              <a:rPr lang="en-IN" dirty="0" smtClean="0"/>
              <a:t>.</a:t>
            </a:r>
          </a:p>
          <a:p>
            <a:r>
              <a:rPr lang="en-IN" dirty="0"/>
              <a:t>Non-renewable resources include metals and fossil fuels such as petroleum and coal.</a:t>
            </a:r>
          </a:p>
          <a:p>
            <a:endParaRPr lang="en-IN" dirty="0"/>
          </a:p>
        </p:txBody>
      </p:sp>
    </p:spTree>
    <p:extLst>
      <p:ext uri="{BB962C8B-B14F-4D97-AF65-F5344CB8AC3E}">
        <p14:creationId xmlns:p14="http://schemas.microsoft.com/office/powerpoint/2010/main" val="2028847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fontScale="92500"/>
          </a:bodyPr>
          <a:lstStyle/>
          <a:p>
            <a:r>
              <a:rPr lang="en-IN" dirty="0" smtClean="0"/>
              <a:t>Renewable </a:t>
            </a:r>
            <a:r>
              <a:rPr lang="en-IN" dirty="0"/>
              <a:t>resource can regenerate after harvesting, and if managed suitably, can provide a supply that is sustainable forever</a:t>
            </a:r>
            <a:r>
              <a:rPr lang="en-IN" dirty="0" smtClean="0"/>
              <a:t>., </a:t>
            </a:r>
          </a:p>
          <a:p>
            <a:r>
              <a:rPr lang="en-IN" dirty="0" smtClean="0"/>
              <a:t>The </a:t>
            </a:r>
            <a:r>
              <a:rPr lang="en-IN" dirty="0"/>
              <a:t>ability of the resource to regenerate cannot be compromised by excessive harvesting or inappropriate management practices. </a:t>
            </a:r>
            <a:endParaRPr lang="en-IN" dirty="0" smtClean="0"/>
          </a:p>
          <a:p>
            <a:r>
              <a:rPr lang="en-IN" dirty="0" smtClean="0"/>
              <a:t>Renewable </a:t>
            </a:r>
            <a:r>
              <a:rPr lang="en-IN" dirty="0"/>
              <a:t>resources include fresh water, the biomass of trees and agricultural plants and livestock, and hunted animals such as fish and </a:t>
            </a:r>
            <a:r>
              <a:rPr lang="en-IN" dirty="0" smtClean="0"/>
              <a:t>deer.</a:t>
            </a:r>
            <a:endParaRPr lang="en-IN" dirty="0"/>
          </a:p>
        </p:txBody>
      </p:sp>
    </p:spTree>
    <p:extLst>
      <p:ext uri="{BB962C8B-B14F-4D97-AF65-F5344CB8AC3E}">
        <p14:creationId xmlns:p14="http://schemas.microsoft.com/office/powerpoint/2010/main" val="32212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r>
              <a:rPr lang="en-IN" dirty="0"/>
              <a:t>Geopolitics focuses on political power linked to geographic space. In particular, territorial waters and land territory in correlation with diplomatic history. Topics of geopolitics include relations between the interests of international political actors focused within an area, a space, or a geographical element, relations which create a geopolitical system</a:t>
            </a:r>
            <a:r>
              <a:rPr lang="en-IN" dirty="0" smtClean="0"/>
              <a:t>. </a:t>
            </a:r>
          </a:p>
          <a:p>
            <a:r>
              <a:rPr lang="en-IN" dirty="0" smtClean="0"/>
              <a:t>Critical </a:t>
            </a:r>
            <a:r>
              <a:rPr lang="en-IN" dirty="0"/>
              <a:t>geopolitics deconstructs classical geopolitical theories, by showing their political/ideological functions for great powers</a:t>
            </a:r>
          </a:p>
        </p:txBody>
      </p:sp>
    </p:spTree>
    <p:extLst>
      <p:ext uri="{BB962C8B-B14F-4D97-AF65-F5344CB8AC3E}">
        <p14:creationId xmlns:p14="http://schemas.microsoft.com/office/powerpoint/2010/main" val="177268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just"/>
            <a:r>
              <a:rPr lang="en-IN" dirty="0"/>
              <a:t>According to Christopher </a:t>
            </a:r>
            <a:r>
              <a:rPr lang="en-IN" dirty="0" err="1"/>
              <a:t>Gogwilt</a:t>
            </a:r>
            <a:r>
              <a:rPr lang="en-IN" dirty="0"/>
              <a:t> and other researchers, the term is currently being used to describe a broad spectrum of concepts, in a general sense used as "a synonym for international political relations", but more specifically "to imply the global structure of such </a:t>
            </a:r>
            <a:r>
              <a:rPr lang="en-IN" dirty="0" smtClean="0"/>
              <a:t>relations“.</a:t>
            </a:r>
            <a:endParaRPr lang="en-IN" dirty="0"/>
          </a:p>
        </p:txBody>
      </p:sp>
    </p:spTree>
    <p:extLst>
      <p:ext uri="{BB962C8B-B14F-4D97-AF65-F5344CB8AC3E}">
        <p14:creationId xmlns:p14="http://schemas.microsoft.com/office/powerpoint/2010/main" val="370396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IN" dirty="0" smtClean="0"/>
              <a:t>Focused </a:t>
            </a:r>
            <a:r>
              <a:rPr lang="en-IN" dirty="0"/>
              <a:t>on the impact on world politics of the new technologies of the Industrial Revolution. </a:t>
            </a:r>
            <a:endParaRPr lang="en-IN" dirty="0" smtClean="0"/>
          </a:p>
          <a:p>
            <a:r>
              <a:rPr lang="en-IN" dirty="0" err="1"/>
              <a:t>G</a:t>
            </a:r>
            <a:r>
              <a:rPr lang="en-IN" dirty="0" err="1" smtClean="0"/>
              <a:t>eopoliticians</a:t>
            </a:r>
            <a:r>
              <a:rPr lang="en-IN" dirty="0" smtClean="0"/>
              <a:t> </a:t>
            </a:r>
            <a:r>
              <a:rPr lang="en-IN" dirty="0"/>
              <a:t>sought to understand how the new industrial capabilities of transportation, communication, and destruction—most notably railroads, steamships, airplanes, telegraphy, and explosives—interacting with the largest-scale geographic features of the Earth would shape the character, number, and location of viable security units in the emerging global international system.</a:t>
            </a:r>
          </a:p>
        </p:txBody>
      </p:sp>
    </p:spTree>
    <p:extLst>
      <p:ext uri="{BB962C8B-B14F-4D97-AF65-F5344CB8AC3E}">
        <p14:creationId xmlns:p14="http://schemas.microsoft.com/office/powerpoint/2010/main" val="101738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IN" dirty="0"/>
              <a:t>Mahan’s historical analysis of the rise of the British Empire was the starting point for the geopolitical debate. </a:t>
            </a:r>
            <a:endParaRPr lang="en-IN" dirty="0" smtClean="0"/>
          </a:p>
          <a:p>
            <a:r>
              <a:rPr lang="en-IN" dirty="0" smtClean="0"/>
              <a:t>The </a:t>
            </a:r>
            <a:r>
              <a:rPr lang="en-IN" dirty="0"/>
              <a:t>control of sea routes was decisive because of the superior mobility of the oceanic sailing vessel over animal-powered land transport, Mahan claimed that there was a tendency for maritime trade and colonial possessions to be controlled by one well-positioned maritime state</a:t>
            </a:r>
          </a:p>
        </p:txBody>
      </p:sp>
    </p:spTree>
    <p:extLst>
      <p:ext uri="{BB962C8B-B14F-4D97-AF65-F5344CB8AC3E}">
        <p14:creationId xmlns:p14="http://schemas.microsoft.com/office/powerpoint/2010/main" val="25595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t>The emergence of the airplane led some </a:t>
            </a:r>
            <a:r>
              <a:rPr lang="en-IN" dirty="0" err="1"/>
              <a:t>geopoliticians</a:t>
            </a:r>
            <a:r>
              <a:rPr lang="en-IN" dirty="0"/>
              <a:t> (e.g., </a:t>
            </a:r>
            <a:r>
              <a:rPr lang="en-IN" dirty="0" err="1"/>
              <a:t>Giulio</a:t>
            </a:r>
            <a:r>
              <a:rPr lang="en-IN" dirty="0"/>
              <a:t> </a:t>
            </a:r>
            <a:r>
              <a:rPr lang="en-IN" dirty="0" err="1"/>
              <a:t>Douhet</a:t>
            </a:r>
            <a:r>
              <a:rPr lang="en-IN" dirty="0"/>
              <a:t>) to downplay the role of both naval and land power in favour of air superiority. During World War II some even predicted that technological developments would render naval power obsolete.</a:t>
            </a:r>
          </a:p>
        </p:txBody>
      </p:sp>
    </p:spTree>
    <p:extLst>
      <p:ext uri="{BB962C8B-B14F-4D97-AF65-F5344CB8AC3E}">
        <p14:creationId xmlns:p14="http://schemas.microsoft.com/office/powerpoint/2010/main" val="1998427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2751</Words>
  <Application>Microsoft Office PowerPoint</Application>
  <PresentationFormat>On-screen Show (4:3)</PresentationFormat>
  <Paragraphs>132</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social science education</vt:lpstr>
      <vt:lpstr>GEO POLITICS</vt:lpstr>
      <vt:lpstr>PowerPoint Presentation</vt:lpstr>
      <vt:lpstr>Definition of geopolitics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FEATURES</vt:lpstr>
      <vt:lpstr>PowerPoint Presentation</vt:lpstr>
      <vt:lpstr>PowerPoint Presentation</vt:lpstr>
      <vt:lpstr>PowerPoint Presentation</vt:lpstr>
      <vt:lpstr>PowerPoint Presentation</vt:lpstr>
      <vt:lpstr>Geopolitical Economy </vt:lpstr>
      <vt:lpstr>PowerPoint Presentation</vt:lpstr>
      <vt:lpstr>Definition of geo-economics </vt:lpstr>
      <vt:lpstr>PowerPoint Presentation</vt:lpstr>
      <vt:lpstr>PowerPoint Presentation</vt:lpstr>
      <vt:lpstr> 6-Social adaptation and Community living – EconomicRestructuring and Living Standards - Values andCulture. </vt:lpstr>
      <vt:lpstr>PowerPoint Presentation</vt:lpstr>
      <vt:lpstr>There are three different types of adaptations</vt:lpstr>
      <vt:lpstr>PowerPoint Presentation</vt:lpstr>
      <vt:lpstr>Meanings in different sciences</vt:lpstr>
      <vt:lpstr>PowerPoint Presentation</vt:lpstr>
      <vt:lpstr>Adaptation problem </vt:lpstr>
      <vt:lpstr>PowerPoint Presentation</vt:lpstr>
      <vt:lpstr>Economic restructuring-  Living Standards - Values and Culture. </vt:lpstr>
      <vt:lpstr>PowerPoint Presentation</vt:lpstr>
      <vt:lpstr>PowerPoint Presentation</vt:lpstr>
      <vt:lpstr>Demographic impact</vt:lpstr>
      <vt:lpstr>PowerPoint Presentation</vt:lpstr>
      <vt:lpstr>PowerPoint Presentation</vt:lpstr>
      <vt:lpstr>PowerPoint Presentation</vt:lpstr>
      <vt:lpstr>7-ECHO-HABITATION </vt:lpstr>
      <vt:lpstr>Eco-friendly house</vt:lpstr>
      <vt:lpstr>An Eco-house could include some or all of the following:</vt:lpstr>
      <vt:lpstr>PowerPoint Presentation</vt:lpstr>
      <vt:lpstr>PowerPoint Presentation</vt:lpstr>
      <vt:lpstr>How to convert your existing home into an eco-friendly home?</vt:lpstr>
      <vt:lpstr>PowerPoint Presentation</vt:lpstr>
      <vt:lpstr>PowerPoint Presentation</vt:lpstr>
      <vt:lpstr>, and population related issues. </vt:lpstr>
      <vt:lpstr>scarcity issues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science education</dc:title>
  <dc:creator>user</dc:creator>
  <cp:lastModifiedBy>user</cp:lastModifiedBy>
  <cp:revision>89</cp:revision>
  <dcterms:created xsi:type="dcterms:W3CDTF">2021-05-03T07:25:49Z</dcterms:created>
  <dcterms:modified xsi:type="dcterms:W3CDTF">2021-05-08T13:09:05Z</dcterms:modified>
</cp:coreProperties>
</file>