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70" r:id="rId6"/>
    <p:sldId id="271" r:id="rId7"/>
    <p:sldId id="260" r:id="rId8"/>
    <p:sldId id="262" r:id="rId9"/>
    <p:sldId id="263" r:id="rId10"/>
    <p:sldId id="264" r:id="rId11"/>
    <p:sldId id="266" r:id="rId12"/>
    <p:sldId id="265" r:id="rId13"/>
    <p:sldId id="269" r:id="rId14"/>
    <p:sldId id="268"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5"/>
          </a:lnRef>
          <a:fillRef idx="2">
            <a:schemeClr val="accent5"/>
          </a:fillRef>
          <a:effectRef idx="1">
            <a:schemeClr val="accent5"/>
          </a:effectRef>
          <a:fontRef idx="minor">
            <a:schemeClr val="dk1"/>
          </a:fontRef>
        </p:style>
        <p:txBody>
          <a:bodyPr/>
          <a:lstStyle/>
          <a:p>
            <a:r>
              <a:rPr lang="en-US" b="1" dirty="0" smtClean="0"/>
              <a:t>PHASES OF TEACHING</a:t>
            </a: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normAutofit/>
          </a:bodyPr>
          <a:lstStyle/>
          <a:p>
            <a:r>
              <a:rPr lang="en-US" dirty="0" smtClean="0"/>
              <a:t>Major </a:t>
            </a:r>
            <a:r>
              <a:rPr lang="en-US" dirty="0" smtClean="0"/>
              <a:t>operations</a:t>
            </a:r>
            <a:endParaRPr lang="en-US" dirty="0"/>
          </a:p>
        </p:txBody>
      </p:sp>
      <p:sp>
        <p:nvSpPr>
          <p:cNvPr id="3" name="Content Placeholder 2"/>
          <p:cNvSpPr>
            <a:spLocks noGrp="1"/>
          </p:cNvSpPr>
          <p:nvPr>
            <p:ph idx="1"/>
          </p:nvPr>
        </p:nvSpPr>
        <p:spPr>
          <a:xfrm>
            <a:off x="152400" y="1295400"/>
            <a:ext cx="8991600" cy="5410200"/>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a:buNone/>
            </a:pPr>
            <a:r>
              <a:rPr lang="en-US" b="1" dirty="0" smtClean="0"/>
              <a:t>1</a:t>
            </a:r>
            <a:r>
              <a:rPr lang="en-US" b="1" dirty="0" smtClean="0"/>
              <a:t>) </a:t>
            </a:r>
            <a:r>
              <a:rPr lang="en-US" b="1" dirty="0" smtClean="0"/>
              <a:t>Perception</a:t>
            </a:r>
            <a:endParaRPr lang="en-US" b="1" dirty="0" smtClean="0"/>
          </a:p>
          <a:p>
            <a:pPr>
              <a:buNone/>
            </a:pPr>
            <a:r>
              <a:rPr lang="en-US" dirty="0" smtClean="0"/>
              <a:t>Interaction process demands an appropriate perception on the part of teacher as well as the </a:t>
            </a:r>
            <a:r>
              <a:rPr lang="en-US" dirty="0" smtClean="0"/>
              <a:t>students.</a:t>
            </a:r>
          </a:p>
          <a:p>
            <a:pPr>
              <a:buNone/>
            </a:pPr>
            <a:r>
              <a:rPr lang="en-US" dirty="0" smtClean="0"/>
              <a:t> </a:t>
            </a:r>
            <a:r>
              <a:rPr lang="en-US" dirty="0" smtClean="0"/>
              <a:t>When a teacher enters the class, his first activity is concerned with a </a:t>
            </a:r>
            <a:r>
              <a:rPr lang="en-US" dirty="0" err="1" smtClean="0"/>
              <a:t>parception</a:t>
            </a:r>
            <a:r>
              <a:rPr lang="en-US" dirty="0" smtClean="0"/>
              <a:t> of </a:t>
            </a:r>
            <a:r>
              <a:rPr lang="en-US" dirty="0" smtClean="0"/>
              <a:t>classroom </a:t>
            </a:r>
            <a:r>
              <a:rPr lang="en-US" dirty="0" smtClean="0"/>
              <a:t>climate.</a:t>
            </a:r>
          </a:p>
          <a:p>
            <a:pPr>
              <a:buNone/>
            </a:pPr>
            <a:r>
              <a:rPr lang="en-US" dirty="0" smtClean="0"/>
              <a:t>He </a:t>
            </a:r>
            <a:r>
              <a:rPr lang="en-US" dirty="0" smtClean="0"/>
              <a:t>tries to weigh himself ,his </a:t>
            </a:r>
            <a:r>
              <a:rPr lang="en-US" dirty="0" smtClean="0"/>
              <a:t>abilities for </a:t>
            </a:r>
            <a:r>
              <a:rPr lang="en-US" dirty="0" smtClean="0"/>
              <a:t>teaching against the class group</a:t>
            </a:r>
            <a:r>
              <a:rPr lang="en-US" dirty="0" smtClean="0"/>
              <a:t>. </a:t>
            </a:r>
          </a:p>
          <a:p>
            <a:pPr>
              <a:buNone/>
            </a:pPr>
            <a:r>
              <a:rPr lang="en-US" dirty="0" smtClean="0"/>
              <a:t>Similarly </a:t>
            </a:r>
            <a:r>
              <a:rPr lang="en-US" dirty="0" smtClean="0"/>
              <a:t>students also tries to have perception of the abilities, </a:t>
            </a:r>
            <a:r>
              <a:rPr lang="en-US" dirty="0" err="1" smtClean="0"/>
              <a:t>behaviour</a:t>
            </a:r>
            <a:r>
              <a:rPr lang="en-US" dirty="0" smtClean="0"/>
              <a:t> and personality characteristics of the teacher.</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normAutofit fontScale="90000"/>
          </a:bodyPr>
          <a:lstStyle/>
          <a:p>
            <a:r>
              <a:rPr lang="en-US" b="1" dirty="0" smtClean="0"/>
              <a:t>2) </a:t>
            </a:r>
            <a:r>
              <a:rPr lang="en-US" b="1" dirty="0" smtClean="0"/>
              <a:t>Diagnosis</a:t>
            </a:r>
            <a:r>
              <a:rPr lang="en-US" b="1" dirty="0" smtClean="0"/>
              <a:t/>
            </a:r>
            <a:br>
              <a:rPr lang="en-US" b="1" dirty="0" smtClean="0"/>
            </a:br>
            <a:endParaRPr lang="en-US" b="1"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buNone/>
            </a:pPr>
            <a:r>
              <a:rPr lang="en-US" dirty="0" smtClean="0"/>
              <a:t>A </a:t>
            </a:r>
            <a:r>
              <a:rPr lang="en-US" dirty="0" smtClean="0"/>
              <a:t>teacher tries to access the achievement level of his students with regards to their abilities, interest and aptitude. </a:t>
            </a:r>
            <a:endParaRPr lang="en-US" dirty="0" smtClean="0"/>
          </a:p>
          <a:p>
            <a:pPr>
              <a:buNone/>
            </a:pPr>
            <a:r>
              <a:rPr lang="en-US" dirty="0" smtClean="0"/>
              <a:t>The </a:t>
            </a:r>
            <a:r>
              <a:rPr lang="en-US" dirty="0" smtClean="0"/>
              <a:t>teacher can asks several questions  to know  how far students know about the topic.</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normAutofit fontScale="90000"/>
          </a:bodyPr>
          <a:lstStyle/>
          <a:p>
            <a:pPr algn="l"/>
            <a:r>
              <a:rPr lang="en-US" b="1" dirty="0" smtClean="0"/>
              <a:t>3) Reaction </a:t>
            </a:r>
            <a:r>
              <a:rPr lang="en-US" b="1" dirty="0" smtClean="0"/>
              <a:t>Process</a:t>
            </a:r>
            <a:r>
              <a:rPr lang="en-US" dirty="0" smtClean="0"/>
              <a:t/>
            </a:r>
            <a:br>
              <a:rPr lang="en-US" dirty="0" smtClean="0"/>
            </a:br>
            <a:endParaRPr lang="en-US" dirty="0"/>
          </a:p>
        </p:txBody>
      </p:sp>
      <p:sp>
        <p:nvSpPr>
          <p:cNvPr id="3" name="Content Placeholder 2"/>
          <p:cNvSpPr>
            <a:spLocks noGrp="1"/>
          </p:cNvSpPr>
          <p:nvPr>
            <p:ph idx="1"/>
          </p:nvPr>
        </p:nvSpPr>
        <p:spPr>
          <a:xfrm>
            <a:off x="152400" y="1066800"/>
            <a:ext cx="8534400" cy="5638800"/>
          </a:xfrm>
        </p:spPr>
        <p:style>
          <a:lnRef idx="1">
            <a:schemeClr val="accent5"/>
          </a:lnRef>
          <a:fillRef idx="2">
            <a:schemeClr val="accent5"/>
          </a:fillRef>
          <a:effectRef idx="1">
            <a:schemeClr val="accent5"/>
          </a:effectRef>
          <a:fontRef idx="minor">
            <a:schemeClr val="dk1"/>
          </a:fontRef>
        </p:style>
        <p:txBody>
          <a:bodyPr>
            <a:normAutofit fontScale="92500"/>
          </a:bodyPr>
          <a:lstStyle/>
          <a:p>
            <a:r>
              <a:rPr lang="en-US" sz="3600" dirty="0" smtClean="0"/>
              <a:t>Under </a:t>
            </a:r>
            <a:r>
              <a:rPr lang="en-US" sz="3600" dirty="0" smtClean="0"/>
              <a:t>this stage teacher observes the students that how they response to the teacher’s questions. </a:t>
            </a:r>
            <a:endParaRPr lang="en-US" sz="3600" dirty="0" smtClean="0"/>
          </a:p>
          <a:p>
            <a:r>
              <a:rPr lang="en-US" sz="3600" dirty="0" smtClean="0"/>
              <a:t>The </a:t>
            </a:r>
            <a:r>
              <a:rPr lang="en-US" sz="3600" dirty="0" smtClean="0"/>
              <a:t>student has to learn the proper way of reacting and responding to the various stimuli and teaching techniques presented to it. </a:t>
            </a:r>
            <a:endParaRPr lang="en-US" sz="3600" dirty="0" smtClean="0"/>
          </a:p>
          <a:p>
            <a:r>
              <a:rPr lang="en-US" sz="3600" dirty="0" smtClean="0"/>
              <a:t>This </a:t>
            </a:r>
            <a:r>
              <a:rPr lang="en-US" sz="3600" dirty="0" smtClean="0"/>
              <a:t>phase is responsible for establishing appropriate verbal and non verbal class room interaction between teacher and pupils.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normAutofit fontScale="90000"/>
          </a:bodyPr>
          <a:lstStyle/>
          <a:p>
            <a:r>
              <a:rPr lang="en-US" b="1" dirty="0" smtClean="0"/>
              <a:t>POST-ACTIVE PHASE OF TEACHING:</a:t>
            </a:r>
            <a:r>
              <a:rPr lang="en-US" dirty="0" smtClean="0"/>
              <a:t/>
            </a:r>
            <a:br>
              <a:rPr lang="en-US" dirty="0" smtClean="0"/>
            </a:b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pPr>
              <a:buNone/>
            </a:pPr>
            <a:r>
              <a:rPr lang="en-US" dirty="0" smtClean="0"/>
              <a:t>Post-teaching </a:t>
            </a:r>
            <a:r>
              <a:rPr lang="en-US" dirty="0" smtClean="0"/>
              <a:t>phase, </a:t>
            </a:r>
            <a:r>
              <a:rPr lang="en-US" dirty="0" smtClean="0"/>
              <a:t> </a:t>
            </a:r>
            <a:r>
              <a:rPr lang="en-US" dirty="0" smtClean="0"/>
              <a:t>is the one that involves teacher’s activities such as </a:t>
            </a:r>
            <a:r>
              <a:rPr lang="en-US" dirty="0" err="1" smtClean="0"/>
              <a:t>analysing</a:t>
            </a:r>
            <a:r>
              <a:rPr lang="en-US" dirty="0" smtClean="0"/>
              <a:t> evaluation results to determine students’ learning, especially their problems in understanding specific areas, to reflect on the teaching by self, and to decide on the necessary changes to be brought in the system in the next instructional period.</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normAutofit/>
          </a:bodyPr>
          <a:lstStyle/>
          <a:p>
            <a:r>
              <a:rPr lang="en-US" b="1" dirty="0" smtClean="0"/>
              <a:t>A</a:t>
            </a:r>
            <a:r>
              <a:rPr lang="en-US" b="1" dirty="0" smtClean="0"/>
              <a:t>ctivities </a:t>
            </a:r>
            <a:r>
              <a:rPr lang="en-US" b="1" dirty="0" smtClean="0"/>
              <a:t>  </a:t>
            </a:r>
            <a:r>
              <a:rPr lang="en-US" b="1" dirty="0" smtClean="0"/>
              <a:t>suggested</a:t>
            </a:r>
            <a:endParaRPr lang="en-US" b="1"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buNone/>
            </a:pPr>
            <a:endParaRPr lang="en-US" dirty="0" smtClean="0"/>
          </a:p>
          <a:p>
            <a:pPr>
              <a:buNone/>
            </a:pPr>
            <a:r>
              <a:rPr lang="en-US" dirty="0" smtClean="0"/>
              <a:t>1.      Defining the exact dimensions of the changes caused by teaching.</a:t>
            </a:r>
          </a:p>
          <a:p>
            <a:pPr>
              <a:buNone/>
            </a:pPr>
            <a:r>
              <a:rPr lang="en-US" dirty="0" smtClean="0"/>
              <a:t>2.      Selecting appropriate testing devices and techniques.</a:t>
            </a:r>
          </a:p>
          <a:p>
            <a:pPr>
              <a:buNone/>
            </a:pPr>
            <a:r>
              <a:rPr lang="en-US" dirty="0" smtClean="0"/>
              <a:t>3.      Changing the strategies in terms of evidences gathered.</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normAutofit fontScale="90000"/>
          </a:bodyPr>
          <a:lstStyle/>
          <a:p>
            <a:r>
              <a:rPr lang="en-US" dirty="0" smtClean="0"/>
              <a:t/>
            </a:r>
            <a:br>
              <a:rPr lang="en-US" dirty="0" smtClean="0"/>
            </a:br>
            <a:r>
              <a:rPr lang="en-US" b="1" dirty="0" smtClean="0"/>
              <a:t>Evaluation </a:t>
            </a:r>
            <a:r>
              <a:rPr lang="en-US" b="1" dirty="0" smtClean="0"/>
              <a:t>can be done  on the following levels</a:t>
            </a:r>
            <a:r>
              <a:rPr lang="en-US" dirty="0" smtClean="0"/>
              <a:t/>
            </a:r>
            <a:br>
              <a:rPr lang="en-US" dirty="0" smtClean="0"/>
            </a:br>
            <a:endParaRPr lang="en-US" dirty="0"/>
          </a:p>
        </p:txBody>
      </p:sp>
      <p:sp>
        <p:nvSpPr>
          <p:cNvPr id="3" name="Content Placeholder 2"/>
          <p:cNvSpPr>
            <a:spLocks noGrp="1"/>
          </p:cNvSpPr>
          <p:nvPr>
            <p:ph idx="1"/>
          </p:nvPr>
        </p:nvSpPr>
        <p:spPr>
          <a:xfrm>
            <a:off x="457200" y="1676400"/>
            <a:ext cx="8229600" cy="4525963"/>
          </a:xfrm>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endParaRPr lang="en-US" dirty="0" smtClean="0"/>
          </a:p>
          <a:p>
            <a:pPr lvl="0"/>
            <a:r>
              <a:rPr lang="en-US" dirty="0" smtClean="0"/>
              <a:t>Suitability of objectives may be assessed</a:t>
            </a:r>
          </a:p>
          <a:p>
            <a:pPr lvl="0"/>
            <a:r>
              <a:rPr lang="en-US" dirty="0" smtClean="0"/>
              <a:t>Suitability of content and its organization may be suggested</a:t>
            </a:r>
          </a:p>
          <a:p>
            <a:pPr lvl="0"/>
            <a:r>
              <a:rPr lang="en-US" dirty="0" smtClean="0"/>
              <a:t>Suitability of instructional process , learning materials and teaching strategies may be evaluated.</a:t>
            </a:r>
          </a:p>
          <a:p>
            <a:pPr lvl="0"/>
            <a:r>
              <a:rPr lang="en-US" dirty="0" smtClean="0"/>
              <a:t>Role of classroom environment and learning situations may be evaluated</a:t>
            </a:r>
          </a:p>
          <a:p>
            <a:pPr>
              <a:buNone/>
            </a:pPr>
            <a:r>
              <a:rPr lang="en-US" dirty="0" smtClean="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style>
          <a:lnRef idx="1">
            <a:schemeClr val="accent5"/>
          </a:lnRef>
          <a:fillRef idx="2">
            <a:schemeClr val="accent5"/>
          </a:fillRef>
          <a:effectRef idx="1">
            <a:schemeClr val="accent5"/>
          </a:effectRef>
          <a:fontRef idx="minor">
            <a:schemeClr val="dk1"/>
          </a:fontRef>
        </p:style>
        <p:txBody>
          <a:bodyPr/>
          <a:lstStyle/>
          <a:p>
            <a:r>
              <a:rPr lang="en-US" b="1" dirty="0" smtClean="0"/>
              <a:t>Teaching is an integral  part of the process of education</a:t>
            </a:r>
            <a:r>
              <a:rPr lang="en-US" b="1" dirty="0" smtClean="0"/>
              <a:t>.</a:t>
            </a:r>
          </a:p>
          <a:p>
            <a:pPr>
              <a:buNone/>
            </a:pPr>
            <a:endParaRPr lang="en-US" b="1" dirty="0" smtClean="0"/>
          </a:p>
          <a:p>
            <a:r>
              <a:rPr lang="en-US" b="1" dirty="0" smtClean="0"/>
              <a:t> </a:t>
            </a:r>
            <a:r>
              <a:rPr lang="en-US" b="1" dirty="0" smtClean="0"/>
              <a:t>It is a system of actions intended to induce learning</a:t>
            </a:r>
            <a:r>
              <a:rPr lang="en-US" b="1" dirty="0" smtClean="0"/>
              <a:t>.</a:t>
            </a:r>
          </a:p>
          <a:p>
            <a:pPr>
              <a:buNone/>
            </a:pPr>
            <a:endParaRPr lang="en-US" b="1" dirty="0" smtClean="0"/>
          </a:p>
          <a:p>
            <a:r>
              <a:rPr lang="en-US" b="1" dirty="0" smtClean="0"/>
              <a:t>The process of teaching has some sequential and organized steps or stages which are known as the phases of teaching.</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lnSpc>
                <a:spcPct val="200000"/>
              </a:lnSpc>
            </a:pPr>
            <a:r>
              <a:rPr lang="en-US" b="1" dirty="0" smtClean="0"/>
              <a:t>PRE – ACTIVE PHASE OF TEACHING</a:t>
            </a:r>
            <a:endParaRPr lang="en-US" dirty="0" smtClean="0"/>
          </a:p>
          <a:p>
            <a:pPr>
              <a:lnSpc>
                <a:spcPct val="200000"/>
              </a:lnSpc>
            </a:pPr>
            <a:r>
              <a:rPr lang="en-US" b="1" dirty="0" smtClean="0"/>
              <a:t>INTERACTIVE PHASE OF TEACHING</a:t>
            </a:r>
            <a:endParaRPr lang="en-US" dirty="0" smtClean="0"/>
          </a:p>
          <a:p>
            <a:pPr>
              <a:lnSpc>
                <a:spcPct val="200000"/>
              </a:lnSpc>
            </a:pPr>
            <a:r>
              <a:rPr lang="en-US" b="1" dirty="0" smtClean="0"/>
              <a:t>POST-ACTIVE PHASE OF TEACHING:</a:t>
            </a:r>
            <a:endParaRPr lang="en-US" dirty="0" smtClean="0"/>
          </a:p>
          <a:p>
            <a:pPr>
              <a:lnSpc>
                <a:spcPct val="200000"/>
              </a:lnSpc>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PRE – ACTIVE PHASE OF TEACHING</a:t>
            </a:r>
            <a:r>
              <a:rPr lang="en-US" dirty="0" smtClean="0"/>
              <a:t/>
            </a:r>
            <a:br>
              <a:rPr lang="en-US" dirty="0" smtClean="0"/>
            </a:b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r>
              <a:rPr lang="en-IN" sz="3600" dirty="0" smtClean="0"/>
              <a:t>It is the planning stage.</a:t>
            </a:r>
          </a:p>
          <a:p>
            <a:pPr>
              <a:buNone/>
            </a:pPr>
            <a:endParaRPr lang="en-IN" sz="3600" dirty="0" smtClean="0"/>
          </a:p>
          <a:p>
            <a:r>
              <a:rPr lang="en-IN" sz="3600" dirty="0" smtClean="0"/>
              <a:t>Good planning makes teaching smooth, </a:t>
            </a:r>
            <a:r>
              <a:rPr lang="en-IN" sz="3600" dirty="0" err="1" smtClean="0"/>
              <a:t>functionable</a:t>
            </a:r>
            <a:r>
              <a:rPr lang="en-IN" sz="3600" dirty="0" smtClean="0"/>
              <a:t> </a:t>
            </a:r>
            <a:r>
              <a:rPr lang="en-IN" sz="3600" dirty="0" smtClean="0"/>
              <a:t>and successful.</a:t>
            </a:r>
          </a:p>
          <a:p>
            <a:pPr>
              <a:buNone/>
            </a:pPr>
            <a:endParaRPr lang="en-IN" sz="3600" dirty="0" smtClean="0"/>
          </a:p>
          <a:p>
            <a:r>
              <a:rPr lang="en-IN" sz="3600" dirty="0" smtClean="0"/>
              <a:t>Establishes the goals. Suggests the ways and means to achieve it.</a:t>
            </a: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534400" cy="6324600"/>
          </a:xfrm>
        </p:spPr>
        <p:style>
          <a:lnRef idx="1">
            <a:schemeClr val="accent5"/>
          </a:lnRef>
          <a:fillRef idx="2">
            <a:schemeClr val="accent5"/>
          </a:fillRef>
          <a:effectRef idx="1">
            <a:schemeClr val="accent5"/>
          </a:effectRef>
          <a:fontRef idx="minor">
            <a:schemeClr val="dk1"/>
          </a:fontRef>
        </p:style>
        <p:txBody>
          <a:bodyPr>
            <a:normAutofit/>
          </a:bodyPr>
          <a:lstStyle/>
          <a:p>
            <a:pPr>
              <a:buNone/>
            </a:pPr>
            <a:r>
              <a:rPr lang="en-US" dirty="0" smtClean="0"/>
              <a:t>Planning is done for taking decision about the following </a:t>
            </a:r>
            <a:r>
              <a:rPr lang="en-US" dirty="0" smtClean="0"/>
              <a:t>aspects-</a:t>
            </a:r>
          </a:p>
          <a:p>
            <a:pPr>
              <a:buNone/>
            </a:pPr>
            <a:endParaRPr lang="en-US" dirty="0" smtClean="0"/>
          </a:p>
          <a:p>
            <a:pPr marL="514350" indent="-514350">
              <a:buAutoNum type="arabicParenR"/>
            </a:pPr>
            <a:r>
              <a:rPr lang="en-US" dirty="0" smtClean="0"/>
              <a:t>Selection </a:t>
            </a:r>
            <a:r>
              <a:rPr lang="en-US" dirty="0" smtClean="0"/>
              <a:t>of the content to be </a:t>
            </a:r>
            <a:r>
              <a:rPr lang="en-US" dirty="0" smtClean="0"/>
              <a:t>taught</a:t>
            </a:r>
          </a:p>
          <a:p>
            <a:pPr marL="514350" indent="-514350">
              <a:buAutoNum type="arabicParenR"/>
            </a:pPr>
            <a:endParaRPr lang="en-US" dirty="0" smtClean="0"/>
          </a:p>
          <a:p>
            <a:pPr>
              <a:buNone/>
            </a:pPr>
            <a:r>
              <a:rPr lang="en-US" dirty="0" smtClean="0"/>
              <a:t>2) Organization of the </a:t>
            </a:r>
            <a:r>
              <a:rPr lang="en-US" dirty="0" smtClean="0"/>
              <a:t>content</a:t>
            </a:r>
          </a:p>
          <a:p>
            <a:pPr>
              <a:buNone/>
            </a:pPr>
            <a:endParaRPr lang="en-US" dirty="0" smtClean="0"/>
          </a:p>
          <a:p>
            <a:pPr>
              <a:buNone/>
            </a:pPr>
            <a:r>
              <a:rPr lang="en-US" dirty="0" smtClean="0"/>
              <a:t>3) Justification of the principles and maxims of teaching to be </a:t>
            </a:r>
            <a:r>
              <a:rPr lang="en-US" dirty="0" smtClean="0"/>
              <a:t>used</a:t>
            </a:r>
          </a:p>
          <a:p>
            <a:pPr>
              <a:buNone/>
            </a:pP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buNone/>
            </a:pPr>
            <a:r>
              <a:rPr lang="en-US" dirty="0" smtClean="0"/>
              <a:t>4) Selection  of the appropriate of methods of teaching</a:t>
            </a:r>
          </a:p>
          <a:p>
            <a:pPr>
              <a:buNone/>
            </a:pPr>
            <a:endParaRPr lang="en-US" dirty="0" smtClean="0"/>
          </a:p>
          <a:p>
            <a:pPr>
              <a:buNone/>
            </a:pPr>
            <a:r>
              <a:rPr lang="en-US" dirty="0" smtClean="0"/>
              <a:t>5) Decision about the preparation and usage of  evaluation tools.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normAutofit fontScale="90000"/>
          </a:bodyPr>
          <a:lstStyle/>
          <a:p>
            <a:r>
              <a:rPr lang="en-US" dirty="0" smtClean="0"/>
              <a:t/>
            </a:r>
            <a:br>
              <a:rPr lang="en-US" dirty="0" smtClean="0"/>
            </a:br>
            <a:r>
              <a:rPr lang="en-US" b="1" dirty="0" smtClean="0"/>
              <a:t>Suggested </a:t>
            </a:r>
            <a:r>
              <a:rPr lang="en-US" b="1" dirty="0" smtClean="0"/>
              <a:t>activities  </a:t>
            </a:r>
            <a:br>
              <a:rPr lang="en-US" b="1" dirty="0" smtClean="0"/>
            </a:br>
            <a:endParaRPr lang="en-US" b="1"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buNone/>
            </a:pPr>
            <a:r>
              <a:rPr lang="en-US" dirty="0" smtClean="0"/>
              <a:t>1.      Determining  goals / </a:t>
            </a:r>
            <a:r>
              <a:rPr lang="en-US" dirty="0" smtClean="0"/>
              <a:t>objectives </a:t>
            </a:r>
          </a:p>
          <a:p>
            <a:pPr>
              <a:buNone/>
            </a:pPr>
            <a:r>
              <a:rPr lang="en-US" dirty="0" smtClean="0"/>
              <a:t>2.      Selection of the content  to be </a:t>
            </a:r>
            <a:r>
              <a:rPr lang="en-US" dirty="0" smtClean="0"/>
              <a:t>taught</a:t>
            </a:r>
          </a:p>
          <a:p>
            <a:pPr>
              <a:buNone/>
            </a:pPr>
            <a:r>
              <a:rPr lang="en-US" dirty="0" smtClean="0"/>
              <a:t>3.       Sequencing the elements of content for </a:t>
            </a:r>
            <a:r>
              <a:rPr lang="en-US" dirty="0" smtClean="0"/>
              <a:t>	presentation</a:t>
            </a:r>
            <a:r>
              <a:rPr lang="en-US" dirty="0" smtClean="0"/>
              <a:t>  </a:t>
            </a:r>
            <a:endParaRPr lang="en-US" dirty="0" smtClean="0"/>
          </a:p>
          <a:p>
            <a:pPr>
              <a:buNone/>
            </a:pPr>
            <a:r>
              <a:rPr lang="en-US" dirty="0" smtClean="0"/>
              <a:t>4.        Selection about the instructional </a:t>
            </a:r>
            <a:r>
              <a:rPr lang="en-US" dirty="0" smtClean="0"/>
              <a:t>	methodology</a:t>
            </a:r>
            <a:r>
              <a:rPr lang="en-US" dirty="0" smtClean="0"/>
              <a:t>  </a:t>
            </a:r>
            <a:endParaRPr lang="en-US" dirty="0" smtClean="0"/>
          </a:p>
          <a:p>
            <a:pPr>
              <a:buNone/>
            </a:pPr>
            <a:r>
              <a:rPr lang="en-US" dirty="0" smtClean="0"/>
              <a:t>5.      How and when of teaching </a:t>
            </a:r>
            <a:r>
              <a:rPr lang="en-US" dirty="0" smtClean="0"/>
              <a:t>strategies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normAutofit fontScale="90000"/>
          </a:bodyPr>
          <a:lstStyle/>
          <a:p>
            <a:r>
              <a:rPr lang="en-US" b="1" dirty="0" smtClean="0"/>
              <a:t>INTERACTIVE PHASE OF TEACHING</a:t>
            </a:r>
            <a:r>
              <a:rPr lang="en-US" dirty="0" smtClean="0"/>
              <a:t/>
            </a:r>
            <a:br>
              <a:rPr lang="en-US" dirty="0" smtClean="0"/>
            </a:b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en-US" dirty="0" smtClean="0"/>
              <a:t>The second  phase includes  the execution  of  the plan,  where  learning experiences are provided to  students through suitable modes.</a:t>
            </a:r>
          </a:p>
          <a:p>
            <a:r>
              <a:rPr lang="en-US" dirty="0" smtClean="0"/>
              <a:t>All those activities which are performed by a teacher after entering in a class are clubbed (to combine together) under inter-active phase of teaching.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en-US" dirty="0" smtClean="0"/>
              <a:t>The teacher provides pupil verbal stimulation of various kinds, makes explanations, ask questions, listen to the student’s response and provide guidance.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347</Words>
  <Application>Microsoft Office PowerPoint</Application>
  <PresentationFormat>On-screen Show (4:3)</PresentationFormat>
  <Paragraphs>62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PHASES OF TEACHING </vt:lpstr>
      <vt:lpstr>Slide 2</vt:lpstr>
      <vt:lpstr>Slide 3</vt:lpstr>
      <vt:lpstr>PRE – ACTIVE PHASE OF TEACHING </vt:lpstr>
      <vt:lpstr>Slide 5</vt:lpstr>
      <vt:lpstr>Slide 6</vt:lpstr>
      <vt:lpstr> Suggested activities   </vt:lpstr>
      <vt:lpstr>INTERACTIVE PHASE OF TEACHING </vt:lpstr>
      <vt:lpstr>Slide 9</vt:lpstr>
      <vt:lpstr>Major operations</vt:lpstr>
      <vt:lpstr>2) Diagnosis </vt:lpstr>
      <vt:lpstr>3) Reaction Process </vt:lpstr>
      <vt:lpstr>POST-ACTIVE PHASE OF TEACHING: </vt:lpstr>
      <vt:lpstr>Activities   suggested</vt:lpstr>
      <vt:lpstr> Evaluation can be done  on the following levels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PHASES OF TEACHING </dc:title>
  <dc:creator>Training College</dc:creator>
  <cp:lastModifiedBy>Training College</cp:lastModifiedBy>
  <cp:revision>8</cp:revision>
  <dcterms:created xsi:type="dcterms:W3CDTF">2006-08-16T00:00:00Z</dcterms:created>
  <dcterms:modified xsi:type="dcterms:W3CDTF">2019-10-04T04:46:56Z</dcterms:modified>
</cp:coreProperties>
</file>