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5a9878b9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e5a9878b9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772f5287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772f5287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5a9878b9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e5a9878b9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5a9878b9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e5a9878b9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5a9878b9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e5a9878b9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5a9878b9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5a9878b9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772f5287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772f5287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/>
              <a:t>Instructional Technology</a:t>
            </a:r>
            <a:endParaRPr b="1" sz="2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2"/>
                </a:solidFill>
              </a:rPr>
              <a:t>What is instructional Technology?</a:t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b="1" lang="en" sz="1972">
                <a:solidFill>
                  <a:schemeClr val="dk1"/>
                </a:solidFill>
              </a:rPr>
              <a:t>T</a:t>
            </a:r>
            <a:r>
              <a:rPr b="1" lang="en" sz="1972">
                <a:solidFill>
                  <a:schemeClr val="dk2"/>
                </a:solidFill>
              </a:rPr>
              <a:t>he forms of educational technology are  </a:t>
            </a:r>
            <a:endParaRPr b="1" sz="1972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t/>
            </a:r>
            <a:endParaRPr b="1" sz="1972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t/>
            </a:r>
            <a:endParaRPr b="1" sz="1972">
              <a:solidFill>
                <a:schemeClr val="dk2"/>
              </a:solidFill>
            </a:endParaRPr>
          </a:p>
          <a:p>
            <a:pPr indent="-35385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73"/>
              <a:buAutoNum type="arabicPeriod"/>
            </a:pPr>
            <a:r>
              <a:rPr b="1" lang="en" sz="1972">
                <a:solidFill>
                  <a:schemeClr val="dk2"/>
                </a:solidFill>
              </a:rPr>
              <a:t>  teaching technology</a:t>
            </a:r>
            <a:endParaRPr b="1" sz="1972">
              <a:solidFill>
                <a:schemeClr val="dk2"/>
              </a:solidFill>
            </a:endParaRPr>
          </a:p>
          <a:p>
            <a:pPr indent="-35385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73"/>
              <a:buAutoNum type="arabicPeriod"/>
            </a:pPr>
            <a:r>
              <a:rPr b="1" lang="en" sz="1972">
                <a:solidFill>
                  <a:schemeClr val="dk2"/>
                </a:solidFill>
              </a:rPr>
              <a:t>  behaviour Technology</a:t>
            </a:r>
            <a:endParaRPr b="1" sz="1972">
              <a:solidFill>
                <a:schemeClr val="dk2"/>
              </a:solidFill>
            </a:endParaRPr>
          </a:p>
          <a:p>
            <a:pPr indent="-35385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73"/>
              <a:buAutoNum type="arabicPeriod"/>
            </a:pPr>
            <a:r>
              <a:rPr b="1" lang="en" sz="1972">
                <a:solidFill>
                  <a:schemeClr val="dk2"/>
                </a:solidFill>
              </a:rPr>
              <a:t>  instructional design Technology </a:t>
            </a:r>
            <a:endParaRPr b="1" sz="1972">
              <a:solidFill>
                <a:schemeClr val="dk2"/>
              </a:solidFill>
            </a:endParaRPr>
          </a:p>
          <a:p>
            <a:pPr indent="-353853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73"/>
              <a:buAutoNum type="arabicPeriod"/>
            </a:pPr>
            <a:r>
              <a:rPr b="1" lang="en" sz="1972">
                <a:solidFill>
                  <a:schemeClr val="dk2"/>
                </a:solidFill>
              </a:rPr>
              <a:t> instructional Technology</a:t>
            </a:r>
            <a:endParaRPr b="1" sz="1972">
              <a:solidFill>
                <a:schemeClr val="dk2"/>
              </a:solidFill>
            </a:endParaRPr>
          </a:p>
          <a:p>
            <a:pPr indent="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37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r>
              <a:t/>
            </a:r>
            <a:endParaRPr b="1" sz="2137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b="1" lang="en" sz="2200">
                <a:solidFill>
                  <a:schemeClr val="dk2"/>
                </a:solidFill>
              </a:rPr>
              <a:t>An instruction is a certain type of command  for getting some specific information,  knowledge and understanding  about an object,  a thing,  a system  or a process.</a:t>
            </a:r>
            <a:endParaRPr b="1" sz="22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2"/>
              <a:buFont typeface="Arial"/>
              <a:buNone/>
            </a:pPr>
            <a:r>
              <a:t/>
            </a:r>
            <a:endParaRPr b="1" sz="2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84225" y="1437700"/>
            <a:ext cx="8034000" cy="3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2"/>
                </a:solidFill>
              </a:rPr>
              <a:t>The type of Technology  which helps the learner  and  instructor  in the task of instruction is known as instructional Technology.  </a:t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2"/>
                </a:solidFill>
              </a:rPr>
              <a:t>Instructional Technology first try to plan </a:t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2"/>
                </a:solidFill>
              </a:rPr>
              <a:t>what type of  instruction  and instructional material are needed in a particular teaching learning situation and </a:t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2"/>
                </a:solidFill>
              </a:rPr>
              <a:t>suggest the ways and means for the utilisation of instructional material </a:t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2"/>
                </a:solidFill>
              </a:rPr>
              <a:t>for the realisation of instructional objectives. </a:t>
            </a:r>
            <a:endParaRPr b="1"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4375" y="768425"/>
            <a:ext cx="8343900" cy="437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 </a:t>
            </a:r>
            <a:r>
              <a:rPr b="1" lang="en" sz="1925">
                <a:solidFill>
                  <a:schemeClr val="dk2"/>
                </a:solidFill>
              </a:rPr>
              <a:t>I</a:t>
            </a:r>
            <a:r>
              <a:rPr b="1" lang="en" sz="2125">
                <a:solidFill>
                  <a:schemeClr val="dk2"/>
                </a:solidFill>
              </a:rPr>
              <a:t>t is a systematic way of  </a:t>
            </a:r>
            <a:r>
              <a:rPr b="1" lang="en" sz="2125">
                <a:solidFill>
                  <a:srgbClr val="FF0000"/>
                </a:solidFill>
              </a:rPr>
              <a:t>Designing, carrying out  and evaluating</a:t>
            </a:r>
            <a:r>
              <a:rPr b="1" lang="en" sz="2125">
                <a:solidFill>
                  <a:schemeClr val="dk2"/>
                </a:solidFill>
              </a:rPr>
              <a:t> the total process of  teaching and learning in terms of specific objectives to bring about more effective instruction.  </a:t>
            </a:r>
            <a:endParaRPr b="1" sz="2125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25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125">
                <a:solidFill>
                  <a:schemeClr val="dk2"/>
                </a:solidFill>
              </a:rPr>
              <a:t>It can also be defined as the medium which can be used for the instructional purpose along with the teacher, textbook, blackboard etc.  </a:t>
            </a:r>
            <a:endParaRPr b="1" sz="2125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125">
                <a:solidFill>
                  <a:schemeClr val="dk2"/>
                </a:solidFill>
              </a:rPr>
              <a:t>for example television,   film,  computer, overhead projector  and other items of hardware and software .</a:t>
            </a:r>
            <a:endParaRPr b="1" sz="2125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125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125">
                <a:solidFill>
                  <a:schemeClr val="dk2"/>
                </a:solidFill>
              </a:rPr>
              <a:t>It is meant for helping the instructor and the learner in instructional task to improve the instructional process.</a:t>
            </a:r>
            <a:endParaRPr b="1" sz="2125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7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000">
                <a:latin typeface="Lato"/>
                <a:ea typeface="Lato"/>
                <a:cs typeface="Lato"/>
                <a:sym typeface="Lato"/>
              </a:rPr>
              <a:t>Instructional Technology helps in following ways</a:t>
            </a:r>
            <a:endParaRPr sz="3400"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729450" y="2078875"/>
            <a:ext cx="7688700" cy="29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b="1" lang="en" sz="1900">
                <a:solidFill>
                  <a:schemeClr val="dk2"/>
                </a:solidFill>
              </a:rPr>
              <a:t>setting of  instructional objectives</a:t>
            </a:r>
            <a:r>
              <a:rPr b="1" lang="en" sz="1500">
                <a:solidFill>
                  <a:schemeClr val="dk2"/>
                </a:solidFill>
              </a:rPr>
              <a:t> </a:t>
            </a:r>
            <a:endParaRPr b="1" sz="1900">
              <a:solidFill>
                <a:schemeClr val="dk2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n" sz="1900">
                <a:solidFill>
                  <a:schemeClr val="dk2"/>
                </a:solidFill>
              </a:rPr>
              <a:t> taking decision about instructional material</a:t>
            </a:r>
            <a:endParaRPr b="1" sz="1900">
              <a:solidFill>
                <a:schemeClr val="dk2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n" sz="1900">
                <a:solidFill>
                  <a:schemeClr val="dk2"/>
                </a:solidFill>
              </a:rPr>
              <a:t> taking decision about media and method</a:t>
            </a:r>
            <a:endParaRPr b="1" sz="1900">
              <a:solidFill>
                <a:schemeClr val="dk2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n" sz="1900">
                <a:solidFill>
                  <a:schemeClr val="dk2"/>
                </a:solidFill>
              </a:rPr>
              <a:t> taking decision about proper environment</a:t>
            </a:r>
            <a:endParaRPr b="1" sz="1900">
              <a:solidFill>
                <a:schemeClr val="dk2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</a:pPr>
            <a:r>
              <a:rPr b="1" lang="en" sz="1900">
                <a:solidFill>
                  <a:schemeClr val="dk2"/>
                </a:solidFill>
              </a:rPr>
              <a:t> taking decision about evaluation</a:t>
            </a:r>
            <a:endParaRPr b="1"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0" y="1318650"/>
            <a:ext cx="84180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679"/>
              <a:t>Difference between instructional technology and educational technology</a:t>
            </a:r>
            <a:endParaRPr sz="1679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380"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86750" y="2078875"/>
            <a:ext cx="8331300" cy="29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640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Educational technology is more comprehensive and broad, instructional technology is a subsystem of educational technology. </a:t>
            </a:r>
            <a:endParaRPr b="1" sz="6407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640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they cannot be considered synonyms.  </a:t>
            </a:r>
            <a:endParaRPr b="1" sz="6407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640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Education is more comprehensive and  instruction is only means to achieve the aim of education. </a:t>
            </a:r>
            <a:endParaRPr b="1" sz="6407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640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instructional Technology  or technology of  instruction  is a part  and section of the whole phenomenon of Technology  of education. </a:t>
            </a:r>
            <a:endParaRPr b="1" sz="6407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640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6407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b="1" sz="4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b="1" sz="4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729450" y="2078875"/>
            <a:ext cx="7688700" cy="295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3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b="1" lang="en" sz="6407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Instructional Technology determines the media and method which may be used in a given teaching learning situation for attaining the instructional objectives.  But educational technology is concerned with scientific use of available human and non-human resources for solving various problems of education including instruction to get  maximum result of the the whole teaching learning process.</a:t>
            </a:r>
            <a:endParaRPr b="1" sz="6407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