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4"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D8BD707-D9CF-40AE-B4C6-C98DA3205C09}" type="datetimeFigureOut">
              <a:rPr lang="en-US" smtClean="0"/>
              <a:pPr/>
              <a:t>02-Dec-21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02-Dec-21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02-Dec-21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D8BD707-D9CF-40AE-B4C6-C98DA3205C09}" type="datetimeFigureOut">
              <a:rPr lang="en-US" smtClean="0"/>
              <a:pPr/>
              <a:t>02-Dec-21</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02-Dec-21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048000"/>
            <a:ext cx="7772400" cy="3270504"/>
          </a:xfrm>
        </p:spPr>
        <p:txBody>
          <a:bodyPr/>
          <a:lstStyle/>
          <a:p>
            <a:r>
              <a:rPr lang="en-US" dirty="0"/>
              <a:t>Importance of research</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Factual Objective</a:t>
            </a:r>
            <a:br>
              <a:rPr lang="en-GB" dirty="0"/>
            </a:br>
            <a:endParaRPr lang="en-GB" dirty="0"/>
          </a:p>
        </p:txBody>
      </p:sp>
      <p:sp>
        <p:nvSpPr>
          <p:cNvPr id="3" name="Content Placeholder 2"/>
          <p:cNvSpPr>
            <a:spLocks noGrp="1"/>
          </p:cNvSpPr>
          <p:nvPr>
            <p:ph idx="1"/>
          </p:nvPr>
        </p:nvSpPr>
        <p:spPr/>
        <p:txBody>
          <a:bodyPr>
            <a:normAutofit lnSpcReduction="10000"/>
          </a:bodyPr>
          <a:lstStyle/>
          <a:p>
            <a:pPr>
              <a:buNone/>
            </a:pPr>
            <a:r>
              <a:rPr lang="en-US" dirty="0"/>
              <a:t>	</a:t>
            </a:r>
            <a:r>
              <a:rPr lang="en-US" dirty="0">
                <a:solidFill>
                  <a:srgbClr val="FFFF00"/>
                </a:solidFill>
              </a:rPr>
              <a:t>Those researches whose objective is factual find out new facts. </a:t>
            </a:r>
          </a:p>
          <a:p>
            <a:pPr>
              <a:buNone/>
            </a:pPr>
            <a:r>
              <a:rPr lang="en-US" dirty="0"/>
              <a:t>	</a:t>
            </a:r>
          </a:p>
          <a:p>
            <a:pPr>
              <a:buNone/>
            </a:pPr>
            <a:r>
              <a:rPr lang="en-US" dirty="0"/>
              <a:t>This objective is by nature descriptive. </a:t>
            </a:r>
          </a:p>
          <a:p>
            <a:pPr>
              <a:buNone/>
            </a:pPr>
            <a:endParaRPr lang="en-US" dirty="0"/>
          </a:p>
          <a:p>
            <a:pPr>
              <a:buNone/>
            </a:pPr>
            <a:r>
              <a:rPr lang="en-US" dirty="0"/>
              <a:t>			</a:t>
            </a:r>
            <a:r>
              <a:rPr lang="en-US" dirty="0">
                <a:solidFill>
                  <a:srgbClr val="FFFF00"/>
                </a:solidFill>
              </a:rPr>
              <a:t>These researches describe facts or 			events which happened previously. </a:t>
            </a:r>
          </a:p>
          <a:p>
            <a:pPr>
              <a:buNone/>
            </a:pPr>
            <a:endParaRPr lang="en-US" dirty="0"/>
          </a:p>
          <a:p>
            <a:pPr>
              <a:buNone/>
            </a:pPr>
            <a:r>
              <a:rPr lang="en-US" dirty="0"/>
              <a:t>Such type of research is done in history.</a:t>
            </a:r>
            <a:endParaRPr lang="en-GB"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Application Objective</a:t>
            </a:r>
            <a:br>
              <a:rPr lang="en-GB" dirty="0"/>
            </a:br>
            <a:endParaRPr lang="en-GB" dirty="0"/>
          </a:p>
        </p:txBody>
      </p:sp>
      <p:sp>
        <p:nvSpPr>
          <p:cNvPr id="3" name="Content Placeholder 2"/>
          <p:cNvSpPr>
            <a:spLocks noGrp="1"/>
          </p:cNvSpPr>
          <p:nvPr>
            <p:ph idx="1"/>
          </p:nvPr>
        </p:nvSpPr>
        <p:spPr/>
        <p:txBody>
          <a:bodyPr>
            <a:normAutofit lnSpcReduction="10000"/>
          </a:bodyPr>
          <a:lstStyle/>
          <a:p>
            <a:pPr>
              <a:buNone/>
            </a:pPr>
            <a:r>
              <a:rPr lang="en-US" dirty="0"/>
              <a:t>	The research having application objective does not contribute a new knowledge in the fund of human knowledge but </a:t>
            </a:r>
            <a:r>
              <a:rPr lang="en-US" dirty="0">
                <a:solidFill>
                  <a:srgbClr val="FFFF00"/>
                </a:solidFill>
              </a:rPr>
              <a:t>suggests new applications. </a:t>
            </a:r>
          </a:p>
          <a:p>
            <a:pPr>
              <a:buNone/>
            </a:pPr>
            <a:endParaRPr lang="en-US" dirty="0"/>
          </a:p>
          <a:p>
            <a:pPr>
              <a:buNone/>
            </a:pPr>
            <a:r>
              <a:rPr lang="en-US" dirty="0"/>
              <a:t>	By application we mean </a:t>
            </a:r>
            <a:r>
              <a:rPr lang="en-US" dirty="0">
                <a:solidFill>
                  <a:srgbClr val="FFFF00"/>
                </a:solidFill>
              </a:rPr>
              <a:t>modification in practice. </a:t>
            </a:r>
            <a:r>
              <a:rPr lang="en-US" dirty="0"/>
              <a:t>For improvement and example if anyone gives a new application of electricity then such type of research has application objective.</a:t>
            </a:r>
            <a:endParaRPr lang="en-GB"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Qualities of a good research</a:t>
            </a:r>
            <a:endParaRPr lang="en-GB" dirty="0"/>
          </a:p>
        </p:txBody>
      </p:sp>
      <p:sp>
        <p:nvSpPr>
          <p:cNvPr id="3" name="Content Placeholder 2"/>
          <p:cNvSpPr>
            <a:spLocks noGrp="1"/>
          </p:cNvSpPr>
          <p:nvPr>
            <p:ph idx="1"/>
          </p:nvPr>
        </p:nvSpPr>
        <p:spPr/>
        <p:txBody>
          <a:bodyPr>
            <a:normAutofit fontScale="85000" lnSpcReduction="20000"/>
          </a:bodyPr>
          <a:lstStyle/>
          <a:p>
            <a:pPr marL="582930" lvl="0" indent="-514350">
              <a:buFont typeface="+mj-lt"/>
              <a:buAutoNum type="arabicPeriod"/>
            </a:pPr>
            <a:r>
              <a:rPr lang="en-US" dirty="0"/>
              <a:t>Good research is systematic</a:t>
            </a:r>
          </a:p>
          <a:p>
            <a:pPr marL="582930" lvl="0" indent="-514350">
              <a:buFont typeface="+mj-lt"/>
              <a:buAutoNum type="arabicPeriod"/>
            </a:pPr>
            <a:endParaRPr lang="en-GB" dirty="0"/>
          </a:p>
          <a:p>
            <a:pPr marL="582930" lvl="0" indent="-514350">
              <a:buFont typeface="+mj-lt"/>
              <a:buAutoNum type="arabicPeriod"/>
            </a:pPr>
            <a:r>
              <a:rPr lang="en-US" dirty="0"/>
              <a:t>Good research is logical:  logical reasoning makes research more meaningful in the context of decision making.</a:t>
            </a:r>
          </a:p>
          <a:p>
            <a:pPr marL="582930" lvl="0" indent="-514350">
              <a:buFont typeface="+mj-lt"/>
              <a:buAutoNum type="arabicPeriod"/>
            </a:pPr>
            <a:endParaRPr lang="en-GB" dirty="0"/>
          </a:p>
          <a:p>
            <a:pPr marL="582930" lvl="0" indent="-514350">
              <a:buFont typeface="+mj-lt"/>
              <a:buAutoNum type="arabicPeriod"/>
            </a:pPr>
            <a:r>
              <a:rPr lang="en-US" dirty="0"/>
              <a:t>Good research is empirical</a:t>
            </a:r>
          </a:p>
          <a:p>
            <a:pPr marL="582930" lvl="0" indent="-514350">
              <a:buFont typeface="+mj-lt"/>
              <a:buAutoNum type="arabicPeriod"/>
            </a:pPr>
            <a:endParaRPr lang="en-GB" dirty="0"/>
          </a:p>
          <a:p>
            <a:pPr marL="582930" lvl="0" indent="-514350">
              <a:buFont typeface="+mj-lt"/>
              <a:buAutoNum type="arabicPeriod"/>
            </a:pPr>
            <a:r>
              <a:rPr lang="en-US" dirty="0"/>
              <a:t>Good research is replicable: This characteristic allows research results to be verified by replicating the study and thereby building a sound basis for decisions.</a:t>
            </a:r>
            <a:endParaRPr lang="en-GB"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Qualities of a good researcher</a:t>
            </a:r>
            <a:br>
              <a:rPr lang="en-GB" sz="3600" dirty="0"/>
            </a:br>
            <a:endParaRPr lang="en-GB" dirty="0"/>
          </a:p>
        </p:txBody>
      </p:sp>
      <p:sp>
        <p:nvSpPr>
          <p:cNvPr id="3" name="Content Placeholder 2"/>
          <p:cNvSpPr>
            <a:spLocks noGrp="1"/>
          </p:cNvSpPr>
          <p:nvPr>
            <p:ph idx="1"/>
          </p:nvPr>
        </p:nvSpPr>
        <p:spPr>
          <a:xfrm>
            <a:off x="914400" y="1783560"/>
            <a:ext cx="7772400" cy="5074440"/>
          </a:xfrm>
        </p:spPr>
        <p:txBody>
          <a:bodyPr>
            <a:normAutofit fontScale="92500"/>
          </a:bodyPr>
          <a:lstStyle/>
          <a:p>
            <a:pPr marL="969264" lvl="1" indent="-514350">
              <a:buFont typeface="+mj-lt"/>
              <a:buAutoNum type="arabicPeriod"/>
            </a:pPr>
            <a:r>
              <a:rPr lang="en-US" sz="2800" dirty="0"/>
              <a:t>an open minded without bias and prejudices</a:t>
            </a:r>
            <a:endParaRPr lang="en-GB" sz="2400" dirty="0"/>
          </a:p>
          <a:p>
            <a:pPr marL="969264" lvl="1" indent="-514350">
              <a:buFont typeface="+mj-lt"/>
              <a:buAutoNum type="arabicPeriod"/>
            </a:pPr>
            <a:r>
              <a:rPr lang="en-US" sz="2800" dirty="0">
                <a:solidFill>
                  <a:srgbClr val="FFFF00"/>
                </a:solidFill>
              </a:rPr>
              <a:t>a keen observer</a:t>
            </a:r>
            <a:endParaRPr lang="en-GB" sz="2400" dirty="0">
              <a:solidFill>
                <a:srgbClr val="FFFF00"/>
              </a:solidFill>
            </a:endParaRPr>
          </a:p>
          <a:p>
            <a:pPr marL="969264" lvl="1" indent="-514350">
              <a:buFont typeface="+mj-lt"/>
              <a:buAutoNum type="arabicPeriod"/>
            </a:pPr>
            <a:r>
              <a:rPr lang="en-US" sz="2800" dirty="0"/>
              <a:t>capable of analyzing  the phenomena critically</a:t>
            </a:r>
            <a:endParaRPr lang="en-GB" sz="2400" dirty="0"/>
          </a:p>
          <a:p>
            <a:pPr marL="969264" lvl="1" indent="-514350">
              <a:buFont typeface="+mj-lt"/>
              <a:buAutoNum type="arabicPeriod"/>
            </a:pPr>
            <a:r>
              <a:rPr lang="en-US" sz="2800" dirty="0">
                <a:solidFill>
                  <a:srgbClr val="FFFF00"/>
                </a:solidFill>
              </a:rPr>
              <a:t>possess a high degree of intellectual honesty</a:t>
            </a:r>
            <a:endParaRPr lang="en-GB" sz="2400" dirty="0">
              <a:solidFill>
                <a:srgbClr val="FFFF00"/>
              </a:solidFill>
            </a:endParaRPr>
          </a:p>
          <a:p>
            <a:pPr marL="969264" lvl="1" indent="-514350">
              <a:buFont typeface="+mj-lt"/>
              <a:buAutoNum type="arabicPeriod"/>
            </a:pPr>
            <a:r>
              <a:rPr lang="en-US" sz="2800" dirty="0"/>
              <a:t>courage to present convenient truths</a:t>
            </a:r>
            <a:endParaRPr lang="en-GB" sz="2400" dirty="0"/>
          </a:p>
          <a:p>
            <a:pPr marL="969264" lvl="1" indent="-514350">
              <a:buFont typeface="+mj-lt"/>
              <a:buAutoNum type="arabicPeriod"/>
            </a:pPr>
            <a:r>
              <a:rPr lang="en-US" sz="2800" dirty="0">
                <a:solidFill>
                  <a:srgbClr val="FFFF00"/>
                </a:solidFill>
              </a:rPr>
              <a:t>good interpersonal skills- to present the report, administer questionnaires and so forth,</a:t>
            </a:r>
            <a:endParaRPr lang="en-GB" sz="2400" dirty="0">
              <a:solidFill>
                <a:srgbClr val="FFFF00"/>
              </a:solidFill>
            </a:endParaRPr>
          </a:p>
          <a:p>
            <a:pPr marL="969264" lvl="1" indent="-514350">
              <a:buFont typeface="+mj-lt"/>
              <a:buAutoNum type="arabicPeriod"/>
            </a:pPr>
            <a:r>
              <a:rPr lang="en-US" sz="2800" dirty="0"/>
              <a:t>possess knowledge of research methods and data analysis</a:t>
            </a:r>
            <a:endParaRPr lang="en-GB" sz="2400" dirty="0"/>
          </a:p>
          <a:p>
            <a:pPr marL="969264" lvl="1" indent="-514350">
              <a:buFont typeface="+mj-lt"/>
              <a:buAutoNum type="arabicPeriod"/>
            </a:pPr>
            <a:r>
              <a:rPr lang="en-US" sz="2800" dirty="0">
                <a:solidFill>
                  <a:srgbClr val="FFFF00"/>
                </a:solidFill>
              </a:rPr>
              <a:t>good reference skills.</a:t>
            </a:r>
            <a:endParaRPr lang="en-GB" sz="2400" dirty="0">
              <a:solidFill>
                <a:srgbClr val="FFFF00"/>
              </a:solidFill>
            </a:endParaRP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26464"/>
          </a:xfrm>
        </p:spPr>
        <p:txBody>
          <a:bodyPr/>
          <a:lstStyle/>
          <a:p>
            <a:r>
              <a:rPr lang="en-GB" b="1" dirty="0"/>
              <a:t>Ethics in Research</a:t>
            </a:r>
            <a:br>
              <a:rPr lang="en-GB" dirty="0"/>
            </a:br>
            <a:endParaRPr lang="en-GB" dirty="0"/>
          </a:p>
        </p:txBody>
      </p:sp>
      <p:sp>
        <p:nvSpPr>
          <p:cNvPr id="3" name="Content Placeholder 2"/>
          <p:cNvSpPr>
            <a:spLocks noGrp="1"/>
          </p:cNvSpPr>
          <p:nvPr>
            <p:ph idx="1"/>
          </p:nvPr>
        </p:nvSpPr>
        <p:spPr>
          <a:xfrm>
            <a:off x="914400" y="990600"/>
            <a:ext cx="7772400" cy="5364960"/>
          </a:xfrm>
        </p:spPr>
        <p:txBody>
          <a:bodyPr>
            <a:normAutofit fontScale="85000" lnSpcReduction="20000"/>
          </a:bodyPr>
          <a:lstStyle/>
          <a:p>
            <a:pPr marL="582930" lvl="0" indent="-514350">
              <a:buFont typeface="+mj-lt"/>
              <a:buAutoNum type="arabicPeriod"/>
            </a:pPr>
            <a:r>
              <a:rPr lang="en-GB" dirty="0"/>
              <a:t>A </a:t>
            </a:r>
            <a:r>
              <a:rPr lang="en-GB" dirty="0">
                <a:solidFill>
                  <a:srgbClr val="FFFF00"/>
                </a:solidFill>
              </a:rPr>
              <a:t>permit to conduct</a:t>
            </a:r>
            <a:r>
              <a:rPr lang="en-GB" dirty="0"/>
              <a:t> the study must be properly sought </a:t>
            </a:r>
            <a:r>
              <a:rPr lang="en-GB" dirty="0">
                <a:solidFill>
                  <a:srgbClr val="FFFF00"/>
                </a:solidFill>
              </a:rPr>
              <a:t>from authority.</a:t>
            </a:r>
          </a:p>
          <a:p>
            <a:pPr marL="582930" lvl="0" indent="-514350">
              <a:buFont typeface="+mj-lt"/>
              <a:buAutoNum type="arabicPeriod"/>
            </a:pPr>
            <a:endParaRPr lang="en-GB" dirty="0"/>
          </a:p>
          <a:p>
            <a:pPr marL="582930" lvl="0" indent="-514350">
              <a:buFont typeface="+mj-lt"/>
              <a:buAutoNum type="arabicPeriod"/>
            </a:pPr>
            <a:r>
              <a:rPr lang="en-GB" dirty="0">
                <a:solidFill>
                  <a:srgbClr val="FFFF00"/>
                </a:solidFill>
              </a:rPr>
              <a:t>Willingness of the prospective respondents </a:t>
            </a:r>
            <a:r>
              <a:rPr lang="en-GB" dirty="0"/>
              <a:t>must also be considered.</a:t>
            </a:r>
          </a:p>
          <a:p>
            <a:pPr marL="582930" lvl="0" indent="-514350">
              <a:buFont typeface="+mj-lt"/>
              <a:buAutoNum type="arabicPeriod"/>
            </a:pPr>
            <a:endParaRPr lang="en-US" dirty="0"/>
          </a:p>
          <a:p>
            <a:pPr marL="582930" lvl="0" indent="-514350">
              <a:buFont typeface="+mj-lt"/>
              <a:buAutoNum type="arabicPeriod"/>
            </a:pPr>
            <a:endParaRPr lang="en-GB" dirty="0"/>
          </a:p>
          <a:p>
            <a:pPr marL="582930" lvl="0" indent="-514350">
              <a:buFont typeface="+mj-lt"/>
              <a:buAutoNum type="arabicPeriod"/>
            </a:pPr>
            <a:r>
              <a:rPr lang="en-GB" dirty="0"/>
              <a:t>The researcher must assure the respondents of </a:t>
            </a:r>
            <a:r>
              <a:rPr lang="en-GB" dirty="0">
                <a:solidFill>
                  <a:srgbClr val="FFFF00"/>
                </a:solidFill>
              </a:rPr>
              <a:t>confidentiality of the data </a:t>
            </a:r>
            <a:r>
              <a:rPr lang="en-GB" dirty="0"/>
              <a:t>that will be gathered and used in the study.</a:t>
            </a:r>
          </a:p>
          <a:p>
            <a:pPr marL="582930" lvl="0" indent="-514350">
              <a:buFont typeface="+mj-lt"/>
              <a:buAutoNum type="arabicPeriod"/>
            </a:pPr>
            <a:endParaRPr lang="en-GB" dirty="0"/>
          </a:p>
          <a:p>
            <a:pPr marL="582930" lvl="0" indent="-514350">
              <a:buFont typeface="+mj-lt"/>
              <a:buAutoNum type="arabicPeriod"/>
            </a:pPr>
            <a:r>
              <a:rPr lang="en-GB" dirty="0"/>
              <a:t>The researcher must be </a:t>
            </a:r>
            <a:r>
              <a:rPr lang="en-GB" dirty="0">
                <a:solidFill>
                  <a:srgbClr val="FFFF00"/>
                </a:solidFill>
              </a:rPr>
              <a:t>willing to share the findings of the study with the institution where the respondents belong.</a:t>
            </a:r>
            <a:r>
              <a:rPr lang="en-US" dirty="0">
                <a:solidFill>
                  <a:srgbClr val="FFFF00"/>
                </a:solidFill>
              </a:rPr>
              <a:t> </a:t>
            </a:r>
            <a:endParaRPr lang="en-GB" dirty="0">
              <a:solidFill>
                <a:srgbClr val="FFFF00"/>
              </a:solidFill>
            </a:endParaRPr>
          </a:p>
          <a:p>
            <a:pPr marL="582930" indent="-514350">
              <a:buFont typeface="+mj-lt"/>
              <a:buAutoNum type="arabicPeriod"/>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26464"/>
          </a:xfrm>
        </p:spPr>
        <p:txBody>
          <a:bodyPr/>
          <a:lstStyle/>
          <a:p>
            <a:r>
              <a:rPr lang="en-GB" b="1" dirty="0"/>
              <a:t>Ethics in Research.....</a:t>
            </a:r>
            <a:endParaRPr lang="en-GB" dirty="0"/>
          </a:p>
        </p:txBody>
      </p:sp>
      <p:sp>
        <p:nvSpPr>
          <p:cNvPr id="3" name="Content Placeholder 2"/>
          <p:cNvSpPr>
            <a:spLocks noGrp="1"/>
          </p:cNvSpPr>
          <p:nvPr>
            <p:ph idx="1"/>
          </p:nvPr>
        </p:nvSpPr>
        <p:spPr>
          <a:xfrm>
            <a:off x="914400" y="1295400"/>
            <a:ext cx="7772400" cy="5562600"/>
          </a:xfrm>
        </p:spPr>
        <p:txBody>
          <a:bodyPr>
            <a:normAutofit fontScale="92500" lnSpcReduction="20000"/>
          </a:bodyPr>
          <a:lstStyle/>
          <a:p>
            <a:pPr marL="582930" lvl="0" indent="-514350">
              <a:buAutoNum type="arabicPeriod" startAt="5"/>
            </a:pPr>
            <a:r>
              <a:rPr lang="en-GB" dirty="0"/>
              <a:t>The researcher must maintain honesty in the     publication of the findings and results of the study.</a:t>
            </a:r>
          </a:p>
          <a:p>
            <a:pPr marL="582930" lvl="0" indent="-514350">
              <a:buAutoNum type="arabicPeriod" startAt="5"/>
            </a:pPr>
            <a:endParaRPr lang="en-GB" dirty="0"/>
          </a:p>
          <a:p>
            <a:pPr marL="582930" lvl="0" indent="-514350">
              <a:buAutoNum type="arabicPeriod" startAt="6"/>
            </a:pPr>
            <a:r>
              <a:rPr lang="en-GB" dirty="0">
                <a:solidFill>
                  <a:srgbClr val="FFFF00"/>
                </a:solidFill>
              </a:rPr>
              <a:t>The researcher must not cause harm to the respondents especially during an experimental research.</a:t>
            </a:r>
          </a:p>
          <a:p>
            <a:pPr marL="582930" lvl="0" indent="-514350">
              <a:buAutoNum type="arabicPeriod" startAt="6"/>
            </a:pPr>
            <a:endParaRPr lang="en-GB" dirty="0"/>
          </a:p>
          <a:p>
            <a:pPr marL="582930" lvl="0" indent="-514350">
              <a:buAutoNum type="arabicPeriod" startAt="7"/>
            </a:pPr>
            <a:r>
              <a:rPr lang="en-GB" dirty="0"/>
              <a:t>The researcher must consider the potential    benefits that the respondents may get from the study.</a:t>
            </a:r>
          </a:p>
          <a:p>
            <a:pPr marL="582930" lvl="0" indent="-514350">
              <a:buAutoNum type="arabicPeriod" startAt="7"/>
            </a:pPr>
            <a:endParaRPr lang="en-GB" dirty="0"/>
          </a:p>
          <a:p>
            <a:pPr lvl="0">
              <a:buNone/>
            </a:pPr>
            <a:r>
              <a:rPr lang="en-GB" dirty="0"/>
              <a:t>8.   The researcher must observe intellectual        honesty in undertaking such research.</a:t>
            </a:r>
            <a:r>
              <a:rPr lang="en-US" dirty="0"/>
              <a:t> </a:t>
            </a:r>
            <a:endParaRPr lang="en-GB" dirty="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26464"/>
          </a:xfrm>
        </p:spPr>
        <p:txBody>
          <a:bodyPr/>
          <a:lstStyle/>
          <a:p>
            <a:r>
              <a:rPr lang="en-US" b="1" dirty="0"/>
              <a:t>Limitations of research</a:t>
            </a:r>
            <a:br>
              <a:rPr lang="en-GB" dirty="0"/>
            </a:br>
            <a:endParaRPr lang="en-GB" dirty="0"/>
          </a:p>
        </p:txBody>
      </p:sp>
      <p:sp>
        <p:nvSpPr>
          <p:cNvPr id="3" name="Content Placeholder 2"/>
          <p:cNvSpPr>
            <a:spLocks noGrp="1"/>
          </p:cNvSpPr>
          <p:nvPr>
            <p:ph idx="1"/>
          </p:nvPr>
        </p:nvSpPr>
        <p:spPr>
          <a:xfrm>
            <a:off x="914400" y="990600"/>
            <a:ext cx="7772400" cy="5867400"/>
          </a:xfrm>
        </p:spPr>
        <p:txBody>
          <a:bodyPr>
            <a:normAutofit fontScale="85000" lnSpcReduction="20000"/>
          </a:bodyPr>
          <a:lstStyle/>
          <a:p>
            <a:pPr marL="582930" lvl="0" indent="-514350">
              <a:buFont typeface="+mj-lt"/>
              <a:buAutoNum type="arabicPeriod"/>
            </a:pPr>
            <a:r>
              <a:rPr lang="en-US" dirty="0"/>
              <a:t>One cannot equate research, especially educational research with science totally.</a:t>
            </a:r>
          </a:p>
          <a:p>
            <a:pPr marL="582930" lvl="0" indent="-514350">
              <a:buFont typeface="+mj-lt"/>
              <a:buAutoNum type="arabicPeriod"/>
            </a:pPr>
            <a:endParaRPr lang="en-GB" dirty="0"/>
          </a:p>
          <a:p>
            <a:pPr marL="582930" lvl="0" indent="-514350">
              <a:buFont typeface="+mj-lt"/>
              <a:buAutoNum type="arabicPeriod"/>
            </a:pPr>
            <a:r>
              <a:rPr lang="en-US" dirty="0">
                <a:solidFill>
                  <a:srgbClr val="FFFF00"/>
                </a:solidFill>
              </a:rPr>
              <a:t>Uncontrollable variables can creep in which may affect the results </a:t>
            </a:r>
            <a:r>
              <a:rPr lang="en-US" dirty="0"/>
              <a:t>at any stage in educational research.</a:t>
            </a:r>
          </a:p>
          <a:p>
            <a:pPr marL="582930" lvl="0" indent="-514350">
              <a:buFont typeface="+mj-lt"/>
              <a:buAutoNum type="arabicPeriod"/>
            </a:pPr>
            <a:endParaRPr lang="en-GB" dirty="0"/>
          </a:p>
          <a:p>
            <a:pPr marL="582930" lvl="0" indent="-514350">
              <a:buFont typeface="+mj-lt"/>
              <a:buAutoNum type="arabicPeriod"/>
            </a:pPr>
            <a:r>
              <a:rPr lang="en-US" dirty="0">
                <a:solidFill>
                  <a:srgbClr val="FFFF00"/>
                </a:solidFill>
              </a:rPr>
              <a:t>Human tendencies </a:t>
            </a:r>
            <a:r>
              <a:rPr lang="en-US" dirty="0"/>
              <a:t>are another area that </a:t>
            </a:r>
            <a:r>
              <a:rPr lang="en-US" dirty="0">
                <a:solidFill>
                  <a:srgbClr val="FFFF00"/>
                </a:solidFill>
              </a:rPr>
              <a:t>limits the accuracy of educational research.</a:t>
            </a:r>
          </a:p>
          <a:p>
            <a:pPr marL="582930" lvl="0" indent="-514350">
              <a:buFont typeface="+mj-lt"/>
              <a:buAutoNum type="arabicPeriod"/>
            </a:pPr>
            <a:endParaRPr lang="en-GB" dirty="0"/>
          </a:p>
          <a:p>
            <a:pPr marL="582930" lvl="0" indent="-514350">
              <a:buFont typeface="+mj-lt"/>
              <a:buAutoNum type="arabicPeriod"/>
            </a:pPr>
            <a:r>
              <a:rPr lang="en-US" dirty="0">
                <a:solidFill>
                  <a:srgbClr val="FFFF00"/>
                </a:solidFill>
              </a:rPr>
              <a:t>Time and money </a:t>
            </a:r>
            <a:r>
              <a:rPr lang="en-US" dirty="0"/>
              <a:t>are ground realities that blind the researcher</a:t>
            </a:r>
          </a:p>
          <a:p>
            <a:pPr marL="582930" lvl="0" indent="-514350">
              <a:buFont typeface="+mj-lt"/>
              <a:buAutoNum type="arabicPeriod"/>
            </a:pPr>
            <a:endParaRPr lang="en-GB" dirty="0"/>
          </a:p>
          <a:p>
            <a:pPr marL="582930" lvl="0" indent="-514350">
              <a:buFont typeface="+mj-lt"/>
              <a:buAutoNum type="arabicPeriod"/>
            </a:pPr>
            <a:r>
              <a:rPr lang="en-US" dirty="0">
                <a:solidFill>
                  <a:srgbClr val="FFFF00"/>
                </a:solidFill>
              </a:rPr>
              <a:t>Lack of computerization </a:t>
            </a:r>
            <a:r>
              <a:rPr lang="en-US" dirty="0"/>
              <a:t>is a hindrance to the systematic procedure of the researcher</a:t>
            </a:r>
            <a:endParaRPr lang="en-GB" dirty="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90600"/>
          </a:xfrm>
        </p:spPr>
        <p:txBody>
          <a:bodyPr/>
          <a:lstStyle/>
          <a:p>
            <a:r>
              <a:rPr lang="en-US" b="1" dirty="0"/>
              <a:t>Limitations of research……</a:t>
            </a:r>
            <a:br>
              <a:rPr lang="en-GB" dirty="0"/>
            </a:br>
            <a:endParaRPr lang="en-GB" dirty="0"/>
          </a:p>
        </p:txBody>
      </p:sp>
      <p:sp>
        <p:nvSpPr>
          <p:cNvPr id="3" name="Content Placeholder 2"/>
          <p:cNvSpPr>
            <a:spLocks noGrp="1"/>
          </p:cNvSpPr>
          <p:nvPr>
            <p:ph idx="1"/>
          </p:nvPr>
        </p:nvSpPr>
        <p:spPr>
          <a:xfrm>
            <a:off x="914400" y="1066800"/>
            <a:ext cx="7772400" cy="4953000"/>
          </a:xfrm>
        </p:spPr>
        <p:txBody>
          <a:bodyPr>
            <a:normAutofit lnSpcReduction="10000"/>
          </a:bodyPr>
          <a:lstStyle/>
          <a:p>
            <a:pPr marL="582930" lvl="0" indent="-514350">
              <a:buAutoNum type="arabicPeriod" startAt="6"/>
            </a:pPr>
            <a:r>
              <a:rPr lang="en-US" dirty="0">
                <a:solidFill>
                  <a:srgbClr val="FFFF00"/>
                </a:solidFill>
              </a:rPr>
              <a:t>Lack of scientific training  in the methodology  </a:t>
            </a:r>
            <a:r>
              <a:rPr lang="en-US" dirty="0"/>
              <a:t>of research stands  as a block of the systematic progress of the research Endeavour</a:t>
            </a:r>
          </a:p>
          <a:p>
            <a:pPr marL="582930" lvl="0" indent="-514350">
              <a:buAutoNum type="arabicPeriod" startAt="6"/>
            </a:pPr>
            <a:endParaRPr lang="en-GB" dirty="0"/>
          </a:p>
          <a:p>
            <a:pPr marL="582930" lvl="0" indent="-514350">
              <a:buAutoNum type="arabicPeriod" startAt="7"/>
            </a:pPr>
            <a:r>
              <a:rPr lang="en-US" dirty="0"/>
              <a:t>Insufficient interaction between university research departments and business establishments</a:t>
            </a:r>
          </a:p>
          <a:p>
            <a:pPr marL="582930" lvl="0" indent="-514350">
              <a:buNone/>
            </a:pPr>
            <a:endParaRPr lang="en-GB" dirty="0"/>
          </a:p>
          <a:p>
            <a:pPr marL="582930" lvl="0" indent="-514350">
              <a:buAutoNum type="arabicPeriod" startAt="9"/>
            </a:pPr>
            <a:r>
              <a:rPr lang="en-US" dirty="0">
                <a:solidFill>
                  <a:srgbClr val="FFFF00"/>
                </a:solidFill>
              </a:rPr>
              <a:t>Poor library management  and functioning</a:t>
            </a:r>
          </a:p>
          <a:p>
            <a:pPr marL="582930" lvl="0" indent="-514350">
              <a:buAutoNum type="arabicPeriod" startAt="9"/>
            </a:pPr>
            <a:endParaRPr lang="en-GB" dirty="0">
              <a:solidFill>
                <a:srgbClr val="FFFF00"/>
              </a:solidFill>
            </a:endParaRPr>
          </a:p>
          <a:p>
            <a:pPr lvl="0">
              <a:buNone/>
            </a:pPr>
            <a:endParaRPr lang="en-GB" dirty="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 research……</a:t>
            </a:r>
            <a:br>
              <a:rPr lang="en-GB" dirty="0"/>
            </a:br>
            <a:endParaRPr lang="en-GB" dirty="0"/>
          </a:p>
        </p:txBody>
      </p:sp>
      <p:sp>
        <p:nvSpPr>
          <p:cNvPr id="3" name="Content Placeholder 2"/>
          <p:cNvSpPr>
            <a:spLocks noGrp="1"/>
          </p:cNvSpPr>
          <p:nvPr>
            <p:ph idx="1"/>
          </p:nvPr>
        </p:nvSpPr>
        <p:spPr/>
        <p:txBody>
          <a:bodyPr/>
          <a:lstStyle/>
          <a:p>
            <a:pPr lvl="0">
              <a:buNone/>
            </a:pPr>
            <a:r>
              <a:rPr lang="en-US" dirty="0"/>
              <a:t>10. Difficulty of timely availability of published data</a:t>
            </a:r>
          </a:p>
          <a:p>
            <a:pPr lvl="0">
              <a:buNone/>
            </a:pPr>
            <a:endParaRPr lang="en-GB" dirty="0"/>
          </a:p>
          <a:p>
            <a:pPr marL="582930" lvl="0" indent="-514350">
              <a:buAutoNum type="arabicPeriod" startAt="11"/>
            </a:pPr>
            <a:r>
              <a:rPr lang="en-US" dirty="0"/>
              <a:t>Lack of objectivity</a:t>
            </a:r>
          </a:p>
          <a:p>
            <a:pPr marL="582930" lvl="0" indent="-514350">
              <a:buAutoNum type="arabicPeriod" startAt="11"/>
            </a:pPr>
            <a:endParaRPr lang="en-GB" dirty="0"/>
          </a:p>
          <a:p>
            <a:pPr marL="582930" lvl="0" indent="-514350">
              <a:buAutoNum type="arabicPeriod" startAt="12"/>
            </a:pPr>
            <a:r>
              <a:rPr lang="en-US" dirty="0"/>
              <a:t>Methodological difficulties</a:t>
            </a:r>
          </a:p>
          <a:p>
            <a:pPr marL="582930" lvl="0" indent="-514350">
              <a:buAutoNum type="arabicPeriod" startAt="12"/>
            </a:pPr>
            <a:endParaRPr lang="en-GB" dirty="0"/>
          </a:p>
          <a:p>
            <a:pPr lvl="0">
              <a:buNone/>
            </a:pPr>
            <a:r>
              <a:rPr lang="en-US" dirty="0"/>
              <a:t>13.  Complexities of subject matter</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sz="9600" dirty="0"/>
            </a:br>
            <a:br>
              <a:rPr lang="en-US" sz="9600" dirty="0"/>
            </a:br>
            <a:r>
              <a:rPr lang="en-US" sz="9600" dirty="0"/>
              <a:t>THANKS</a:t>
            </a:r>
            <a:endParaRPr lang="en-GB" sz="9600" dirty="0"/>
          </a:p>
        </p:txBody>
      </p:sp>
      <p:sp>
        <p:nvSpPr>
          <p:cNvPr id="3" name="Content Placeholder 2"/>
          <p:cNvSpPr>
            <a:spLocks noGrp="1"/>
          </p:cNvSpPr>
          <p:nvPr>
            <p:ph idx="1"/>
          </p:nvPr>
        </p:nvSpPr>
        <p:spPr/>
        <p:txBody>
          <a:bodyPr/>
          <a:lstStyle/>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Scope of research</a:t>
            </a:r>
            <a:br>
              <a:rPr lang="en-GB" dirty="0"/>
            </a:br>
            <a:endParaRPr lang="en-GB" dirty="0"/>
          </a:p>
        </p:txBody>
      </p:sp>
      <p:sp>
        <p:nvSpPr>
          <p:cNvPr id="3" name="Content Placeholder 2"/>
          <p:cNvSpPr>
            <a:spLocks noGrp="1"/>
          </p:cNvSpPr>
          <p:nvPr>
            <p:ph idx="1"/>
          </p:nvPr>
        </p:nvSpPr>
        <p:spPr>
          <a:xfrm>
            <a:off x="914400" y="1447800"/>
            <a:ext cx="7772400" cy="4907760"/>
          </a:xfrm>
        </p:spPr>
        <p:txBody>
          <a:bodyPr>
            <a:normAutofit fontScale="92500" lnSpcReduction="10000"/>
          </a:bodyPr>
          <a:lstStyle/>
          <a:p>
            <a:pPr marL="582930" lvl="0" indent="-514350">
              <a:buFont typeface="+mj-lt"/>
              <a:buAutoNum type="arabicPeriod"/>
            </a:pPr>
            <a:r>
              <a:rPr lang="en-US" dirty="0"/>
              <a:t>Advancement of knowledge</a:t>
            </a:r>
            <a:endParaRPr lang="en-GB" dirty="0"/>
          </a:p>
          <a:p>
            <a:pPr marL="582930" lvl="0" indent="-514350">
              <a:buFont typeface="+mj-lt"/>
              <a:buAutoNum type="arabicPeriod"/>
            </a:pPr>
            <a:r>
              <a:rPr lang="en-US" dirty="0"/>
              <a:t>Research brings to light information that might </a:t>
            </a:r>
            <a:r>
              <a:rPr lang="en-US" dirty="0">
                <a:solidFill>
                  <a:srgbClr val="FFFF00"/>
                </a:solidFill>
              </a:rPr>
              <a:t>never be discovered</a:t>
            </a:r>
            <a:endParaRPr lang="en-GB" dirty="0">
              <a:solidFill>
                <a:srgbClr val="FFFF00"/>
              </a:solidFill>
            </a:endParaRPr>
          </a:p>
          <a:p>
            <a:pPr marL="582930" lvl="0" indent="-514350">
              <a:buFont typeface="+mj-lt"/>
              <a:buAutoNum type="arabicPeriod"/>
            </a:pPr>
            <a:r>
              <a:rPr lang="en-US" dirty="0"/>
              <a:t>Research </a:t>
            </a:r>
            <a:r>
              <a:rPr lang="en-US" dirty="0">
                <a:solidFill>
                  <a:srgbClr val="FFFF00"/>
                </a:solidFill>
              </a:rPr>
              <a:t>establishes</a:t>
            </a:r>
            <a:r>
              <a:rPr lang="en-US" dirty="0"/>
              <a:t> generalizations and general laws, and contributes to the theory building in various fields of knowledge.</a:t>
            </a:r>
            <a:endParaRPr lang="en-GB" dirty="0"/>
          </a:p>
          <a:p>
            <a:pPr marL="582930" lvl="0" indent="-514350">
              <a:buFont typeface="+mj-lt"/>
              <a:buAutoNum type="arabicPeriod"/>
            </a:pPr>
            <a:r>
              <a:rPr lang="en-US" dirty="0"/>
              <a:t>Research </a:t>
            </a:r>
            <a:r>
              <a:rPr lang="en-US" dirty="0">
                <a:solidFill>
                  <a:srgbClr val="FFFF00"/>
                </a:solidFill>
              </a:rPr>
              <a:t>verifies and tests </a:t>
            </a:r>
            <a:r>
              <a:rPr lang="en-US" dirty="0"/>
              <a:t>existing facts and theory.</a:t>
            </a:r>
            <a:endParaRPr lang="en-GB" dirty="0"/>
          </a:p>
          <a:p>
            <a:pPr marL="582930" lvl="0" indent="-514350">
              <a:buFont typeface="+mj-lt"/>
              <a:buAutoNum type="arabicPeriod"/>
            </a:pPr>
            <a:r>
              <a:rPr lang="en-US" dirty="0"/>
              <a:t>General laws developed through research may enable us to </a:t>
            </a:r>
            <a:r>
              <a:rPr lang="en-US" dirty="0">
                <a:solidFill>
                  <a:srgbClr val="FFFF00"/>
                </a:solidFill>
              </a:rPr>
              <a:t>make reliable predictions </a:t>
            </a:r>
            <a:r>
              <a:rPr lang="en-US" dirty="0"/>
              <a:t>of events yet to happen.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Scope of research...</a:t>
            </a:r>
            <a:br>
              <a:rPr lang="en-GB" dirty="0"/>
            </a:br>
            <a:endParaRPr lang="en-GB" dirty="0"/>
          </a:p>
        </p:txBody>
      </p:sp>
      <p:sp>
        <p:nvSpPr>
          <p:cNvPr id="3" name="Content Placeholder 2"/>
          <p:cNvSpPr>
            <a:spLocks noGrp="1"/>
          </p:cNvSpPr>
          <p:nvPr>
            <p:ph idx="1"/>
          </p:nvPr>
        </p:nvSpPr>
        <p:spPr>
          <a:xfrm>
            <a:off x="914400" y="1447800"/>
            <a:ext cx="7772400" cy="4907760"/>
          </a:xfrm>
        </p:spPr>
        <p:txBody>
          <a:bodyPr>
            <a:normAutofit fontScale="92500" lnSpcReduction="20000"/>
          </a:bodyPr>
          <a:lstStyle/>
          <a:p>
            <a:pPr marL="582930" lvl="0" indent="-514350">
              <a:buNone/>
            </a:pPr>
            <a:r>
              <a:rPr lang="en-US" dirty="0"/>
              <a:t>6.    Research aims to analyze inter relationships between variables and to derive causal explanations.</a:t>
            </a:r>
            <a:endParaRPr lang="en-GB" dirty="0"/>
          </a:p>
          <a:p>
            <a:pPr marL="582930" lvl="0" indent="-514350">
              <a:buNone/>
            </a:pPr>
            <a:r>
              <a:rPr lang="en-US" dirty="0">
                <a:solidFill>
                  <a:srgbClr val="FFFF00"/>
                </a:solidFill>
              </a:rPr>
              <a:t>7.   Research aims at developing new tools, concepts and theories for a better study of unknown phenomena.</a:t>
            </a:r>
            <a:endParaRPr lang="en-GB" dirty="0">
              <a:solidFill>
                <a:srgbClr val="FFFF00"/>
              </a:solidFill>
            </a:endParaRPr>
          </a:p>
          <a:p>
            <a:pPr marL="582930" lvl="0" indent="-514350">
              <a:buNone/>
            </a:pPr>
            <a:r>
              <a:rPr lang="en-US" dirty="0">
                <a:solidFill>
                  <a:srgbClr val="00B0F0"/>
                </a:solidFill>
              </a:rPr>
              <a:t>8.   Research aids in planning and thus contributes to national development.</a:t>
            </a:r>
            <a:endParaRPr lang="en-GB" dirty="0">
              <a:solidFill>
                <a:srgbClr val="00B0F0"/>
              </a:solidFill>
            </a:endParaRPr>
          </a:p>
          <a:p>
            <a:pPr marL="582930" lvl="0" indent="-514350">
              <a:buNone/>
            </a:pPr>
            <a:r>
              <a:rPr lang="en-US" dirty="0">
                <a:solidFill>
                  <a:schemeClr val="accent1"/>
                </a:solidFill>
              </a:rPr>
              <a:t>9.   Research brings out factual data on current situations and problems for drawing up plans on a realistic basis.</a:t>
            </a:r>
            <a:endParaRPr lang="en-GB" dirty="0">
              <a:solidFill>
                <a:schemeClr val="accent1"/>
              </a:solidFill>
            </a:endParaRPr>
          </a:p>
          <a:p>
            <a:pPr marL="582930" lvl="0" indent="-514350">
              <a:buNone/>
            </a:pPr>
            <a:r>
              <a:rPr lang="en-US" dirty="0"/>
              <a:t> 10. Research helps to achieve goals of education.</a:t>
            </a:r>
            <a:endParaRPr lang="en-GB" dirty="0"/>
          </a:p>
          <a:p>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Need and importance of research in education</a:t>
            </a:r>
            <a:br>
              <a:rPr lang="en-US" b="1" dirty="0"/>
            </a:br>
            <a:br>
              <a:rPr lang="en-US" b="1" dirty="0"/>
            </a:br>
            <a:br>
              <a:rPr lang="en-US" b="1" dirty="0"/>
            </a:br>
            <a:br>
              <a:rPr lang="en-GB" dirty="0"/>
            </a:br>
            <a:endParaRPr lang="en-GB" dirty="0"/>
          </a:p>
        </p:txBody>
      </p:sp>
      <p:sp>
        <p:nvSpPr>
          <p:cNvPr id="3" name="Content Placeholder 2"/>
          <p:cNvSpPr>
            <a:spLocks noGrp="1"/>
          </p:cNvSpPr>
          <p:nvPr>
            <p:ph idx="1"/>
          </p:nvPr>
        </p:nvSpPr>
        <p:spPr>
          <a:xfrm>
            <a:off x="914400" y="1783560"/>
            <a:ext cx="7772400" cy="5074440"/>
          </a:xfrm>
        </p:spPr>
        <p:txBody>
          <a:bodyPr>
            <a:normAutofit fontScale="92500" lnSpcReduction="20000"/>
          </a:bodyPr>
          <a:lstStyle/>
          <a:p>
            <a:pPr marL="582930" lvl="0" indent="-514350">
              <a:buFont typeface="+mj-lt"/>
              <a:buAutoNum type="arabicPeriod"/>
            </a:pPr>
            <a:endParaRPr lang="en-US" dirty="0">
              <a:solidFill>
                <a:schemeClr val="accent1"/>
              </a:solidFill>
            </a:endParaRPr>
          </a:p>
          <a:p>
            <a:pPr marL="582930" lvl="0" indent="-514350">
              <a:buFont typeface="+mj-lt"/>
              <a:buAutoNum type="arabicPeriod"/>
            </a:pPr>
            <a:r>
              <a:rPr lang="en-US" dirty="0">
                <a:solidFill>
                  <a:schemeClr val="accent1"/>
                </a:solidFill>
              </a:rPr>
              <a:t>Through an intensive process  of scientific enquiry </a:t>
            </a:r>
            <a:r>
              <a:rPr lang="en-US" dirty="0"/>
              <a:t>about the philosophical, historical, economic, psychological and sociological impact on various aspects of education that </a:t>
            </a:r>
            <a:r>
              <a:rPr lang="en-US" dirty="0">
                <a:solidFill>
                  <a:schemeClr val="accent1"/>
                </a:solidFill>
              </a:rPr>
              <a:t>sound theories that can be established.</a:t>
            </a:r>
          </a:p>
          <a:p>
            <a:pPr marL="582930" lvl="0" indent="-514350">
              <a:buFont typeface="+mj-lt"/>
              <a:buAutoNum type="arabicPeriod"/>
            </a:pPr>
            <a:endParaRPr lang="en-GB" dirty="0">
              <a:solidFill>
                <a:schemeClr val="accent1"/>
              </a:solidFill>
            </a:endParaRPr>
          </a:p>
          <a:p>
            <a:pPr marL="582930" lvl="0" indent="-514350">
              <a:buFont typeface="+mj-lt"/>
              <a:buAutoNum type="arabicPeriod"/>
            </a:pPr>
            <a:r>
              <a:rPr lang="en-US" dirty="0"/>
              <a:t>For the changing conception of education.</a:t>
            </a:r>
          </a:p>
          <a:p>
            <a:pPr marL="582930" lvl="0" indent="-514350">
              <a:buFont typeface="+mj-lt"/>
              <a:buAutoNum type="arabicPeriod"/>
            </a:pPr>
            <a:endParaRPr lang="en-GB" dirty="0"/>
          </a:p>
          <a:p>
            <a:pPr marL="582930" indent="-514350">
              <a:buFont typeface="+mj-lt"/>
              <a:buAutoNum type="arabicPeriod"/>
            </a:pPr>
            <a:r>
              <a:rPr lang="en-US" dirty="0"/>
              <a:t>For bringing improvements in the existing curriculum, textbooks, methods of teaching and evaluation</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Need and importance of research in education...</a:t>
            </a:r>
            <a:endParaRPr lang="en-GB" dirty="0"/>
          </a:p>
        </p:txBody>
      </p:sp>
      <p:sp>
        <p:nvSpPr>
          <p:cNvPr id="3" name="Content Placeholder 2"/>
          <p:cNvSpPr>
            <a:spLocks noGrp="1"/>
          </p:cNvSpPr>
          <p:nvPr>
            <p:ph idx="1"/>
          </p:nvPr>
        </p:nvSpPr>
        <p:spPr/>
        <p:txBody>
          <a:bodyPr>
            <a:normAutofit fontScale="85000" lnSpcReduction="10000"/>
          </a:bodyPr>
          <a:lstStyle/>
          <a:p>
            <a:pPr lvl="0">
              <a:buNone/>
            </a:pPr>
            <a:endParaRPr lang="en-US" dirty="0"/>
          </a:p>
          <a:p>
            <a:pPr lvl="0">
              <a:buNone/>
            </a:pPr>
            <a:r>
              <a:rPr lang="en-US" dirty="0"/>
              <a:t>4. The slogan of democratization of education resulted in the expansion of education. We need solutions based on research so that the coming generation is not left to the mercy of errors of outright sins of tradition, ignorance and prejudice.</a:t>
            </a:r>
          </a:p>
          <a:p>
            <a:pPr lvl="0">
              <a:buNone/>
            </a:pPr>
            <a:endParaRPr lang="en-GB" dirty="0"/>
          </a:p>
          <a:p>
            <a:pPr lvl="0">
              <a:buNone/>
            </a:pPr>
            <a:r>
              <a:rPr lang="en-US" dirty="0">
                <a:solidFill>
                  <a:srgbClr val="FFFF00"/>
                </a:solidFill>
              </a:rPr>
              <a:t>5. Education depends on a body of knowledge, there is need to add scientific knowledge to it for enrichment and improvement. This will facilitate adjustments in educational </a:t>
            </a:r>
            <a:r>
              <a:rPr lang="en-US" dirty="0" err="1">
                <a:solidFill>
                  <a:srgbClr val="FFFF00"/>
                </a:solidFill>
              </a:rPr>
              <a:t>programmes</a:t>
            </a:r>
            <a:r>
              <a:rPr lang="en-US" dirty="0">
                <a:solidFill>
                  <a:srgbClr val="FFFF00"/>
                </a:solidFill>
              </a:rPr>
              <a:t> accordingly.</a:t>
            </a:r>
            <a:endParaRPr lang="en-GB" dirty="0">
              <a:solidFill>
                <a:srgbClr val="FFFF00"/>
              </a:solidFill>
            </a:endParaRP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97864"/>
          </a:xfrm>
        </p:spPr>
        <p:txBody>
          <a:bodyPr/>
          <a:lstStyle/>
          <a:p>
            <a:r>
              <a:rPr lang="en-US" b="1" dirty="0"/>
              <a:t>Characteristics of educational research</a:t>
            </a:r>
            <a:br>
              <a:rPr lang="en-GB" dirty="0"/>
            </a:br>
            <a:endParaRPr lang="en-GB" dirty="0"/>
          </a:p>
        </p:txBody>
      </p:sp>
      <p:sp>
        <p:nvSpPr>
          <p:cNvPr id="3" name="Content Placeholder 2"/>
          <p:cNvSpPr>
            <a:spLocks noGrp="1"/>
          </p:cNvSpPr>
          <p:nvPr>
            <p:ph idx="1"/>
          </p:nvPr>
        </p:nvSpPr>
        <p:spPr>
          <a:xfrm>
            <a:off x="914400" y="1371600"/>
            <a:ext cx="7772400" cy="5486400"/>
          </a:xfrm>
        </p:spPr>
        <p:txBody>
          <a:bodyPr>
            <a:normAutofit fontScale="77500" lnSpcReduction="20000"/>
          </a:bodyPr>
          <a:lstStyle/>
          <a:p>
            <a:pPr marL="582930" lvl="0" indent="-514350">
              <a:buFont typeface="+mj-lt"/>
              <a:buAutoNum type="arabicPeriod"/>
            </a:pPr>
            <a:endParaRPr lang="en-US" dirty="0"/>
          </a:p>
          <a:p>
            <a:pPr marL="582930" lvl="0" indent="-514350">
              <a:buFont typeface="+mj-lt"/>
              <a:buAutoNum type="arabicPeriod"/>
            </a:pPr>
            <a:r>
              <a:rPr lang="en-US" sz="3100" dirty="0"/>
              <a:t>Educational research attempts </a:t>
            </a:r>
            <a:r>
              <a:rPr lang="en-US" sz="3100" dirty="0">
                <a:solidFill>
                  <a:srgbClr val="FFFF00"/>
                </a:solidFill>
              </a:rPr>
              <a:t>to solve a problem.</a:t>
            </a:r>
          </a:p>
          <a:p>
            <a:pPr marL="582930" lvl="0" indent="-514350">
              <a:buFont typeface="+mj-lt"/>
              <a:buAutoNum type="arabicPeriod"/>
            </a:pPr>
            <a:endParaRPr lang="en-GB" sz="3100" dirty="0"/>
          </a:p>
          <a:p>
            <a:pPr marL="582930" lvl="0" indent="-514350">
              <a:buFont typeface="+mj-lt"/>
              <a:buAutoNum type="arabicPeriod"/>
            </a:pPr>
            <a:r>
              <a:rPr lang="en-US" sz="3100" dirty="0"/>
              <a:t>Research involves </a:t>
            </a:r>
            <a:r>
              <a:rPr lang="en-US" sz="3100" dirty="0">
                <a:solidFill>
                  <a:srgbClr val="FFFF00"/>
                </a:solidFill>
              </a:rPr>
              <a:t>gathering new data </a:t>
            </a:r>
            <a:r>
              <a:rPr lang="en-US" sz="3100" dirty="0"/>
              <a:t>from primary or first-hand sources or  using existing data for a new purpose.</a:t>
            </a:r>
          </a:p>
          <a:p>
            <a:pPr marL="582930" lvl="0" indent="-514350">
              <a:buFont typeface="+mj-lt"/>
              <a:buAutoNum type="arabicPeriod"/>
            </a:pPr>
            <a:endParaRPr lang="en-GB" sz="3100" dirty="0"/>
          </a:p>
          <a:p>
            <a:pPr marL="582930" lvl="0" indent="-514350">
              <a:buFont typeface="+mj-lt"/>
              <a:buAutoNum type="arabicPeriod"/>
            </a:pPr>
            <a:r>
              <a:rPr lang="en-US" sz="3100" dirty="0"/>
              <a:t>Research is based upon </a:t>
            </a:r>
            <a:r>
              <a:rPr lang="en-US" sz="3100" dirty="0">
                <a:solidFill>
                  <a:srgbClr val="FFFF00"/>
                </a:solidFill>
              </a:rPr>
              <a:t>observable experience or empirical evidence.</a:t>
            </a:r>
          </a:p>
          <a:p>
            <a:pPr marL="582930" lvl="0" indent="-514350">
              <a:buFont typeface="+mj-lt"/>
              <a:buAutoNum type="arabicPeriod"/>
            </a:pPr>
            <a:endParaRPr lang="en-GB" sz="3100" dirty="0"/>
          </a:p>
          <a:p>
            <a:pPr marL="582930" lvl="0" indent="-514350">
              <a:buFont typeface="+mj-lt"/>
              <a:buAutoNum type="arabicPeriod"/>
            </a:pPr>
            <a:r>
              <a:rPr lang="en-US" sz="3100" dirty="0"/>
              <a:t>Research demands </a:t>
            </a:r>
            <a:r>
              <a:rPr lang="en-US" sz="3100" dirty="0">
                <a:solidFill>
                  <a:srgbClr val="FFFF00"/>
                </a:solidFill>
              </a:rPr>
              <a:t>accurate observation and description.</a:t>
            </a:r>
          </a:p>
          <a:p>
            <a:pPr marL="582930" lvl="0" indent="-514350">
              <a:buFont typeface="+mj-lt"/>
              <a:buAutoNum type="arabicPeriod"/>
            </a:pPr>
            <a:endParaRPr lang="en-US" sz="3100" dirty="0"/>
          </a:p>
          <a:p>
            <a:pPr marL="582930" lvl="0" indent="-514350">
              <a:buFont typeface="+mj-lt"/>
              <a:buAutoNum type="arabicPeriod"/>
            </a:pPr>
            <a:r>
              <a:rPr lang="en-US" sz="3100" dirty="0"/>
              <a:t>Research generally </a:t>
            </a:r>
            <a:r>
              <a:rPr lang="en-US" sz="3100" dirty="0">
                <a:solidFill>
                  <a:srgbClr val="FFFF00"/>
                </a:solidFill>
              </a:rPr>
              <a:t>employs carefully designed procedures and  rigorous analysis.</a:t>
            </a:r>
            <a:endParaRPr lang="en-GB" sz="3100" dirty="0">
              <a:solidFill>
                <a:srgbClr val="FFFF00"/>
              </a:solidFill>
            </a:endParaRPr>
          </a:p>
          <a:p>
            <a:pPr marL="582930" indent="-514350">
              <a:buFont typeface="+mj-lt"/>
              <a:buAutoNum type="arabicPeriod"/>
            </a:pPr>
            <a:endParaRPr lang="en-GB" sz="3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26464"/>
          </a:xfrm>
        </p:spPr>
        <p:txBody>
          <a:bodyPr/>
          <a:lstStyle/>
          <a:p>
            <a:r>
              <a:rPr lang="en-US" b="1" dirty="0"/>
              <a:t>Characteristics of educational research………</a:t>
            </a:r>
            <a:br>
              <a:rPr lang="en-GB" dirty="0"/>
            </a:br>
            <a:endParaRPr lang="en-GB" dirty="0"/>
          </a:p>
        </p:txBody>
      </p:sp>
      <p:sp>
        <p:nvSpPr>
          <p:cNvPr id="3" name="Content Placeholder 2"/>
          <p:cNvSpPr>
            <a:spLocks noGrp="1"/>
          </p:cNvSpPr>
          <p:nvPr>
            <p:ph idx="1"/>
          </p:nvPr>
        </p:nvSpPr>
        <p:spPr>
          <a:xfrm>
            <a:off x="914400" y="990600"/>
            <a:ext cx="7772400" cy="6096000"/>
          </a:xfrm>
        </p:spPr>
        <p:txBody>
          <a:bodyPr>
            <a:normAutofit fontScale="62500" lnSpcReduction="20000"/>
          </a:bodyPr>
          <a:lstStyle/>
          <a:p>
            <a:pPr marL="582930" lvl="0" indent="-514350">
              <a:buNone/>
            </a:pPr>
            <a:endParaRPr lang="en-GB" sz="3700" dirty="0"/>
          </a:p>
          <a:p>
            <a:pPr marL="582930" lvl="0" indent="-514350">
              <a:buAutoNum type="arabicPeriod" startAt="7"/>
            </a:pPr>
            <a:r>
              <a:rPr lang="en-US" sz="3700" dirty="0"/>
              <a:t>Research emphasizes the </a:t>
            </a:r>
            <a:r>
              <a:rPr lang="en-US" sz="3700" dirty="0">
                <a:solidFill>
                  <a:srgbClr val="FFFF00"/>
                </a:solidFill>
              </a:rPr>
              <a:t>development of generalizations, principles or theories </a:t>
            </a:r>
            <a:r>
              <a:rPr lang="en-US" sz="3700" dirty="0"/>
              <a:t>that will help in understanding, prediction and/or control.</a:t>
            </a:r>
          </a:p>
          <a:p>
            <a:pPr marL="582930" lvl="0" indent="-514350">
              <a:buAutoNum type="arabicPeriod" startAt="7"/>
            </a:pPr>
            <a:endParaRPr lang="en-GB" sz="3700" dirty="0"/>
          </a:p>
          <a:p>
            <a:pPr marL="582930" lvl="0" indent="-514350">
              <a:buAutoNum type="arabicPeriod" startAt="7"/>
            </a:pPr>
            <a:r>
              <a:rPr lang="en-US" sz="3700" dirty="0"/>
              <a:t>Research </a:t>
            </a:r>
            <a:r>
              <a:rPr lang="en-US" sz="3700" dirty="0">
                <a:solidFill>
                  <a:srgbClr val="FFFF00"/>
                </a:solidFill>
              </a:rPr>
              <a:t>requires expertise</a:t>
            </a:r>
            <a:r>
              <a:rPr lang="en-US" sz="3700" dirty="0"/>
              <a:t>—familiarity with the field; competence in methodology; technical skill in collecting and analyzing the data.</a:t>
            </a:r>
          </a:p>
          <a:p>
            <a:pPr marL="582930" lvl="0" indent="-514350">
              <a:buAutoNum type="arabicPeriod" startAt="7"/>
            </a:pPr>
            <a:endParaRPr lang="en-GB" sz="3700" dirty="0"/>
          </a:p>
          <a:p>
            <a:pPr marL="582930" lvl="0" indent="-514350">
              <a:buAutoNum type="arabicPeriod" startAt="7"/>
            </a:pPr>
            <a:r>
              <a:rPr lang="en-US" sz="3700" dirty="0"/>
              <a:t>Research attempts to </a:t>
            </a:r>
            <a:r>
              <a:rPr lang="en-US" sz="3700" dirty="0">
                <a:solidFill>
                  <a:srgbClr val="FFFF00"/>
                </a:solidFill>
              </a:rPr>
              <a:t>find an objective, unbiased solution </a:t>
            </a:r>
            <a:r>
              <a:rPr lang="en-US" sz="3700" dirty="0"/>
              <a:t>to the problem</a:t>
            </a:r>
          </a:p>
          <a:p>
            <a:pPr marL="582930" lvl="0" indent="-514350">
              <a:buAutoNum type="arabicPeriod" startAt="7"/>
            </a:pPr>
            <a:endParaRPr lang="en-GB" sz="3700" dirty="0"/>
          </a:p>
          <a:p>
            <a:pPr marL="582930" lvl="0" indent="-514350">
              <a:buAutoNum type="arabicPeriod" startAt="7"/>
            </a:pPr>
            <a:r>
              <a:rPr lang="en-US" sz="3700" dirty="0"/>
              <a:t>Research is </a:t>
            </a:r>
            <a:r>
              <a:rPr lang="en-US" sz="3700" dirty="0">
                <a:solidFill>
                  <a:srgbClr val="FFFF00"/>
                </a:solidFill>
              </a:rPr>
              <a:t>a deliberate and unhurried activity, which is directional.</a:t>
            </a:r>
          </a:p>
          <a:p>
            <a:pPr marL="582930" lvl="0" indent="-514350">
              <a:buAutoNum type="arabicPeriod" startAt="7"/>
            </a:pPr>
            <a:endParaRPr lang="en-GB" sz="3700" dirty="0"/>
          </a:p>
          <a:p>
            <a:pPr marL="582930" lvl="0" indent="-514350">
              <a:buAutoNum type="arabicPeriod" startAt="7"/>
            </a:pPr>
            <a:r>
              <a:rPr lang="en-US" sz="3700" dirty="0"/>
              <a:t>Research is </a:t>
            </a:r>
            <a:r>
              <a:rPr lang="en-US" sz="3700" dirty="0">
                <a:solidFill>
                  <a:srgbClr val="FFFF00"/>
                </a:solidFill>
              </a:rPr>
              <a:t>carefully recorded and reported </a:t>
            </a:r>
            <a:r>
              <a:rPr lang="en-US" sz="3700" dirty="0"/>
              <a:t>to other persons interested in the problem.</a:t>
            </a:r>
            <a:endParaRPr lang="en-GB" sz="3700" dirty="0"/>
          </a:p>
          <a:p>
            <a:pPr>
              <a:buNone/>
            </a:pPr>
            <a:r>
              <a:rPr lang="en-US" sz="3700" b="1" dirty="0"/>
              <a:t> </a:t>
            </a:r>
            <a:endParaRPr lang="en-GB" sz="3700" dirty="0"/>
          </a:p>
          <a:p>
            <a:endParaRPr lang="en-GB" sz="3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21664"/>
          </a:xfrm>
        </p:spPr>
        <p:txBody>
          <a:bodyPr/>
          <a:lstStyle/>
          <a:p>
            <a:r>
              <a:rPr lang="en-US" b="1" dirty="0"/>
              <a:t>Objectives and functions of research</a:t>
            </a:r>
            <a:br>
              <a:rPr lang="en-GB" dirty="0"/>
            </a:br>
            <a:endParaRPr lang="en-GB" dirty="0"/>
          </a:p>
        </p:txBody>
      </p:sp>
      <p:sp>
        <p:nvSpPr>
          <p:cNvPr id="3" name="Content Placeholder 2"/>
          <p:cNvSpPr>
            <a:spLocks noGrp="1"/>
          </p:cNvSpPr>
          <p:nvPr>
            <p:ph idx="1"/>
          </p:nvPr>
        </p:nvSpPr>
        <p:spPr/>
        <p:txBody>
          <a:bodyPr/>
          <a:lstStyle/>
          <a:p>
            <a:pPr>
              <a:buNone/>
            </a:pPr>
            <a:r>
              <a:rPr lang="en-US" dirty="0"/>
              <a:t>The research has the following three objectives: </a:t>
            </a:r>
          </a:p>
          <a:p>
            <a:endParaRPr lang="en-US" dirty="0"/>
          </a:p>
          <a:p>
            <a:pPr>
              <a:buNone/>
            </a:pPr>
            <a:r>
              <a:rPr lang="en-US" dirty="0"/>
              <a:t>		1. Theoretical objective </a:t>
            </a:r>
          </a:p>
          <a:p>
            <a:pPr>
              <a:buNone/>
            </a:pPr>
            <a:r>
              <a:rPr lang="en-US" dirty="0"/>
              <a:t>		2. Factual objective and </a:t>
            </a:r>
          </a:p>
          <a:p>
            <a:pPr>
              <a:buNone/>
            </a:pPr>
            <a:r>
              <a:rPr lang="en-US" dirty="0"/>
              <a:t>		3. Application objective.</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Theoretical Objective</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US" dirty="0"/>
              <a:t>	Those researches whose objectives are theoretical </a:t>
            </a:r>
            <a:r>
              <a:rPr lang="en-US" dirty="0">
                <a:solidFill>
                  <a:srgbClr val="FFFF00"/>
                </a:solidFill>
              </a:rPr>
              <a:t>formulate the new theories, principles or laws</a:t>
            </a:r>
            <a:r>
              <a:rPr lang="en-US" dirty="0"/>
              <a:t>. </a:t>
            </a:r>
          </a:p>
          <a:p>
            <a:pPr>
              <a:buNone/>
            </a:pPr>
            <a:endParaRPr lang="en-US" dirty="0"/>
          </a:p>
          <a:p>
            <a:pPr>
              <a:buNone/>
            </a:pPr>
            <a:r>
              <a:rPr lang="en-US" dirty="0"/>
              <a:t>	Such type of research is explanatory because it explains the relationships of certain variables. </a:t>
            </a:r>
          </a:p>
          <a:p>
            <a:pPr>
              <a:buNone/>
            </a:pPr>
            <a:endParaRPr lang="en-US" dirty="0"/>
          </a:p>
          <a:p>
            <a:pPr>
              <a:buNone/>
            </a:pPr>
            <a:r>
              <a:rPr lang="en-US" dirty="0"/>
              <a:t>	</a:t>
            </a:r>
            <a:r>
              <a:rPr lang="en-US" dirty="0">
                <a:solidFill>
                  <a:srgbClr val="FFFF00"/>
                </a:solidFill>
              </a:rPr>
              <a:t>These researches contribute some basic knowledge to the human knowledge.</a:t>
            </a:r>
          </a:p>
          <a:p>
            <a:pPr>
              <a:buNone/>
            </a:pPr>
            <a:endParaRPr lang="en-US" dirty="0"/>
          </a:p>
          <a:p>
            <a:pPr>
              <a:buNone/>
            </a:pPr>
            <a:r>
              <a:rPr lang="en-US" dirty="0"/>
              <a:t>	 The researches in different disciplines i.e., Physics, Chemistry, Mathematics etc. have the theoretical objective.</a:t>
            </a:r>
            <a:endParaRPr lang="en-GB" dirty="0"/>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159</TotalTime>
  <Words>1051</Words>
  <Application>Microsoft Office PowerPoint</Application>
  <PresentationFormat>On-screen Show (4:3)</PresentationFormat>
  <Paragraphs>134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Consolas</vt:lpstr>
      <vt:lpstr>Corbel</vt:lpstr>
      <vt:lpstr>Wingdings</vt:lpstr>
      <vt:lpstr>Wingdings 2</vt:lpstr>
      <vt:lpstr>Wingdings 3</vt:lpstr>
      <vt:lpstr>Metro</vt:lpstr>
      <vt:lpstr>Importance of research</vt:lpstr>
      <vt:lpstr>Scope of research </vt:lpstr>
      <vt:lpstr>Scope of research... </vt:lpstr>
      <vt:lpstr>Need and importance of research in education    </vt:lpstr>
      <vt:lpstr>Need and importance of research in education...</vt:lpstr>
      <vt:lpstr>Characteristics of educational research </vt:lpstr>
      <vt:lpstr>Characteristics of educational research……… </vt:lpstr>
      <vt:lpstr>Objectives and functions of research </vt:lpstr>
      <vt:lpstr>1. Theoretical Objective </vt:lpstr>
      <vt:lpstr>2. Factual Objective </vt:lpstr>
      <vt:lpstr>3. Application Objective </vt:lpstr>
      <vt:lpstr>Qualities of a good research</vt:lpstr>
      <vt:lpstr>Qualities of a good researcher </vt:lpstr>
      <vt:lpstr>Ethics in Research </vt:lpstr>
      <vt:lpstr>Ethics in Research.....</vt:lpstr>
      <vt:lpstr>Limitations of research </vt:lpstr>
      <vt:lpstr>Limitations of research…… </vt:lpstr>
      <vt:lpstr>Limitations of research…… </vt:lpstr>
      <vt:lpstr>  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research</dc:title>
  <dc:creator>admin</dc:creator>
  <cp:lastModifiedBy>User</cp:lastModifiedBy>
  <cp:revision>12</cp:revision>
  <dcterms:created xsi:type="dcterms:W3CDTF">2006-08-16T00:00:00Z</dcterms:created>
  <dcterms:modified xsi:type="dcterms:W3CDTF">2021-12-02T06:27:29Z</dcterms:modified>
</cp:coreProperties>
</file>