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FF"/>
    <a:srgbClr val="0033CC"/>
    <a:srgbClr val="33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smtClean="0">
                <a:latin typeface="Comic Sans MS" pitchFamily="66" charset="0"/>
              </a:rPr>
              <a:t>The scientific method </a:t>
            </a:r>
            <a:r>
              <a:rPr lang="en-GB" dirty="0" smtClean="0"/>
              <a:t/>
            </a:r>
            <a:br>
              <a:rPr lang="en-GB" dirty="0" smtClean="0"/>
            </a:br>
            <a:endParaRPr lang="en-GB" dirty="0"/>
          </a:p>
        </p:txBody>
      </p:sp>
      <p:sp>
        <p:nvSpPr>
          <p:cNvPr id="3" name="Subtitle 2"/>
          <p:cNvSpPr>
            <a:spLocks noGrp="1"/>
          </p:cNvSpPr>
          <p:nvPr>
            <p:ph type="subTitle" idx="1"/>
          </p:nvPr>
        </p:nvSpPr>
        <p:spPr/>
        <p:txBody>
          <a:bodyPr/>
          <a:lstStyle/>
          <a:p>
            <a:endParaRPr lang="en-GB"/>
          </a:p>
        </p:txBody>
      </p:sp>
      <p:sp>
        <p:nvSpPr>
          <p:cNvPr id="22530" name="AutoShape 2" descr="Image result for the scientific method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2532" name="AutoShape 4" descr="Image result for the scientific method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22534" name="AutoShape 6" descr="Image result for the scientific method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descr="Image result for the scientific method CLIP ARTS"/>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latin typeface="Comic Sans MS" pitchFamily="66" charset="0"/>
              </a:rPr>
              <a:t>	</a:t>
            </a:r>
            <a:r>
              <a:rPr lang="en-US" dirty="0" smtClean="0">
                <a:solidFill>
                  <a:srgbClr val="0070C0"/>
                </a:solidFill>
                <a:latin typeface="Comic Sans MS" pitchFamily="66" charset="0"/>
              </a:rPr>
              <a:t>The scientific method</a:t>
            </a:r>
            <a:r>
              <a:rPr lang="en-GB" dirty="0" smtClean="0">
                <a:solidFill>
                  <a:srgbClr val="0070C0"/>
                </a:solidFill>
                <a:latin typeface="Comic Sans MS" pitchFamily="66" charset="0"/>
              </a:rPr>
              <a:t/>
            </a:r>
            <a:br>
              <a:rPr lang="en-GB" dirty="0" smtClean="0">
                <a:solidFill>
                  <a:srgbClr val="0070C0"/>
                </a:solidFill>
                <a:latin typeface="Comic Sans MS" pitchFamily="66" charset="0"/>
              </a:rPr>
            </a:br>
            <a:endParaRPr lang="en-GB" dirty="0">
              <a:solidFill>
                <a:srgbClr val="0070C0"/>
              </a:solidFill>
              <a:latin typeface="Comic Sans MS" pitchFamily="66" charset="0"/>
            </a:endParaRPr>
          </a:p>
        </p:txBody>
      </p:sp>
      <p:sp>
        <p:nvSpPr>
          <p:cNvPr id="3" name="Content Placeholder 2"/>
          <p:cNvSpPr>
            <a:spLocks noGrp="1"/>
          </p:cNvSpPr>
          <p:nvPr>
            <p:ph idx="1"/>
          </p:nvPr>
        </p:nvSpPr>
        <p:spPr>
          <a:xfrm>
            <a:off x="457200" y="1295400"/>
            <a:ext cx="8229600" cy="4830763"/>
          </a:xfrm>
        </p:spPr>
        <p:txBody>
          <a:bodyPr>
            <a:normAutofit fontScale="77500" lnSpcReduction="20000"/>
          </a:bodyPr>
          <a:lstStyle/>
          <a:p>
            <a:pPr>
              <a:buNone/>
            </a:pPr>
            <a:r>
              <a:rPr lang="en-US" dirty="0" smtClean="0">
                <a:latin typeface="Comic Sans MS" pitchFamily="66" charset="0"/>
              </a:rPr>
              <a:t>	</a:t>
            </a:r>
          </a:p>
          <a:p>
            <a:pPr>
              <a:buNone/>
            </a:pPr>
            <a:endParaRPr lang="en-US" dirty="0" smtClean="0">
              <a:latin typeface="Comic Sans MS" pitchFamily="66" charset="0"/>
            </a:endParaRPr>
          </a:p>
          <a:p>
            <a:pPr>
              <a:buNone/>
            </a:pPr>
            <a:r>
              <a:rPr lang="en-US" dirty="0" smtClean="0">
                <a:latin typeface="Comic Sans MS" pitchFamily="66" charset="0"/>
              </a:rPr>
              <a:t>	The deductive method of Aristotle and inductive method of Bacon were fully integrated in the work of </a:t>
            </a:r>
            <a:r>
              <a:rPr lang="en-US" dirty="0" smtClean="0">
                <a:solidFill>
                  <a:srgbClr val="FF00FF"/>
                </a:solidFill>
                <a:latin typeface="Comic Sans MS" pitchFamily="66" charset="0"/>
              </a:rPr>
              <a:t>Charles Darwin </a:t>
            </a:r>
            <a:r>
              <a:rPr lang="en-US" dirty="0" smtClean="0">
                <a:latin typeface="Comic Sans MS" pitchFamily="66" charset="0"/>
              </a:rPr>
              <a:t>in the nineteenth century. </a:t>
            </a:r>
          </a:p>
          <a:p>
            <a:pPr>
              <a:buNone/>
            </a:pPr>
            <a:endParaRPr lang="en-US" dirty="0" smtClean="0">
              <a:latin typeface="Comic Sans MS" pitchFamily="66" charset="0"/>
            </a:endParaRPr>
          </a:p>
          <a:p>
            <a:pPr>
              <a:buNone/>
            </a:pPr>
            <a:r>
              <a:rPr lang="en-US" dirty="0" smtClean="0">
                <a:latin typeface="Comic Sans MS" pitchFamily="66" charset="0"/>
              </a:rPr>
              <a:t>	The scientific method involves a </a:t>
            </a:r>
            <a:r>
              <a:rPr lang="en-US" dirty="0" smtClean="0">
                <a:solidFill>
                  <a:srgbClr val="FF00FF"/>
                </a:solidFill>
                <a:latin typeface="Comic Sans MS" pitchFamily="66" charset="0"/>
              </a:rPr>
              <a:t>double movement </a:t>
            </a:r>
            <a:r>
              <a:rPr lang="en-US" dirty="0" smtClean="0">
                <a:latin typeface="Comic Sans MS" pitchFamily="66" charset="0"/>
              </a:rPr>
              <a:t>of reasoning from </a:t>
            </a:r>
            <a:r>
              <a:rPr lang="en-US" dirty="0" smtClean="0">
                <a:solidFill>
                  <a:srgbClr val="008000"/>
                </a:solidFill>
                <a:latin typeface="Comic Sans MS" pitchFamily="66" charset="0"/>
              </a:rPr>
              <a:t>induction to deduction.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FF0000"/>
                </a:solidFill>
                <a:latin typeface="Comic Sans MS" pitchFamily="66" charset="0"/>
              </a:rPr>
              <a:t>It consists of working inductively from observations to hypotheses </a:t>
            </a:r>
            <a:r>
              <a:rPr lang="en-US" dirty="0" smtClean="0">
                <a:latin typeface="Comic Sans MS" pitchFamily="66" charset="0"/>
              </a:rPr>
              <a:t>and </a:t>
            </a:r>
            <a:r>
              <a:rPr lang="en-US" dirty="0" smtClean="0">
                <a:solidFill>
                  <a:srgbClr val="0070C0"/>
                </a:solidFill>
                <a:latin typeface="Comic Sans MS" pitchFamily="66" charset="0"/>
              </a:rPr>
              <a:t>deductively from the hypotheses to the logical implications of the hypotheses in relation to what is already known.</a:t>
            </a:r>
            <a:endParaRPr lang="en-GB" dirty="0" smtClean="0">
              <a:solidFill>
                <a:srgbClr val="0070C0"/>
              </a:solidFill>
              <a:latin typeface="Comic Sans MS" pitchFamily="66" charset="0"/>
            </a:endParaRPr>
          </a:p>
          <a:p>
            <a:endParaRPr lang="en-GB" dirty="0">
              <a:latin typeface="Comic Sans MS" pitchFamily="66" charset="0"/>
            </a:endParaRPr>
          </a:p>
        </p:txBody>
      </p:sp>
      <p:pic>
        <p:nvPicPr>
          <p:cNvPr id="13314" name="Picture 2" descr="Image result for The scientific methodclip arts"/>
          <p:cNvPicPr>
            <a:picLocks noChangeAspect="1" noChangeArrowheads="1"/>
          </p:cNvPicPr>
          <p:nvPr/>
        </p:nvPicPr>
        <p:blipFill>
          <a:blip r:embed="rId2"/>
          <a:srcRect/>
          <a:stretch>
            <a:fillRect/>
          </a:stretch>
        </p:blipFill>
        <p:spPr bwMode="auto">
          <a:xfrm>
            <a:off x="0" y="0"/>
            <a:ext cx="1990725" cy="1905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latin typeface="Comic Sans MS" pitchFamily="66" charset="0"/>
              </a:rPr>
              <a:t/>
            </a:r>
            <a:br>
              <a:rPr lang="en-US" dirty="0" smtClean="0">
                <a:latin typeface="Comic Sans MS" pitchFamily="66" charset="0"/>
              </a:rPr>
            </a:br>
            <a:r>
              <a:rPr lang="en-US" sz="3600" dirty="0" smtClean="0">
                <a:solidFill>
                  <a:srgbClr val="0070C0"/>
                </a:solidFill>
                <a:latin typeface="Comic Sans MS" pitchFamily="66" charset="0"/>
              </a:rPr>
              <a:t>The scientific method consists of five definite steps:- </a:t>
            </a:r>
            <a:r>
              <a:rPr lang="en-GB" dirty="0" smtClean="0">
                <a:latin typeface="Comic Sans MS" pitchFamily="66" charset="0"/>
              </a:rPr>
              <a:t/>
            </a:r>
            <a:br>
              <a:rPr lang="en-GB" dirty="0" smtClean="0">
                <a:latin typeface="Comic Sans MS" pitchFamily="66" charset="0"/>
              </a:rPr>
            </a:br>
            <a:endParaRPr lang="en-GB" dirty="0">
              <a:latin typeface="Comic Sans MS" pitchFamily="66" charset="0"/>
            </a:endParaRPr>
          </a:p>
        </p:txBody>
      </p:sp>
      <p:sp>
        <p:nvSpPr>
          <p:cNvPr id="3" name="Content Placeholder 2"/>
          <p:cNvSpPr>
            <a:spLocks noGrp="1"/>
          </p:cNvSpPr>
          <p:nvPr>
            <p:ph idx="1"/>
          </p:nvPr>
        </p:nvSpPr>
        <p:spPr/>
        <p:txBody>
          <a:bodyPr>
            <a:normAutofit fontScale="70000" lnSpcReduction="20000"/>
          </a:bodyPr>
          <a:lstStyle/>
          <a:p>
            <a:pPr marL="514350" lvl="0" indent="-514350">
              <a:buFont typeface="+mj-lt"/>
              <a:buAutoNum type="arabicPeriod"/>
            </a:pPr>
            <a:r>
              <a:rPr lang="en-US" dirty="0" smtClean="0">
                <a:solidFill>
                  <a:srgbClr val="FF0000"/>
                </a:solidFill>
                <a:latin typeface="Comic Sans MS" pitchFamily="66" charset="0"/>
              </a:rPr>
              <a:t>Identification and definition of the problem</a:t>
            </a:r>
          </a:p>
          <a:p>
            <a:pPr marL="514350" lvl="0" indent="-514350">
              <a:buFont typeface="+mj-lt"/>
              <a:buAutoNum type="arabicPeriod"/>
            </a:pPr>
            <a:endParaRPr lang="en-GB" dirty="0" smtClean="0">
              <a:latin typeface="Comic Sans MS" pitchFamily="66" charset="0"/>
            </a:endParaRPr>
          </a:p>
          <a:p>
            <a:pPr marL="514350" lvl="0" indent="-514350">
              <a:buFont typeface="+mj-lt"/>
              <a:buAutoNum type="arabicPeriod"/>
            </a:pPr>
            <a:r>
              <a:rPr lang="en-US" dirty="0" smtClean="0">
                <a:solidFill>
                  <a:srgbClr val="3366FF"/>
                </a:solidFill>
                <a:latin typeface="Comic Sans MS" pitchFamily="66" charset="0"/>
              </a:rPr>
              <a:t>Formulation of hypothesis- an idea as to a probable solution to the problem, an intelligent guess</a:t>
            </a:r>
          </a:p>
          <a:p>
            <a:pPr marL="514350" lvl="0" indent="-514350">
              <a:buFont typeface="+mj-lt"/>
              <a:buAutoNum type="arabicPeriod"/>
            </a:pPr>
            <a:endParaRPr lang="en-GB" dirty="0" smtClean="0">
              <a:latin typeface="Comic Sans MS" pitchFamily="66" charset="0"/>
            </a:endParaRPr>
          </a:p>
          <a:p>
            <a:pPr marL="514350" lvl="0" indent="-514350">
              <a:buFont typeface="+mj-lt"/>
              <a:buAutoNum type="arabicPeriod"/>
            </a:pPr>
            <a:r>
              <a:rPr lang="en-US" dirty="0" smtClean="0">
                <a:solidFill>
                  <a:srgbClr val="FF00FF"/>
                </a:solidFill>
                <a:latin typeface="Comic Sans MS" pitchFamily="66" charset="0"/>
              </a:rPr>
              <a:t>Collection, organization and analysis of data</a:t>
            </a:r>
          </a:p>
          <a:p>
            <a:pPr marL="514350" lvl="0" indent="-514350">
              <a:buFont typeface="+mj-lt"/>
              <a:buAutoNum type="arabicPeriod"/>
            </a:pPr>
            <a:endParaRPr lang="en-GB" dirty="0" smtClean="0">
              <a:latin typeface="Comic Sans MS" pitchFamily="66" charset="0"/>
            </a:endParaRPr>
          </a:p>
          <a:p>
            <a:pPr marL="514350" lvl="0" indent="-514350">
              <a:buFont typeface="+mj-lt"/>
              <a:buAutoNum type="arabicPeriod"/>
            </a:pPr>
            <a:r>
              <a:rPr lang="en-US" dirty="0" smtClean="0">
                <a:solidFill>
                  <a:srgbClr val="008000"/>
                </a:solidFill>
                <a:latin typeface="Comic Sans MS" pitchFamily="66" charset="0"/>
              </a:rPr>
              <a:t>Formulation of conclusions</a:t>
            </a:r>
          </a:p>
          <a:p>
            <a:pPr marL="514350" lvl="0" indent="-514350">
              <a:buFont typeface="+mj-lt"/>
              <a:buAutoNum type="arabicPeriod"/>
            </a:pPr>
            <a:endParaRPr lang="en-GB" dirty="0" smtClean="0">
              <a:latin typeface="Comic Sans MS" pitchFamily="66" charset="0"/>
            </a:endParaRPr>
          </a:p>
          <a:p>
            <a:pPr marL="514350" lvl="0" indent="-514350">
              <a:buFont typeface="+mj-lt"/>
              <a:buAutoNum type="arabicPeriod"/>
            </a:pPr>
            <a:r>
              <a:rPr lang="en-US" dirty="0" smtClean="0">
                <a:solidFill>
                  <a:srgbClr val="0033CC"/>
                </a:solidFill>
                <a:latin typeface="Comic Sans MS" pitchFamily="66" charset="0"/>
              </a:rPr>
              <a:t>Verification, rejection, or modification of the hypothesis by the test  of its consequences in a specific situation</a:t>
            </a:r>
            <a:endParaRPr lang="en-GB" dirty="0" smtClean="0">
              <a:solidFill>
                <a:srgbClr val="0033CC"/>
              </a:solidFill>
              <a:latin typeface="Comic Sans MS" pitchFamily="66" charset="0"/>
            </a:endParaRPr>
          </a:p>
          <a:p>
            <a:endParaRPr lang="en-GB" dirty="0">
              <a:latin typeface="Comic Sans MS" pitchFamily="66" charset="0"/>
            </a:endParaRPr>
          </a:p>
        </p:txBody>
      </p:sp>
      <p:sp>
        <p:nvSpPr>
          <p:cNvPr id="12290" name="AutoShape 2" descr="Image result for steps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2292" name="AutoShape 4" descr="Image result for steps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descr="Image result for steps cliparts"/>
          <p:cNvPicPr/>
          <p:nvPr/>
        </p:nvPicPr>
        <p:blipFill>
          <a:blip r:embed="rId2"/>
          <a:srcRect/>
          <a:stretch>
            <a:fillRect/>
          </a:stretch>
        </p:blipFill>
        <p:spPr bwMode="auto">
          <a:xfrm>
            <a:off x="6863080" y="2590800"/>
            <a:ext cx="2280920" cy="19208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7543800" cy="1143000"/>
          </a:xfrm>
        </p:spPr>
        <p:txBody>
          <a:bodyPr>
            <a:normAutofit fontScale="90000"/>
          </a:bodyPr>
          <a:lstStyle/>
          <a:p>
            <a:r>
              <a:rPr lang="en-US" dirty="0" smtClean="0">
                <a:solidFill>
                  <a:srgbClr val="008000"/>
                </a:solidFill>
                <a:latin typeface="Comic Sans MS" pitchFamily="66" charset="0"/>
              </a:rPr>
              <a:t>Science is based on certain beliefs and assumptions </a:t>
            </a:r>
            <a:endParaRPr lang="en-GB" dirty="0">
              <a:solidFill>
                <a:srgbClr val="008000"/>
              </a:solidFill>
              <a:latin typeface="Comic Sans MS" pitchFamily="66" charset="0"/>
            </a:endParaRPr>
          </a:p>
        </p:txBody>
      </p:sp>
      <p:sp>
        <p:nvSpPr>
          <p:cNvPr id="3" name="Content Placeholder 2"/>
          <p:cNvSpPr>
            <a:spLocks noGrp="1"/>
          </p:cNvSpPr>
          <p:nvPr>
            <p:ph idx="1"/>
          </p:nvPr>
        </p:nvSpPr>
        <p:spPr>
          <a:xfrm>
            <a:off x="609600" y="1143000"/>
            <a:ext cx="8229600" cy="5715000"/>
          </a:xfrm>
        </p:spPr>
        <p:txBody>
          <a:bodyPr>
            <a:normAutofit fontScale="85000" lnSpcReduction="20000"/>
          </a:bodyPr>
          <a:lstStyle/>
          <a:p>
            <a:pPr lvl="0"/>
            <a:endParaRPr lang="en-US" dirty="0" smtClean="0">
              <a:latin typeface="Comic Sans MS" pitchFamily="66" charset="0"/>
            </a:endParaRPr>
          </a:p>
          <a:p>
            <a:pPr lvl="0"/>
            <a:r>
              <a:rPr lang="en-US" dirty="0" smtClean="0">
                <a:latin typeface="Comic Sans MS" pitchFamily="66" charset="0"/>
              </a:rPr>
              <a:t>All events in nature are, at least to a  degree,  lawful or ordered, predictable and regular. This order, </a:t>
            </a:r>
            <a:r>
              <a:rPr lang="en-US" dirty="0" smtClean="0">
                <a:solidFill>
                  <a:srgbClr val="FF0000"/>
                </a:solidFill>
                <a:latin typeface="Comic Sans MS" pitchFamily="66" charset="0"/>
              </a:rPr>
              <a:t>predictability and regularity of nature can be discovered through the activities of the scientific method.</a:t>
            </a:r>
          </a:p>
          <a:p>
            <a:pPr lvl="0"/>
            <a:endParaRPr lang="en-US" dirty="0" smtClean="0">
              <a:solidFill>
                <a:srgbClr val="FF0000"/>
              </a:solidFill>
              <a:latin typeface="Comic Sans MS" pitchFamily="66" charset="0"/>
            </a:endParaRPr>
          </a:p>
          <a:p>
            <a:pPr lvl="0"/>
            <a:r>
              <a:rPr lang="en-US" dirty="0" smtClean="0">
                <a:latin typeface="Comic Sans MS" pitchFamily="66" charset="0"/>
              </a:rPr>
              <a:t>Truth can be ultimately be derived only from observation. </a:t>
            </a:r>
            <a:r>
              <a:rPr lang="en-US" dirty="0" smtClean="0">
                <a:solidFill>
                  <a:srgbClr val="FF00FF"/>
                </a:solidFill>
                <a:latin typeface="Comic Sans MS" pitchFamily="66" charset="0"/>
              </a:rPr>
              <a:t>Scientist does not depend upon  authority as a source of truth, but relies upon empirical observation. </a:t>
            </a:r>
          </a:p>
          <a:p>
            <a:pPr lvl="0"/>
            <a:endParaRPr lang="en-US" dirty="0" smtClean="0">
              <a:solidFill>
                <a:srgbClr val="FF00FF"/>
              </a:solidFill>
              <a:latin typeface="Comic Sans MS" pitchFamily="66" charset="0"/>
            </a:endParaRPr>
          </a:p>
          <a:p>
            <a:pPr lvl="0"/>
            <a:r>
              <a:rPr lang="en-US" dirty="0" smtClean="0">
                <a:latin typeface="Comic Sans MS" pitchFamily="66" charset="0"/>
              </a:rPr>
              <a:t>The scientist maintains </a:t>
            </a:r>
            <a:r>
              <a:rPr lang="en-US" dirty="0" smtClean="0">
                <a:solidFill>
                  <a:srgbClr val="0033CC"/>
                </a:solidFill>
                <a:latin typeface="Comic Sans MS" pitchFamily="66" charset="0"/>
              </a:rPr>
              <a:t>a doubtful attitudes 		towards data. </a:t>
            </a:r>
            <a:r>
              <a:rPr lang="en-US" dirty="0" smtClean="0">
                <a:latin typeface="Comic Sans MS" pitchFamily="66" charset="0"/>
              </a:rPr>
              <a:t>He </a:t>
            </a:r>
            <a:r>
              <a:rPr lang="en-US" dirty="0" smtClean="0">
                <a:solidFill>
                  <a:srgbClr val="00B050"/>
                </a:solidFill>
                <a:latin typeface="Comic Sans MS" pitchFamily="66" charset="0"/>
              </a:rPr>
              <a:t>regards findings as 		tentative unless they are verified</a:t>
            </a:r>
            <a:r>
              <a:rPr lang="en-US" dirty="0" smtClean="0">
                <a:latin typeface="Comic Sans MS" pitchFamily="66" charset="0"/>
              </a:rPr>
              <a:t>. </a:t>
            </a:r>
            <a:endParaRPr lang="en-GB" dirty="0" smtClean="0">
              <a:latin typeface="Comic Sans MS" pitchFamily="66" charset="0"/>
            </a:endParaRPr>
          </a:p>
          <a:p>
            <a:endParaRPr lang="en-GB" dirty="0">
              <a:latin typeface="Comic Sans MS" pitchFamily="66" charset="0"/>
            </a:endParaRPr>
          </a:p>
        </p:txBody>
      </p:sp>
      <p:sp>
        <p:nvSpPr>
          <p:cNvPr id="11266" name="AutoShape 2" descr="Image result for science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 name="Picture 4" descr="Image result for science clip arts"/>
          <p:cNvPicPr/>
          <p:nvPr/>
        </p:nvPicPr>
        <p:blipFill>
          <a:blip r:embed="rId2"/>
          <a:srcRect/>
          <a:stretch>
            <a:fillRect/>
          </a:stretch>
        </p:blipFill>
        <p:spPr bwMode="auto">
          <a:xfrm>
            <a:off x="7162800" y="1"/>
            <a:ext cx="1981200" cy="1523999"/>
          </a:xfrm>
          <a:prstGeom prst="rect">
            <a:avLst/>
          </a:prstGeom>
          <a:noFill/>
          <a:ln w="9525">
            <a:noFill/>
            <a:miter lim="800000"/>
            <a:headEnd/>
            <a:tailEnd/>
          </a:ln>
        </p:spPr>
      </p:pic>
      <p:pic>
        <p:nvPicPr>
          <p:cNvPr id="6" name="Picture 5" descr="Image result for observation clipart"/>
          <p:cNvPicPr/>
          <p:nvPr/>
        </p:nvPicPr>
        <p:blipFill>
          <a:blip r:embed="rId3"/>
          <a:srcRect/>
          <a:stretch>
            <a:fillRect/>
          </a:stretch>
        </p:blipFill>
        <p:spPr bwMode="auto">
          <a:xfrm>
            <a:off x="8229600" y="3048000"/>
            <a:ext cx="914400" cy="838200"/>
          </a:xfrm>
          <a:prstGeom prst="rect">
            <a:avLst/>
          </a:prstGeom>
          <a:noFill/>
          <a:ln w="9525">
            <a:noFill/>
            <a:miter lim="800000"/>
            <a:headEnd/>
            <a:tailEnd/>
          </a:ln>
        </p:spPr>
      </p:pic>
      <p:pic>
        <p:nvPicPr>
          <p:cNvPr id="11268" name="Picture 4" descr="Image result for doubtful clip arts"/>
          <p:cNvPicPr>
            <a:picLocks noChangeAspect="1" noChangeArrowheads="1"/>
          </p:cNvPicPr>
          <p:nvPr/>
        </p:nvPicPr>
        <p:blipFill>
          <a:blip r:embed="rId4"/>
          <a:srcRect/>
          <a:stretch>
            <a:fillRect/>
          </a:stretch>
        </p:blipFill>
        <p:spPr bwMode="auto">
          <a:xfrm>
            <a:off x="1447800" y="5969815"/>
            <a:ext cx="838200" cy="88818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B050"/>
                </a:solidFill>
                <a:latin typeface="Comic Sans MS" pitchFamily="66" charset="0"/>
              </a:rPr>
              <a:t>Science is based on certain beliefs and assumptions ………</a:t>
            </a:r>
            <a:endParaRPr lang="en-GB" dirty="0">
              <a:solidFill>
                <a:srgbClr val="00B050"/>
              </a:solidFill>
              <a:latin typeface="Comic Sans MS" pitchFamily="66" charset="0"/>
            </a:endParaRPr>
          </a:p>
        </p:txBody>
      </p:sp>
      <p:sp>
        <p:nvSpPr>
          <p:cNvPr id="3" name="Content Placeholder 2"/>
          <p:cNvSpPr>
            <a:spLocks noGrp="1"/>
          </p:cNvSpPr>
          <p:nvPr>
            <p:ph idx="1"/>
          </p:nvPr>
        </p:nvSpPr>
        <p:spPr/>
        <p:txBody>
          <a:bodyPr>
            <a:normAutofit fontScale="70000" lnSpcReduction="20000"/>
          </a:bodyPr>
          <a:lstStyle/>
          <a:p>
            <a:pPr lvl="0"/>
            <a:endParaRPr lang="en-US" dirty="0" smtClean="0">
              <a:latin typeface="Comic Sans MS" pitchFamily="66" charset="0"/>
            </a:endParaRPr>
          </a:p>
          <a:p>
            <a:pPr lvl="0"/>
            <a:r>
              <a:rPr lang="en-US" dirty="0" smtClean="0">
                <a:solidFill>
                  <a:srgbClr val="7030A0"/>
                </a:solidFill>
                <a:latin typeface="Comic Sans MS" pitchFamily="66" charset="0"/>
              </a:rPr>
              <a:t>The scientist is objective, impartial and logical in collecting and interpreting data or making observations</a:t>
            </a:r>
          </a:p>
          <a:p>
            <a:pPr lvl="0"/>
            <a:endParaRPr lang="en-GB" dirty="0" smtClean="0">
              <a:latin typeface="Comic Sans MS" pitchFamily="66" charset="0"/>
            </a:endParaRPr>
          </a:p>
          <a:p>
            <a:pPr lvl="0"/>
            <a:r>
              <a:rPr lang="en-US" dirty="0" smtClean="0">
                <a:solidFill>
                  <a:srgbClr val="008000"/>
                </a:solidFill>
                <a:latin typeface="Comic Sans MS" pitchFamily="66" charset="0"/>
              </a:rPr>
              <a:t>Scientist does not bother about the moral implications of his findings. He always deals with  facts and does not  consider what finding is good  or what is bad for us.</a:t>
            </a:r>
          </a:p>
          <a:p>
            <a:pPr lvl="0"/>
            <a:endParaRPr lang="en-GB" dirty="0" smtClean="0">
              <a:latin typeface="Comic Sans MS" pitchFamily="66" charset="0"/>
            </a:endParaRPr>
          </a:p>
          <a:p>
            <a:pPr lvl="0"/>
            <a:r>
              <a:rPr lang="en-US" dirty="0" smtClean="0">
                <a:solidFill>
                  <a:srgbClr val="FF00FF"/>
                </a:solidFill>
                <a:latin typeface="Comic Sans MS" pitchFamily="66" charset="0"/>
              </a:rPr>
              <a:t>The ultimate goal of science is  to integrate and systematize findings into a meaningful pattern or theory. The theory, however, is regarded as tentative and not the ultimate truth. It is subjected to revision or modification as new evidence is found.</a:t>
            </a:r>
            <a:endParaRPr lang="en-GB" dirty="0" smtClean="0">
              <a:solidFill>
                <a:srgbClr val="FF00FF"/>
              </a:solidFill>
              <a:latin typeface="Comic Sans MS" pitchFamily="66" charset="0"/>
            </a:endParaRPr>
          </a:p>
          <a:p>
            <a:endParaRPr lang="en-GB" dirty="0">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FF"/>
                </a:solidFill>
                <a:latin typeface="Comic Sans MS" pitchFamily="66" charset="0"/>
              </a:rPr>
              <a:t>The role of scientific theories</a:t>
            </a:r>
            <a:r>
              <a:rPr lang="en-GB" dirty="0" smtClean="0">
                <a:solidFill>
                  <a:srgbClr val="FF00FF"/>
                </a:solidFill>
                <a:latin typeface="Comic Sans MS" pitchFamily="66" charset="0"/>
              </a:rPr>
              <a:t/>
            </a:r>
            <a:br>
              <a:rPr lang="en-GB" dirty="0" smtClean="0">
                <a:solidFill>
                  <a:srgbClr val="FF00FF"/>
                </a:solidFill>
                <a:latin typeface="Comic Sans MS" pitchFamily="66" charset="0"/>
              </a:rPr>
            </a:br>
            <a:endParaRPr lang="en-GB" dirty="0">
              <a:solidFill>
                <a:srgbClr val="FF00FF"/>
              </a:solidFill>
              <a:latin typeface="Comic Sans MS" pitchFamily="66" charset="0"/>
            </a:endParaRPr>
          </a:p>
        </p:txBody>
      </p:sp>
      <p:sp>
        <p:nvSpPr>
          <p:cNvPr id="3" name="Content Placeholder 2"/>
          <p:cNvSpPr>
            <a:spLocks noGrp="1"/>
          </p:cNvSpPr>
          <p:nvPr>
            <p:ph idx="1"/>
          </p:nvPr>
        </p:nvSpPr>
        <p:spPr/>
        <p:txBody>
          <a:bodyPr>
            <a:normAutofit fontScale="85000" lnSpcReduction="10000"/>
          </a:bodyPr>
          <a:lstStyle/>
          <a:p>
            <a:pPr>
              <a:buNone/>
            </a:pPr>
            <a:r>
              <a:rPr lang="en-US" dirty="0" smtClean="0">
                <a:latin typeface="Comic Sans MS" pitchFamily="66" charset="0"/>
              </a:rPr>
              <a:t>	</a:t>
            </a:r>
            <a:r>
              <a:rPr lang="en-US" dirty="0" smtClean="0">
                <a:solidFill>
                  <a:srgbClr val="7030A0"/>
                </a:solidFill>
                <a:latin typeface="Comic Sans MS" pitchFamily="66" charset="0"/>
              </a:rPr>
              <a:t>Theories are statements that explain a particular segment of phenomena by specifying certain relationships among variables.</a:t>
            </a:r>
            <a:endParaRPr lang="en-GB" dirty="0" smtClean="0">
              <a:solidFill>
                <a:srgbClr val="7030A0"/>
              </a:solidFill>
              <a:latin typeface="Comic Sans MS" pitchFamily="66" charset="0"/>
            </a:endParaRPr>
          </a:p>
          <a:p>
            <a:pPr>
              <a:buNone/>
            </a:pPr>
            <a:r>
              <a:rPr lang="en-US" dirty="0" smtClean="0">
                <a:solidFill>
                  <a:srgbClr val="7030A0"/>
                </a:solidFill>
                <a:latin typeface="Comic Sans MS" pitchFamily="66" charset="0"/>
              </a:rPr>
              <a:t>	</a:t>
            </a:r>
          </a:p>
          <a:p>
            <a:pPr>
              <a:buNone/>
            </a:pPr>
            <a:r>
              <a:rPr lang="en-US" dirty="0" smtClean="0">
                <a:latin typeface="Comic Sans MS" pitchFamily="66" charset="0"/>
              </a:rPr>
              <a:t>	According to </a:t>
            </a:r>
            <a:r>
              <a:rPr lang="en-US" dirty="0" err="1" smtClean="0">
                <a:solidFill>
                  <a:srgbClr val="FF0000"/>
                </a:solidFill>
                <a:latin typeface="Comic Sans MS" pitchFamily="66" charset="0"/>
              </a:rPr>
              <a:t>Kerlinger</a:t>
            </a:r>
            <a:r>
              <a:rPr lang="en-US" dirty="0" smtClean="0">
                <a:latin typeface="Comic Sans MS" pitchFamily="66" charset="0"/>
              </a:rPr>
              <a:t> (1978, p.9): </a:t>
            </a:r>
            <a:r>
              <a:rPr lang="en-US" i="1" dirty="0" smtClean="0">
                <a:solidFill>
                  <a:srgbClr val="0033CC"/>
                </a:solidFill>
                <a:latin typeface="Comic Sans MS" pitchFamily="66" charset="0"/>
              </a:rPr>
              <a:t>A theory is a set of interrelated constructs(concepts), definitions, and propositions that present a systematic view of phenomena by specifying relations among variables, with the purpose of explaining and predicting the phenomena.</a:t>
            </a:r>
            <a:endParaRPr lang="en-GB" dirty="0" smtClean="0">
              <a:solidFill>
                <a:srgbClr val="0033CC"/>
              </a:solidFill>
              <a:latin typeface="Comic Sans MS" pitchFamily="66" charset="0"/>
            </a:endParaRPr>
          </a:p>
          <a:p>
            <a:endParaRPr lang="en-GB"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solidFill>
                  <a:srgbClr val="FF00FF"/>
                </a:solidFill>
                <a:latin typeface="Comic Sans MS" pitchFamily="66" charset="0"/>
              </a:rPr>
              <a:t>The role of scientific theories……..</a:t>
            </a:r>
            <a:r>
              <a:rPr lang="en-GB" dirty="0" smtClean="0">
                <a:solidFill>
                  <a:srgbClr val="FF00FF"/>
                </a:solidFill>
                <a:latin typeface="Comic Sans MS" pitchFamily="66" charset="0"/>
              </a:rPr>
              <a:t/>
            </a:r>
            <a:br>
              <a:rPr lang="en-GB" dirty="0" smtClean="0">
                <a:solidFill>
                  <a:srgbClr val="FF00FF"/>
                </a:solidFill>
                <a:latin typeface="Comic Sans MS" pitchFamily="66" charset="0"/>
              </a:rPr>
            </a:br>
            <a:endParaRPr lang="en-GB" dirty="0">
              <a:solidFill>
                <a:srgbClr val="FF00FF"/>
              </a:solidFill>
            </a:endParaRPr>
          </a:p>
        </p:txBody>
      </p:sp>
      <p:sp>
        <p:nvSpPr>
          <p:cNvPr id="3" name="Content Placeholder 2"/>
          <p:cNvSpPr>
            <a:spLocks noGrp="1"/>
          </p:cNvSpPr>
          <p:nvPr>
            <p:ph idx="1"/>
          </p:nvPr>
        </p:nvSpPr>
        <p:spPr>
          <a:xfrm>
            <a:off x="457200" y="1066800"/>
            <a:ext cx="8229600" cy="5562600"/>
          </a:xfrm>
        </p:spPr>
        <p:txBody>
          <a:bodyPr>
            <a:normAutofit fontScale="70000" lnSpcReduction="20000"/>
          </a:bodyPr>
          <a:lstStyle/>
          <a:p>
            <a:pPr>
              <a:buNone/>
            </a:pPr>
            <a:r>
              <a:rPr lang="en-US" dirty="0" smtClean="0">
                <a:latin typeface="Comic Sans MS" pitchFamily="66" charset="0"/>
              </a:rPr>
              <a:t>	</a:t>
            </a:r>
            <a:r>
              <a:rPr lang="en-US" dirty="0" smtClean="0">
                <a:solidFill>
                  <a:srgbClr val="008000"/>
                </a:solidFill>
                <a:latin typeface="Comic Sans MS" pitchFamily="66" charset="0"/>
              </a:rPr>
              <a:t>Scientific theories serve as means and ends in the development of science. As means, they provide a frame work which guides scientist in making observation and discovery.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0033CC"/>
                </a:solidFill>
                <a:latin typeface="Comic Sans MS" pitchFamily="66" charset="0"/>
              </a:rPr>
              <a:t>Theories summaries knowledge and put in order the knowledge within a given field. </a:t>
            </a:r>
          </a:p>
          <a:p>
            <a:pPr>
              <a:buNone/>
            </a:pPr>
            <a:endParaRPr lang="en-US" dirty="0" smtClean="0">
              <a:latin typeface="Comic Sans MS" pitchFamily="66" charset="0"/>
            </a:endParaRPr>
          </a:p>
          <a:p>
            <a:pPr>
              <a:buNone/>
            </a:pPr>
            <a:r>
              <a:rPr lang="en-US" dirty="0" smtClean="0">
                <a:latin typeface="Comic Sans MS" pitchFamily="66" charset="0"/>
              </a:rPr>
              <a:t>	Theories provide scientists explanations for observed events and relationships for specific phenomena with maximum objectivity.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00B0F0"/>
                </a:solidFill>
                <a:latin typeface="Comic Sans MS" pitchFamily="66" charset="0"/>
              </a:rPr>
              <a:t>They do so by showing what variables are related and how they are related. On the basis of such relationships, scientists make deductions and predict about what will happen in certain situations under specified conditions. In this way, theories help in the development of new knowledge.</a:t>
            </a:r>
            <a:endParaRPr lang="en-GB" dirty="0" smtClean="0">
              <a:solidFill>
                <a:srgbClr val="00B0F0"/>
              </a:solidFill>
              <a:latin typeface="Comic Sans MS" pitchFamily="66" charset="0"/>
            </a:endParaRPr>
          </a:p>
          <a:p>
            <a:endParaRPr lang="en-GB" dirty="0">
              <a:solidFill>
                <a:srgbClr val="00B0F0"/>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Comic Sans MS" pitchFamily="66" charset="0"/>
              </a:rPr>
              <a:t/>
            </a:r>
            <a:br>
              <a:rPr lang="en-US" dirty="0" smtClean="0">
                <a:latin typeface="Comic Sans MS" pitchFamily="66" charset="0"/>
              </a:rPr>
            </a:br>
            <a:r>
              <a:rPr lang="en-US" sz="4000" b="1" dirty="0" smtClean="0">
                <a:solidFill>
                  <a:srgbClr val="FF0000"/>
                </a:solidFill>
                <a:latin typeface="Comic Sans MS" pitchFamily="66" charset="0"/>
              </a:rPr>
              <a:t>The scientific method consists of five definite steps:- </a:t>
            </a:r>
            <a:r>
              <a:rPr lang="en-GB" sz="4000" b="1" dirty="0" smtClean="0">
                <a:latin typeface="Comic Sans MS" pitchFamily="66" charset="0"/>
              </a:rPr>
              <a:t/>
            </a:r>
            <a:br>
              <a:rPr lang="en-GB" sz="4000" b="1" dirty="0" smtClean="0">
                <a:latin typeface="Comic Sans MS" pitchFamily="66" charset="0"/>
              </a:rPr>
            </a:br>
            <a:endParaRPr lang="en-GB" sz="4000" b="1" dirty="0">
              <a:latin typeface="Comic Sans MS" pitchFamily="66" charset="0"/>
            </a:endParaRPr>
          </a:p>
        </p:txBody>
      </p:sp>
      <p:sp>
        <p:nvSpPr>
          <p:cNvPr id="3" name="Content Placeholder 2"/>
          <p:cNvSpPr>
            <a:spLocks noGrp="1"/>
          </p:cNvSpPr>
          <p:nvPr>
            <p:ph idx="1"/>
          </p:nvPr>
        </p:nvSpPr>
        <p:spPr/>
        <p:txBody>
          <a:bodyPr>
            <a:normAutofit fontScale="92500"/>
          </a:bodyPr>
          <a:lstStyle/>
          <a:p>
            <a:pPr marL="514350" lvl="0" indent="-514350">
              <a:buFont typeface="+mj-lt"/>
              <a:buAutoNum type="arabicPeriod"/>
            </a:pPr>
            <a:r>
              <a:rPr lang="en-US" dirty="0" smtClean="0">
                <a:solidFill>
                  <a:srgbClr val="7030A0"/>
                </a:solidFill>
                <a:latin typeface="Comic Sans MS" pitchFamily="66" charset="0"/>
              </a:rPr>
              <a:t>Identification and definition of the problem: </a:t>
            </a:r>
          </a:p>
          <a:p>
            <a:pPr marL="514350" lvl="0" indent="-514350">
              <a:buNone/>
            </a:pPr>
            <a:r>
              <a:rPr lang="en-US" dirty="0" smtClean="0">
                <a:latin typeface="Comic Sans MS" pitchFamily="66" charset="0"/>
              </a:rPr>
              <a:t>	</a:t>
            </a:r>
          </a:p>
          <a:p>
            <a:pPr marL="514350" lvl="0" indent="-514350">
              <a:buNone/>
            </a:pPr>
            <a:r>
              <a:rPr lang="en-US" dirty="0" smtClean="0">
                <a:latin typeface="Comic Sans MS" pitchFamily="66" charset="0"/>
              </a:rPr>
              <a:t>		A scientific inquiry starts with the identification of  a problem that is in  need of solution. The problem identified must  defined in such a manner that observation or experimentation  in the natural world can provide a solution.</a:t>
            </a:r>
          </a:p>
          <a:p>
            <a:pPr marL="514350" lvl="0" indent="-514350">
              <a:buFont typeface="+mj-lt"/>
              <a:buAutoNum type="arabicPeriod"/>
            </a:pPr>
            <a:endParaRPr lang="en-US" dirty="0" smtClean="0">
              <a:latin typeface="Comic Sans MS" pitchFamily="66" charset="0"/>
            </a:endParaRPr>
          </a:p>
          <a:p>
            <a:pPr marL="514350" lvl="0" indent="-514350">
              <a:buFont typeface="+mj-lt"/>
              <a:buAutoNum type="arabicPeriod"/>
            </a:pPr>
            <a:endParaRPr lang="en-US" dirty="0" smtClean="0">
              <a:latin typeface="Comic Sans MS" pitchFamily="66" charset="0"/>
            </a:endParaRPr>
          </a:p>
          <a:p>
            <a:pPr marL="514350" lvl="0" indent="-514350">
              <a:buFont typeface="+mj-lt"/>
              <a:buAutoNum type="arabicPeriod"/>
            </a:pPr>
            <a:endParaRPr lang="en-GB" dirty="0" smtClean="0">
              <a:latin typeface="Comic Sans MS" pitchFamily="66" charset="0"/>
            </a:endParaRPr>
          </a:p>
          <a:p>
            <a:endParaRPr lang="en-GB" dirty="0">
              <a:latin typeface="Comic Sans MS" pitchFamily="66"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latin typeface="Comic Sans MS" pitchFamily="66" charset="0"/>
            </a:endParaRPr>
          </a:p>
        </p:txBody>
      </p:sp>
      <p:sp>
        <p:nvSpPr>
          <p:cNvPr id="3" name="Content Placeholder 2"/>
          <p:cNvSpPr>
            <a:spLocks noGrp="1"/>
          </p:cNvSpPr>
          <p:nvPr>
            <p:ph idx="1"/>
          </p:nvPr>
        </p:nvSpPr>
        <p:spPr/>
        <p:txBody>
          <a:bodyPr/>
          <a:lstStyle/>
          <a:p>
            <a:pPr marL="514350" lvl="0" indent="-514350">
              <a:buAutoNum type="arabicPeriod" startAt="2"/>
            </a:pPr>
            <a:r>
              <a:rPr lang="en-US" dirty="0" smtClean="0">
                <a:solidFill>
                  <a:srgbClr val="008000"/>
                </a:solidFill>
                <a:latin typeface="Comic Sans MS" pitchFamily="66" charset="0"/>
              </a:rPr>
              <a:t>Formulation of hypothesis: </a:t>
            </a:r>
          </a:p>
          <a:p>
            <a:pPr marL="514350" lvl="0" indent="-514350">
              <a:buAutoNum type="arabicPeriod" startAt="2"/>
            </a:pPr>
            <a:endParaRPr lang="en-US" dirty="0" smtClean="0">
              <a:latin typeface="Comic Sans MS" pitchFamily="66" charset="0"/>
            </a:endParaRPr>
          </a:p>
          <a:p>
            <a:pPr marL="514350" lvl="0" indent="-514350">
              <a:buNone/>
            </a:pPr>
            <a:r>
              <a:rPr lang="en-US" dirty="0" smtClean="0">
                <a:latin typeface="Comic Sans MS" pitchFamily="66" charset="0"/>
              </a:rPr>
              <a:t>	Once the problem is defined, the next step is to formulate the hypothesis, which provides an intelligent guess for the solution of the problem. It requires a critical review of the knowledge or  information related to the  problem.</a:t>
            </a:r>
            <a:endParaRPr lang="en-GB" dirty="0" smtClean="0">
              <a:latin typeface="Comic Sans MS" pitchFamily="66" charset="0"/>
            </a:endParaRPr>
          </a:p>
          <a:p>
            <a:endParaRPr lang="en-GB" dirty="0">
              <a:latin typeface="Comic Sans MS" pitchFamily="66"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latin typeface="Comic Sans MS" pitchFamily="66" charset="0"/>
            </a:endParaRPr>
          </a:p>
        </p:txBody>
      </p:sp>
      <p:sp>
        <p:nvSpPr>
          <p:cNvPr id="3" name="Content Placeholder 2"/>
          <p:cNvSpPr>
            <a:spLocks noGrp="1"/>
          </p:cNvSpPr>
          <p:nvPr>
            <p:ph idx="1"/>
          </p:nvPr>
        </p:nvSpPr>
        <p:spPr/>
        <p:txBody>
          <a:bodyPr/>
          <a:lstStyle/>
          <a:p>
            <a:pPr lvl="0">
              <a:buNone/>
            </a:pPr>
            <a:r>
              <a:rPr lang="en-US" dirty="0" smtClean="0">
                <a:latin typeface="Comic Sans MS" pitchFamily="66" charset="0"/>
              </a:rPr>
              <a:t>3. </a:t>
            </a:r>
            <a:r>
              <a:rPr lang="en-US" dirty="0" smtClean="0">
                <a:solidFill>
                  <a:srgbClr val="FF0000"/>
                </a:solidFill>
                <a:latin typeface="Comic Sans MS" pitchFamily="66" charset="0"/>
              </a:rPr>
              <a:t>Implication of hypothesis through deductive reasoning: </a:t>
            </a:r>
          </a:p>
          <a:p>
            <a:pPr lvl="0">
              <a:buNone/>
            </a:pPr>
            <a:endParaRPr lang="en-US" dirty="0" smtClean="0">
              <a:latin typeface="Comic Sans MS" pitchFamily="66" charset="0"/>
            </a:endParaRPr>
          </a:p>
          <a:p>
            <a:pPr lvl="0">
              <a:buNone/>
            </a:pPr>
            <a:r>
              <a:rPr lang="en-US" dirty="0" smtClean="0">
                <a:latin typeface="Comic Sans MS" pitchFamily="66" charset="0"/>
              </a:rPr>
              <a:t>	The next step after the formulation of a hypothesis is to  deduce the implications of the suggested hypothesis, that is, what would be observed if the hypothesis is true.</a:t>
            </a:r>
            <a:endParaRPr lang="en-GB" dirty="0" smtClean="0">
              <a:latin typeface="Comic Sans MS" pitchFamily="66" charset="0"/>
            </a:endParaRPr>
          </a:p>
          <a:p>
            <a:endParaRPr lang="en-GB" dirty="0">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latin typeface="Comic Sans MS" pitchFamily="66" charset="0"/>
            </a:endParaRPr>
          </a:p>
        </p:txBody>
      </p:sp>
      <p:sp>
        <p:nvSpPr>
          <p:cNvPr id="3" name="Content Placeholder 2"/>
          <p:cNvSpPr>
            <a:spLocks noGrp="1"/>
          </p:cNvSpPr>
          <p:nvPr>
            <p:ph idx="1"/>
          </p:nvPr>
        </p:nvSpPr>
        <p:spPr/>
        <p:txBody>
          <a:bodyPr/>
          <a:lstStyle/>
          <a:p>
            <a:pPr lvl="0">
              <a:buNone/>
            </a:pPr>
            <a:r>
              <a:rPr lang="en-US" dirty="0" smtClean="0">
                <a:latin typeface="Comic Sans MS" pitchFamily="66" charset="0"/>
              </a:rPr>
              <a:t>4. </a:t>
            </a:r>
            <a:r>
              <a:rPr lang="en-US" dirty="0" smtClean="0">
                <a:solidFill>
                  <a:srgbClr val="FF00FF"/>
                </a:solidFill>
                <a:latin typeface="Comic Sans MS" pitchFamily="66" charset="0"/>
              </a:rPr>
              <a:t>Collection and analysis of evidence: </a:t>
            </a:r>
          </a:p>
          <a:p>
            <a:pPr lvl="0">
              <a:buNone/>
            </a:pPr>
            <a:endParaRPr lang="en-US" dirty="0" smtClean="0">
              <a:latin typeface="Comic Sans MS" pitchFamily="66" charset="0"/>
            </a:endParaRPr>
          </a:p>
          <a:p>
            <a:pPr lvl="0">
              <a:buNone/>
            </a:pPr>
            <a:r>
              <a:rPr lang="en-US" dirty="0" smtClean="0">
                <a:latin typeface="Comic Sans MS" pitchFamily="66" charset="0"/>
              </a:rPr>
              <a:t>	The deuces implications of the hypothesis are tested by the collecting relevant evidence related to them through observation, testing, and experimentation.</a:t>
            </a:r>
            <a:endParaRPr lang="en-GB" dirty="0" smtClean="0">
              <a:latin typeface="Comic Sans MS" pitchFamily="66" charset="0"/>
            </a:endParaRPr>
          </a:p>
          <a:p>
            <a:endParaRPr lang="en-GB" dirty="0">
              <a:latin typeface="Comic Sans MS"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omic Sans MS" pitchFamily="66" charset="0"/>
                <a:cs typeface="Arabic Typesetting" pitchFamily="66" charset="-78"/>
              </a:rPr>
              <a:t/>
            </a:r>
            <a:br>
              <a:rPr lang="en-US" b="1" dirty="0" smtClean="0">
                <a:latin typeface="Comic Sans MS" pitchFamily="66" charset="0"/>
                <a:cs typeface="Arabic Typesetting" pitchFamily="66" charset="-78"/>
              </a:rPr>
            </a:br>
            <a:r>
              <a:rPr lang="en-US" sz="3600" b="1" dirty="0" smtClean="0">
                <a:solidFill>
                  <a:srgbClr val="FF0000"/>
                </a:solidFill>
                <a:latin typeface="Comic Sans MS" pitchFamily="66" charset="0"/>
                <a:cs typeface="Arabic Typesetting" pitchFamily="66" charset="-78"/>
              </a:rPr>
              <a:t>Methods of acquiring knowledge </a:t>
            </a:r>
            <a:br>
              <a:rPr lang="en-US" sz="3600" b="1" dirty="0" smtClean="0">
                <a:solidFill>
                  <a:srgbClr val="FF0000"/>
                </a:solidFill>
                <a:latin typeface="Comic Sans MS" pitchFamily="66" charset="0"/>
                <a:cs typeface="Arabic Typesetting" pitchFamily="66" charset="-78"/>
              </a:rPr>
            </a:br>
            <a:r>
              <a:rPr lang="en-US" sz="3600" b="1" dirty="0" smtClean="0">
                <a:solidFill>
                  <a:srgbClr val="FF0000"/>
                </a:solidFill>
                <a:latin typeface="Comic Sans MS" pitchFamily="66" charset="0"/>
                <a:cs typeface="Arabic Typesetting" pitchFamily="66" charset="-78"/>
              </a:rPr>
              <a:t>(Different sources of knowledge)</a:t>
            </a:r>
            <a:r>
              <a:rPr lang="en-GB" dirty="0" smtClean="0">
                <a:solidFill>
                  <a:srgbClr val="FF0000"/>
                </a:solidFill>
                <a:latin typeface="Comic Sans MS" pitchFamily="66" charset="0"/>
                <a:cs typeface="Arabic Typesetting" pitchFamily="66" charset="-78"/>
              </a:rPr>
              <a:t/>
            </a:r>
            <a:br>
              <a:rPr lang="en-GB" dirty="0" smtClean="0">
                <a:solidFill>
                  <a:srgbClr val="FF0000"/>
                </a:solidFill>
                <a:latin typeface="Comic Sans MS" pitchFamily="66" charset="0"/>
                <a:cs typeface="Arabic Typesetting" pitchFamily="66" charset="-78"/>
              </a:rPr>
            </a:br>
            <a:endParaRPr lang="en-GB" dirty="0">
              <a:solidFill>
                <a:srgbClr val="FF0000"/>
              </a:solidFill>
              <a:latin typeface="Comic Sans MS" pitchFamily="66" charset="0"/>
              <a:cs typeface="Arabic Typesetting" pitchFamily="66" charset="-78"/>
            </a:endParaRPr>
          </a:p>
        </p:txBody>
      </p:sp>
      <p:sp>
        <p:nvSpPr>
          <p:cNvPr id="3" name="Content Placeholder 2"/>
          <p:cNvSpPr>
            <a:spLocks noGrp="1"/>
          </p:cNvSpPr>
          <p:nvPr>
            <p:ph idx="1"/>
          </p:nvPr>
        </p:nvSpPr>
        <p:spPr>
          <a:xfrm>
            <a:off x="457200" y="1600200"/>
            <a:ext cx="8229600" cy="4876800"/>
          </a:xfrm>
        </p:spPr>
        <p:txBody>
          <a:bodyPr>
            <a:normAutofit fontScale="62500" lnSpcReduction="20000"/>
          </a:bodyPr>
          <a:lstStyle/>
          <a:p>
            <a:pPr>
              <a:buNone/>
            </a:pPr>
            <a:r>
              <a:rPr lang="en-US" dirty="0" smtClean="0">
                <a:latin typeface="Comic Sans MS" pitchFamily="66" charset="0"/>
                <a:cs typeface="Arabic Typesetting" pitchFamily="66" charset="-78"/>
              </a:rPr>
              <a:t>	</a:t>
            </a:r>
            <a:r>
              <a:rPr lang="en-US" sz="4500" dirty="0" smtClean="0">
                <a:latin typeface="Comic Sans MS" pitchFamily="66" charset="0"/>
                <a:cs typeface="Arabic Typesetting" pitchFamily="66" charset="-78"/>
              </a:rPr>
              <a:t>The methods by which man from the earlier times sought answers to his problems can be classified under the following categories </a:t>
            </a:r>
          </a:p>
          <a:p>
            <a:pPr>
              <a:buNone/>
            </a:pPr>
            <a:endParaRPr lang="en-US" sz="4500" dirty="0" smtClean="0">
              <a:latin typeface="Comic Sans MS" pitchFamily="66" charset="0"/>
              <a:cs typeface="Arabic Typesetting" pitchFamily="66" charset="-78"/>
            </a:endParaRPr>
          </a:p>
          <a:p>
            <a:pPr>
              <a:buNone/>
            </a:pPr>
            <a:r>
              <a:rPr lang="en-US" sz="4500" dirty="0" smtClean="0">
                <a:latin typeface="Comic Sans MS" pitchFamily="66" charset="0"/>
                <a:cs typeface="Arabic Typesetting" pitchFamily="66" charset="-78"/>
              </a:rPr>
              <a:t>		</a:t>
            </a:r>
            <a:r>
              <a:rPr lang="en-US" sz="4500" dirty="0" smtClean="0">
                <a:solidFill>
                  <a:srgbClr val="0070C0"/>
                </a:solidFill>
                <a:latin typeface="Comic Sans MS" pitchFamily="66" charset="0"/>
                <a:cs typeface="Arabic Typesetting" pitchFamily="66" charset="-78"/>
              </a:rPr>
              <a:t>(1) Authority </a:t>
            </a:r>
          </a:p>
          <a:p>
            <a:pPr>
              <a:buNone/>
            </a:pPr>
            <a:r>
              <a:rPr lang="en-US" sz="4500" dirty="0" smtClean="0">
                <a:latin typeface="Comic Sans MS" pitchFamily="66" charset="0"/>
                <a:cs typeface="Arabic Typesetting" pitchFamily="66" charset="-78"/>
              </a:rPr>
              <a:t>		</a:t>
            </a:r>
            <a:r>
              <a:rPr lang="en-US" sz="4500" dirty="0" smtClean="0">
                <a:solidFill>
                  <a:srgbClr val="FF0000"/>
                </a:solidFill>
                <a:latin typeface="Comic Sans MS" pitchFamily="66" charset="0"/>
                <a:cs typeface="Arabic Typesetting" pitchFamily="66" charset="-78"/>
              </a:rPr>
              <a:t>(2) Tradition </a:t>
            </a:r>
          </a:p>
          <a:p>
            <a:pPr>
              <a:buNone/>
            </a:pPr>
            <a:r>
              <a:rPr lang="en-US" sz="4500" dirty="0" smtClean="0">
                <a:latin typeface="Comic Sans MS" pitchFamily="66" charset="0"/>
                <a:cs typeface="Arabic Typesetting" pitchFamily="66" charset="-78"/>
              </a:rPr>
              <a:t>		</a:t>
            </a:r>
            <a:r>
              <a:rPr lang="en-US" sz="4500" dirty="0" smtClean="0">
                <a:solidFill>
                  <a:srgbClr val="7030A0"/>
                </a:solidFill>
                <a:latin typeface="Comic Sans MS" pitchFamily="66" charset="0"/>
                <a:cs typeface="Arabic Typesetting" pitchFamily="66" charset="-78"/>
              </a:rPr>
              <a:t>(3) Experience </a:t>
            </a:r>
          </a:p>
          <a:p>
            <a:pPr>
              <a:buNone/>
            </a:pPr>
            <a:r>
              <a:rPr lang="en-US" sz="4500" dirty="0" smtClean="0">
                <a:latin typeface="Comic Sans MS" pitchFamily="66" charset="0"/>
                <a:cs typeface="Arabic Typesetting" pitchFamily="66" charset="-78"/>
              </a:rPr>
              <a:t>		</a:t>
            </a:r>
            <a:r>
              <a:rPr lang="en-US" sz="4500" dirty="0" smtClean="0">
                <a:solidFill>
                  <a:srgbClr val="00B0F0"/>
                </a:solidFill>
                <a:latin typeface="Comic Sans MS" pitchFamily="66" charset="0"/>
                <a:cs typeface="Arabic Typesetting" pitchFamily="66" charset="-78"/>
              </a:rPr>
              <a:t>(4) Deductive reasoning</a:t>
            </a:r>
          </a:p>
          <a:p>
            <a:pPr>
              <a:buNone/>
            </a:pPr>
            <a:r>
              <a:rPr lang="en-US" sz="4500" dirty="0" smtClean="0">
                <a:latin typeface="Comic Sans MS" pitchFamily="66" charset="0"/>
                <a:cs typeface="Arabic Typesetting" pitchFamily="66" charset="-78"/>
              </a:rPr>
              <a:t> 		</a:t>
            </a:r>
            <a:r>
              <a:rPr lang="en-US" sz="4500" dirty="0" smtClean="0">
                <a:solidFill>
                  <a:srgbClr val="FF00FF"/>
                </a:solidFill>
                <a:latin typeface="Comic Sans MS" pitchFamily="66" charset="0"/>
                <a:cs typeface="Arabic Typesetting" pitchFamily="66" charset="-78"/>
              </a:rPr>
              <a:t>(5) Inductive reasoning</a:t>
            </a:r>
          </a:p>
          <a:p>
            <a:pPr>
              <a:buNone/>
            </a:pPr>
            <a:r>
              <a:rPr lang="en-US" sz="4500" dirty="0" smtClean="0">
                <a:latin typeface="Comic Sans MS" pitchFamily="66" charset="0"/>
                <a:cs typeface="Arabic Typesetting" pitchFamily="66" charset="-78"/>
              </a:rPr>
              <a:t>		</a:t>
            </a:r>
            <a:r>
              <a:rPr lang="en-US" sz="4500" dirty="0" smtClean="0">
                <a:solidFill>
                  <a:srgbClr val="3366FF"/>
                </a:solidFill>
                <a:latin typeface="Comic Sans MS" pitchFamily="66" charset="0"/>
                <a:cs typeface="Arabic Typesetting" pitchFamily="66" charset="-78"/>
              </a:rPr>
              <a:t>(6) Scientific method.</a:t>
            </a:r>
            <a:endParaRPr lang="en-GB" sz="4500" dirty="0" smtClean="0">
              <a:solidFill>
                <a:srgbClr val="3366FF"/>
              </a:solidFill>
              <a:latin typeface="Comic Sans MS" pitchFamily="66" charset="0"/>
              <a:cs typeface="Arabic Typesetting" pitchFamily="66" charset="-78"/>
            </a:endParaRPr>
          </a:p>
          <a:p>
            <a:pPr>
              <a:buNone/>
            </a:pPr>
            <a:endParaRPr lang="en-GB" sz="5100" b="1" dirty="0">
              <a:latin typeface="Comic Sans MS" pitchFamily="66" charset="0"/>
              <a:cs typeface="Arabic Typesetting" pitchFamily="66" charset="-78"/>
            </a:endParaRPr>
          </a:p>
        </p:txBody>
      </p:sp>
      <p:pic>
        <p:nvPicPr>
          <p:cNvPr id="4" name="Picture 3" descr="Image result for sources of knowledge)  CLIP ARTS"/>
          <p:cNvPicPr/>
          <p:nvPr/>
        </p:nvPicPr>
        <p:blipFill>
          <a:blip r:embed="rId2"/>
          <a:srcRect/>
          <a:stretch>
            <a:fillRect/>
          </a:stretch>
        </p:blipFill>
        <p:spPr bwMode="auto">
          <a:xfrm>
            <a:off x="6400800" y="3429000"/>
            <a:ext cx="2322830" cy="197612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latin typeface="Comic Sans MS" pitchFamily="66" charset="0"/>
            </a:endParaRPr>
          </a:p>
        </p:txBody>
      </p:sp>
      <p:sp>
        <p:nvSpPr>
          <p:cNvPr id="3" name="Content Placeholder 2"/>
          <p:cNvSpPr>
            <a:spLocks noGrp="1"/>
          </p:cNvSpPr>
          <p:nvPr>
            <p:ph idx="1"/>
          </p:nvPr>
        </p:nvSpPr>
        <p:spPr/>
        <p:txBody>
          <a:bodyPr>
            <a:normAutofit fontScale="85000" lnSpcReduction="10000"/>
          </a:bodyPr>
          <a:lstStyle/>
          <a:p>
            <a:pPr lvl="0">
              <a:buNone/>
            </a:pPr>
            <a:r>
              <a:rPr lang="en-US" dirty="0" smtClean="0">
                <a:solidFill>
                  <a:srgbClr val="008000"/>
                </a:solidFill>
                <a:latin typeface="Comic Sans MS" pitchFamily="66" charset="0"/>
              </a:rPr>
              <a:t>5. Verification, rejection, or modification of the hypothesis: </a:t>
            </a:r>
          </a:p>
          <a:p>
            <a:pPr lvl="0">
              <a:buNone/>
            </a:pPr>
            <a:endParaRPr lang="en-US" dirty="0" smtClean="0">
              <a:latin typeface="Comic Sans MS" pitchFamily="66" charset="0"/>
            </a:endParaRPr>
          </a:p>
          <a:p>
            <a:pPr lvl="0">
              <a:buNone/>
            </a:pPr>
            <a:r>
              <a:rPr lang="en-US" dirty="0" smtClean="0">
                <a:latin typeface="Comic Sans MS" pitchFamily="66" charset="0"/>
              </a:rPr>
              <a:t>	Once the evidence has been collected and analyzed, the results are analyzed in order to  verify whether the evidence support the hypothesis. It may be noted that the characteristic of  scientific method is not to prove the hypothesis in terms of absolute truth but to conclude that the evidence does or does not support the hypothesis. </a:t>
            </a:r>
            <a:endParaRPr lang="en-GB" dirty="0" smtClean="0">
              <a:latin typeface="Comic Sans MS" pitchFamily="66" charset="0"/>
            </a:endParaRPr>
          </a:p>
          <a:p>
            <a:endParaRPr lang="en-GB" dirty="0">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buNone/>
            </a:pPr>
            <a:r>
              <a:rPr lang="en-US" dirty="0" smtClean="0"/>
              <a:t>	</a:t>
            </a:r>
            <a:r>
              <a:rPr lang="en-US" dirty="0" smtClean="0">
                <a:solidFill>
                  <a:srgbClr val="008000"/>
                </a:solidFill>
                <a:latin typeface="Comic Sans MS" pitchFamily="66" charset="0"/>
              </a:rPr>
              <a:t>The research may  be defined as the application of scientific method in the study of problems.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0033CC"/>
                </a:solidFill>
                <a:latin typeface="Comic Sans MS" pitchFamily="66" charset="0"/>
              </a:rPr>
              <a:t>The terms research and scientific method are sometimes used interchangeably. </a:t>
            </a:r>
            <a:endParaRPr lang="en-GB" dirty="0">
              <a:solidFill>
                <a:srgbClr val="0033CC"/>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rot="19746781">
            <a:off x="806739" y="343585"/>
            <a:ext cx="8229600" cy="4525963"/>
          </a:xfrm>
        </p:spPr>
        <p:txBody>
          <a:bodyPr/>
          <a:lstStyle/>
          <a:p>
            <a:pPr>
              <a:buNone/>
            </a:pPr>
            <a:endParaRPr lang="en-US" dirty="0" smtClean="0"/>
          </a:p>
          <a:p>
            <a:pPr>
              <a:buNone/>
            </a:pPr>
            <a:endParaRPr lang="en-US" dirty="0" smtClean="0"/>
          </a:p>
          <a:p>
            <a:pPr>
              <a:buNone/>
            </a:pPr>
            <a:endParaRPr lang="en-US" dirty="0" smtClean="0"/>
          </a:p>
          <a:p>
            <a:pPr algn="ctr">
              <a:buNone/>
            </a:pPr>
            <a:r>
              <a:rPr lang="en-US" sz="9600" b="1" dirty="0" smtClean="0">
                <a:solidFill>
                  <a:srgbClr val="FF00FF"/>
                </a:solidFill>
                <a:latin typeface="Comic Sans MS" pitchFamily="66" charset="0"/>
              </a:rPr>
              <a:t>T</a:t>
            </a:r>
            <a:r>
              <a:rPr lang="en-US" sz="9600" b="1" dirty="0" smtClean="0">
                <a:solidFill>
                  <a:srgbClr val="FFC000"/>
                </a:solidFill>
                <a:latin typeface="Comic Sans MS" pitchFamily="66" charset="0"/>
              </a:rPr>
              <a:t>H</a:t>
            </a:r>
            <a:r>
              <a:rPr lang="en-US" sz="9600" b="1" dirty="0" smtClean="0">
                <a:solidFill>
                  <a:srgbClr val="008000"/>
                </a:solidFill>
                <a:latin typeface="Comic Sans MS" pitchFamily="66" charset="0"/>
              </a:rPr>
              <a:t>A</a:t>
            </a:r>
            <a:r>
              <a:rPr lang="en-US" sz="9600" b="1" dirty="0" smtClean="0">
                <a:solidFill>
                  <a:srgbClr val="FF0000"/>
                </a:solidFill>
                <a:latin typeface="Comic Sans MS" pitchFamily="66" charset="0"/>
              </a:rPr>
              <a:t>N</a:t>
            </a:r>
            <a:r>
              <a:rPr lang="en-US" sz="9600" b="1" dirty="0" smtClean="0">
                <a:solidFill>
                  <a:srgbClr val="00B0F0"/>
                </a:solidFill>
                <a:latin typeface="Comic Sans MS" pitchFamily="66" charset="0"/>
              </a:rPr>
              <a:t>K</a:t>
            </a:r>
            <a:r>
              <a:rPr lang="en-US" sz="9600" b="1" dirty="0" smtClean="0">
                <a:solidFill>
                  <a:srgbClr val="7030A0"/>
                </a:solidFill>
                <a:latin typeface="Comic Sans MS" pitchFamily="66" charset="0"/>
              </a:rPr>
              <a:t>S</a:t>
            </a:r>
            <a:r>
              <a:rPr lang="en-US" sz="9600" b="1" dirty="0" smtClean="0">
                <a:solidFill>
                  <a:srgbClr val="0070C0"/>
                </a:solidFill>
                <a:latin typeface="Comic Sans MS" pitchFamily="66" charset="0"/>
              </a:rPr>
              <a:t>…</a:t>
            </a:r>
            <a:endParaRPr lang="en-GB" sz="9600" b="1" dirty="0">
              <a:solidFill>
                <a:srgbClr val="0070C0"/>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pPr lvl="0"/>
            <a:r>
              <a:rPr lang="en-US" dirty="0" smtClean="0">
                <a:latin typeface="Comic Sans MS" pitchFamily="66" charset="0"/>
              </a:rPr>
              <a:t>Authority</a:t>
            </a:r>
            <a:r>
              <a:rPr lang="en-GB" dirty="0" smtClean="0">
                <a:latin typeface="Comic Sans MS" pitchFamily="66" charset="0"/>
              </a:rPr>
              <a:t/>
            </a:r>
            <a:br>
              <a:rPr lang="en-GB" dirty="0" smtClean="0">
                <a:latin typeface="Comic Sans MS" pitchFamily="66" charset="0"/>
              </a:rPr>
            </a:br>
            <a:endParaRPr lang="en-GB" dirty="0">
              <a:latin typeface="Comic Sans MS" pitchFamily="66" charset="0"/>
            </a:endParaRPr>
          </a:p>
        </p:txBody>
      </p:sp>
      <p:sp>
        <p:nvSpPr>
          <p:cNvPr id="3" name="Content Placeholder 2"/>
          <p:cNvSpPr>
            <a:spLocks noGrp="1"/>
          </p:cNvSpPr>
          <p:nvPr>
            <p:ph idx="1"/>
          </p:nvPr>
        </p:nvSpPr>
        <p:spPr>
          <a:xfrm>
            <a:off x="457200" y="1066800"/>
            <a:ext cx="8229600" cy="5638800"/>
          </a:xfrm>
        </p:spPr>
        <p:txBody>
          <a:bodyPr>
            <a:normAutofit fontScale="70000" lnSpcReduction="20000"/>
          </a:bodyPr>
          <a:lstStyle/>
          <a:p>
            <a:pPr>
              <a:buNone/>
            </a:pPr>
            <a:r>
              <a:rPr lang="en-US" dirty="0" smtClean="0">
                <a:latin typeface="Comic Sans MS" pitchFamily="66" charset="0"/>
              </a:rPr>
              <a:t>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FF0000"/>
                </a:solidFill>
                <a:latin typeface="Comic Sans MS" pitchFamily="66" charset="0"/>
              </a:rPr>
              <a:t>Appeal to authority and seeking its advice was a well established method of solving 	problems even in the earliest civilizations.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00B0F0"/>
                </a:solidFill>
                <a:latin typeface="Comic Sans MS" pitchFamily="66" charset="0"/>
              </a:rPr>
              <a:t>The authorities may be the persons who have had </a:t>
            </a:r>
            <a:r>
              <a:rPr lang="en-US" dirty="0" smtClean="0">
                <a:solidFill>
                  <a:srgbClr val="FF0000"/>
                </a:solidFill>
                <a:latin typeface="Comic Sans MS" pitchFamily="66" charset="0"/>
              </a:rPr>
              <a:t>long experience with the problem </a:t>
            </a:r>
            <a:r>
              <a:rPr lang="en-US" dirty="0" smtClean="0">
                <a:solidFill>
                  <a:srgbClr val="00B0F0"/>
                </a:solidFill>
                <a:latin typeface="Comic Sans MS" pitchFamily="66" charset="0"/>
              </a:rPr>
              <a:t>and who have studied and thought much about it.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3366FF"/>
                </a:solidFill>
                <a:latin typeface="Comic Sans MS" pitchFamily="66" charset="0"/>
              </a:rPr>
              <a:t>In such a case care must be taken in choosing authorities and evaluating their claims to knowledge. </a:t>
            </a:r>
          </a:p>
          <a:p>
            <a:pPr>
              <a:buNone/>
            </a:pPr>
            <a:r>
              <a:rPr lang="en-US" dirty="0" smtClean="0">
                <a:latin typeface="Comic Sans MS" pitchFamily="66" charset="0"/>
              </a:rPr>
              <a:t>	</a:t>
            </a:r>
          </a:p>
          <a:p>
            <a:pPr>
              <a:buNone/>
            </a:pPr>
            <a:r>
              <a:rPr lang="en-US" dirty="0" smtClean="0">
                <a:latin typeface="Comic Sans MS" pitchFamily="66" charset="0"/>
              </a:rPr>
              <a:t>	</a:t>
            </a:r>
            <a:r>
              <a:rPr lang="en-US" dirty="0" smtClean="0">
                <a:solidFill>
                  <a:srgbClr val="7030A0"/>
                </a:solidFill>
                <a:latin typeface="Comic Sans MS" pitchFamily="66" charset="0"/>
              </a:rPr>
              <a:t>One should check not only the credentials of authorities but also the </a:t>
            </a:r>
            <a:r>
              <a:rPr lang="en-US" dirty="0" smtClean="0">
                <a:solidFill>
                  <a:srgbClr val="FF0000"/>
                </a:solidFill>
                <a:latin typeface="Comic Sans MS" pitchFamily="66" charset="0"/>
              </a:rPr>
              <a:t>arguments and evidence upon which they base their judgments.</a:t>
            </a:r>
            <a:endParaRPr lang="en-GB" dirty="0" smtClean="0">
              <a:solidFill>
                <a:srgbClr val="FF0000"/>
              </a:solidFill>
              <a:latin typeface="Comic Sans MS" pitchFamily="66" charset="0"/>
            </a:endParaRPr>
          </a:p>
          <a:p>
            <a:endParaRPr lang="en-GB" dirty="0">
              <a:latin typeface="Comic Sans MS" pitchFamily="66" charset="0"/>
            </a:endParaRPr>
          </a:p>
        </p:txBody>
      </p:sp>
      <p:pic>
        <p:nvPicPr>
          <p:cNvPr id="5" name="Picture 4" descr="Image result for AUTHORITY  CLIP ARTS"/>
          <p:cNvPicPr/>
          <p:nvPr/>
        </p:nvPicPr>
        <p:blipFill>
          <a:blip r:embed="rId2"/>
          <a:srcRect/>
          <a:stretch>
            <a:fillRect/>
          </a:stretch>
        </p:blipFill>
        <p:spPr bwMode="auto">
          <a:xfrm>
            <a:off x="381000" y="0"/>
            <a:ext cx="2690495" cy="170243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74638"/>
            <a:ext cx="3962400" cy="1143000"/>
          </a:xfrm>
        </p:spPr>
        <p:txBody>
          <a:bodyPr>
            <a:normAutofit fontScale="90000"/>
          </a:bodyPr>
          <a:lstStyle/>
          <a:p>
            <a:pPr lvl="0"/>
            <a:r>
              <a:rPr lang="en-US" dirty="0" smtClean="0">
                <a:latin typeface="Comic Sans MS" pitchFamily="66" charset="0"/>
              </a:rPr>
              <a:t/>
            </a:r>
            <a:br>
              <a:rPr lang="en-US" dirty="0" smtClean="0">
                <a:latin typeface="Comic Sans MS" pitchFamily="66" charset="0"/>
              </a:rPr>
            </a:br>
            <a:r>
              <a:rPr lang="en-US" b="1" dirty="0" smtClean="0">
                <a:latin typeface="Comic Sans MS" pitchFamily="66" charset="0"/>
              </a:rPr>
              <a:t>Tradition</a:t>
            </a:r>
            <a:r>
              <a:rPr lang="en-GB" b="1" dirty="0" smtClean="0">
                <a:latin typeface="Comic Sans MS" pitchFamily="66" charset="0"/>
              </a:rPr>
              <a:t/>
            </a:r>
            <a:br>
              <a:rPr lang="en-GB" b="1" dirty="0" smtClean="0">
                <a:latin typeface="Comic Sans MS" pitchFamily="66" charset="0"/>
              </a:rPr>
            </a:br>
            <a:endParaRPr lang="en-GB" b="1" dirty="0">
              <a:latin typeface="Comic Sans MS" pitchFamily="66" charset="0"/>
            </a:endParaRPr>
          </a:p>
        </p:txBody>
      </p:sp>
      <p:sp>
        <p:nvSpPr>
          <p:cNvPr id="3" name="Content Placeholder 2"/>
          <p:cNvSpPr>
            <a:spLocks noGrp="1"/>
          </p:cNvSpPr>
          <p:nvPr>
            <p:ph idx="1"/>
          </p:nvPr>
        </p:nvSpPr>
        <p:spPr/>
        <p:txBody>
          <a:bodyPr/>
          <a:lstStyle/>
          <a:p>
            <a:pPr>
              <a:buNone/>
            </a:pPr>
            <a:r>
              <a:rPr lang="en-US" dirty="0" smtClean="0">
                <a:latin typeface="Comic Sans MS" pitchFamily="66" charset="0"/>
              </a:rPr>
              <a:t>	</a:t>
            </a:r>
          </a:p>
          <a:p>
            <a:pPr>
              <a:buNone/>
            </a:pPr>
            <a:r>
              <a:rPr lang="en-US" dirty="0" smtClean="0">
                <a:latin typeface="Comic Sans MS" pitchFamily="66" charset="0"/>
              </a:rPr>
              <a:t>	</a:t>
            </a:r>
            <a:r>
              <a:rPr lang="en-US" dirty="0" smtClean="0">
                <a:solidFill>
                  <a:srgbClr val="C00000"/>
                </a:solidFill>
                <a:latin typeface="Comic Sans MS" pitchFamily="66" charset="0"/>
              </a:rPr>
              <a:t>Closely related to authority is tradition, upon which man depends for solutions to many of his problems.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chemeClr val="accent1">
                    <a:lumMod val="50000"/>
                  </a:schemeClr>
                </a:solidFill>
                <a:latin typeface="Comic Sans MS" pitchFamily="66" charset="0"/>
              </a:rPr>
              <a:t>He unquestioningly accepts many traditions of his forefathers of culture.</a:t>
            </a:r>
            <a:endParaRPr lang="en-GB" dirty="0">
              <a:solidFill>
                <a:schemeClr val="accent1">
                  <a:lumMod val="50000"/>
                </a:schemeClr>
              </a:solidFill>
              <a:latin typeface="Comic Sans MS" pitchFamily="66" charset="0"/>
            </a:endParaRPr>
          </a:p>
        </p:txBody>
      </p:sp>
      <p:pic>
        <p:nvPicPr>
          <p:cNvPr id="4" name="Picture 3" descr="Image result for Tradition  "/>
          <p:cNvPicPr/>
          <p:nvPr/>
        </p:nvPicPr>
        <p:blipFill>
          <a:blip r:embed="rId2"/>
          <a:srcRect/>
          <a:stretch>
            <a:fillRect/>
          </a:stretch>
        </p:blipFill>
        <p:spPr bwMode="auto">
          <a:xfrm>
            <a:off x="0" y="0"/>
            <a:ext cx="2585720" cy="177609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mic Sans MS" pitchFamily="66" charset="0"/>
              </a:rPr>
              <a:t>Experience</a:t>
            </a:r>
            <a:endParaRPr lang="en-GB" dirty="0">
              <a:latin typeface="Comic Sans MS" pitchFamily="66" charset="0"/>
            </a:endParaRPr>
          </a:p>
        </p:txBody>
      </p:sp>
      <p:sp>
        <p:nvSpPr>
          <p:cNvPr id="3" name="Content Placeholder 2"/>
          <p:cNvSpPr>
            <a:spLocks noGrp="1"/>
          </p:cNvSpPr>
          <p:nvPr>
            <p:ph idx="1"/>
          </p:nvPr>
        </p:nvSpPr>
        <p:spPr/>
        <p:txBody>
          <a:bodyPr>
            <a:normAutofit fontScale="92500"/>
          </a:bodyPr>
          <a:lstStyle/>
          <a:p>
            <a:pPr lvl="0"/>
            <a:endParaRPr lang="en-GB" dirty="0" smtClean="0">
              <a:latin typeface="Comic Sans MS" pitchFamily="66" charset="0"/>
            </a:endParaRPr>
          </a:p>
          <a:p>
            <a:pPr>
              <a:buNone/>
            </a:pPr>
            <a:r>
              <a:rPr lang="en-US" dirty="0" smtClean="0">
                <a:latin typeface="Comic Sans MS" pitchFamily="66" charset="0"/>
              </a:rPr>
              <a:t>	</a:t>
            </a:r>
            <a:r>
              <a:rPr lang="en-US" dirty="0" smtClean="0">
                <a:solidFill>
                  <a:srgbClr val="008000"/>
                </a:solidFill>
                <a:latin typeface="Comic Sans MS" pitchFamily="66" charset="0"/>
              </a:rPr>
              <a:t>Our own experience or that of others is the most primitive, and yet most familiar and fundamental source of knowledge.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FF00FF"/>
                </a:solidFill>
                <a:latin typeface="Comic Sans MS" pitchFamily="66" charset="0"/>
              </a:rPr>
              <a:t>When confronted with a problem, modern man often tries to seek its answers from </a:t>
            </a:r>
            <a:r>
              <a:rPr lang="en-US" dirty="0" smtClean="0">
                <a:solidFill>
                  <a:schemeClr val="bg2">
                    <a:lumMod val="25000"/>
                  </a:schemeClr>
                </a:solidFill>
                <a:latin typeface="Comic Sans MS" pitchFamily="66" charset="0"/>
              </a:rPr>
              <a:t>his own personal experience </a:t>
            </a:r>
            <a:r>
              <a:rPr lang="en-US" dirty="0" smtClean="0">
                <a:solidFill>
                  <a:srgbClr val="FF00FF"/>
                </a:solidFill>
                <a:latin typeface="Comic Sans MS" pitchFamily="66" charset="0"/>
              </a:rPr>
              <a:t>or from </a:t>
            </a:r>
            <a:r>
              <a:rPr lang="en-US" dirty="0" smtClean="0">
                <a:solidFill>
                  <a:schemeClr val="bg2">
                    <a:lumMod val="25000"/>
                  </a:schemeClr>
                </a:solidFill>
                <a:latin typeface="Comic Sans MS" pitchFamily="66" charset="0"/>
              </a:rPr>
              <a:t>others who are familiar with the problem</a:t>
            </a:r>
            <a:r>
              <a:rPr lang="en-US" dirty="0" smtClean="0">
                <a:solidFill>
                  <a:srgbClr val="FF00FF"/>
                </a:solidFill>
                <a:latin typeface="Comic Sans MS" pitchFamily="66" charset="0"/>
              </a:rPr>
              <a:t>.</a:t>
            </a:r>
            <a:endParaRPr lang="en-GB" dirty="0" smtClean="0">
              <a:solidFill>
                <a:srgbClr val="FF00FF"/>
              </a:solidFill>
              <a:latin typeface="Comic Sans MS" pitchFamily="66" charset="0"/>
            </a:endParaRPr>
          </a:p>
          <a:p>
            <a:endParaRPr lang="en-GB" dirty="0">
              <a:latin typeface="Comic Sans MS" pitchFamily="66" charset="0"/>
            </a:endParaRPr>
          </a:p>
        </p:txBody>
      </p:sp>
      <p:sp>
        <p:nvSpPr>
          <p:cNvPr id="18434" name="AutoShape 2" descr="Image result for Experience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 name="Picture 4" descr="Image result for Experience clip arts"/>
          <p:cNvPicPr/>
          <p:nvPr/>
        </p:nvPicPr>
        <p:blipFill>
          <a:blip r:embed="rId2"/>
          <a:srcRect/>
          <a:stretch>
            <a:fillRect/>
          </a:stretch>
        </p:blipFill>
        <p:spPr bwMode="auto">
          <a:xfrm>
            <a:off x="762000" y="381000"/>
            <a:ext cx="2209800" cy="17526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77500" lnSpcReduction="20000"/>
          </a:bodyPr>
          <a:lstStyle/>
          <a:p>
            <a:pPr>
              <a:buNone/>
            </a:pPr>
            <a:r>
              <a:rPr lang="en-US" dirty="0" smtClean="0">
                <a:latin typeface="Comic Sans MS" pitchFamily="66" charset="0"/>
              </a:rPr>
              <a:t>	</a:t>
            </a:r>
          </a:p>
          <a:p>
            <a:pPr>
              <a:buNone/>
            </a:pPr>
            <a:r>
              <a:rPr lang="en-US" dirty="0" smtClean="0">
                <a:latin typeface="Comic Sans MS" pitchFamily="66" charset="0"/>
              </a:rPr>
              <a:t>	</a:t>
            </a:r>
          </a:p>
          <a:p>
            <a:pPr>
              <a:buNone/>
            </a:pPr>
            <a:r>
              <a:rPr lang="en-US" dirty="0" smtClean="0">
                <a:latin typeface="Comic Sans MS" pitchFamily="66" charset="0"/>
              </a:rPr>
              <a:t>			A significant contribution towards the  development of  </a:t>
            </a:r>
            <a:r>
              <a:rPr lang="en-US" dirty="0" smtClean="0">
                <a:solidFill>
                  <a:srgbClr val="FF00FF"/>
                </a:solidFill>
                <a:latin typeface="Comic Sans MS" pitchFamily="66" charset="0"/>
              </a:rPr>
              <a:t>a systematic method </a:t>
            </a:r>
            <a:r>
              <a:rPr lang="en-US" dirty="0" smtClean="0">
                <a:latin typeface="Comic Sans MS" pitchFamily="66" charset="0"/>
              </a:rPr>
              <a:t>for obtaining reliable knowledge was made by the ancient Greek philosophers like </a:t>
            </a:r>
            <a:r>
              <a:rPr lang="en-US" dirty="0" smtClean="0">
                <a:solidFill>
                  <a:srgbClr val="FF00FF"/>
                </a:solidFill>
                <a:latin typeface="Comic Sans MS" pitchFamily="66" charset="0"/>
              </a:rPr>
              <a:t>Aristotle and his followers. </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FF00FF"/>
                </a:solidFill>
                <a:latin typeface="Comic Sans MS" pitchFamily="66" charset="0"/>
              </a:rPr>
              <a:t>Aristotle developed the </a:t>
            </a:r>
            <a:r>
              <a:rPr lang="en-US" i="1" dirty="0" smtClean="0">
                <a:solidFill>
                  <a:srgbClr val="FF00FF"/>
                </a:solidFill>
                <a:latin typeface="Comic Sans MS" pitchFamily="66" charset="0"/>
              </a:rPr>
              <a:t>syllogism</a:t>
            </a:r>
            <a:r>
              <a:rPr lang="en-US" i="1" dirty="0" smtClean="0">
                <a:latin typeface="Comic Sans MS" pitchFamily="66" charset="0"/>
              </a:rPr>
              <a:t>, </a:t>
            </a:r>
            <a:r>
              <a:rPr lang="en-US" dirty="0" smtClean="0">
                <a:latin typeface="Comic Sans MS" pitchFamily="66" charset="0"/>
              </a:rPr>
              <a:t>which can be described as a </a:t>
            </a:r>
            <a:r>
              <a:rPr lang="en-US" dirty="0" smtClean="0">
                <a:solidFill>
                  <a:srgbClr val="008000"/>
                </a:solidFill>
                <a:latin typeface="Comic Sans MS" pitchFamily="66" charset="0"/>
              </a:rPr>
              <a:t>thinking process in which one proceeds from general to specific </a:t>
            </a:r>
            <a:r>
              <a:rPr lang="en-US" dirty="0" smtClean="0">
                <a:latin typeface="Comic Sans MS" pitchFamily="66" charset="0"/>
              </a:rPr>
              <a:t>statements by </a:t>
            </a:r>
            <a:r>
              <a:rPr lang="en-US" i="1" dirty="0" smtClean="0">
                <a:latin typeface="Comic Sans MS" pitchFamily="66" charset="0"/>
              </a:rPr>
              <a:t>deductive reasoning</a:t>
            </a:r>
            <a:r>
              <a:rPr lang="en-US" dirty="0" smtClean="0">
                <a:latin typeface="Comic Sans MS" pitchFamily="66" charset="0"/>
              </a:rPr>
              <a:t>.</a:t>
            </a:r>
          </a:p>
          <a:p>
            <a:pPr>
              <a:buNone/>
            </a:pPr>
            <a:endParaRPr lang="en-US" dirty="0" smtClean="0">
              <a:latin typeface="Comic Sans MS" pitchFamily="66" charset="0"/>
            </a:endParaRPr>
          </a:p>
          <a:p>
            <a:pPr>
              <a:buNone/>
            </a:pPr>
            <a:r>
              <a:rPr lang="en-US" dirty="0" smtClean="0">
                <a:latin typeface="Comic Sans MS" pitchFamily="66" charset="0"/>
              </a:rPr>
              <a:t>	</a:t>
            </a:r>
            <a:r>
              <a:rPr lang="en-US" dirty="0" smtClean="0">
                <a:solidFill>
                  <a:srgbClr val="FF0000"/>
                </a:solidFill>
                <a:latin typeface="Comic Sans MS" pitchFamily="66" charset="0"/>
              </a:rPr>
              <a:t> It provides a means of testing the validity of any given conclusion or idea by proceeding from known to unknown.</a:t>
            </a:r>
            <a:endParaRPr lang="en-GB" dirty="0">
              <a:solidFill>
                <a:srgbClr val="FF0000"/>
              </a:solidFill>
              <a:latin typeface="Comic Sans MS" pitchFamily="66" charset="0"/>
            </a:endParaRPr>
          </a:p>
        </p:txBody>
      </p:sp>
      <p:sp>
        <p:nvSpPr>
          <p:cNvPr id="17410" name="AutoShape 2" descr="Image result for Deductive reasoning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17412" name="AutoShape 4" descr="Image result for Deductive reasoning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4" name="AutoShape 2" descr="Image result for deductive reasoning clip arts"/>
          <p:cNvSpPr>
            <a:spLocks noGrp="1" noChangeAspect="1" noChangeArrowheads="1"/>
          </p:cNvSpPr>
          <p:nvPr>
            <p:ph type="title"/>
          </p:nvPr>
        </p:nvSpPr>
        <p:spPr bwMode="auto">
          <a:prstGeom prst="rect">
            <a:avLst/>
          </a:prstGeom>
          <a:noFill/>
        </p:spPr>
        <p:txBody>
          <a:bodyPr vert="horz" wrap="square" lIns="91440" tIns="45720" rIns="91440" bIns="45720" numCol="1" anchor="t" anchorCtr="0" compatLnSpc="1">
            <a:prstTxWarp prst="textNoShape">
              <a:avLst/>
            </a:prstTxWarp>
          </a:bodyPr>
          <a:lstStyle/>
          <a:p>
            <a:r>
              <a:rPr lang="en-US" dirty="0" smtClean="0">
                <a:latin typeface="Comic Sans MS" pitchFamily="66" charset="0"/>
              </a:rPr>
              <a:t>	</a:t>
            </a:r>
            <a:r>
              <a:rPr lang="en-US" dirty="0" smtClean="0">
                <a:solidFill>
                  <a:srgbClr val="008000"/>
                </a:solidFill>
                <a:latin typeface="Comic Sans MS" pitchFamily="66" charset="0"/>
              </a:rPr>
              <a:t>Deductive reasoning</a:t>
            </a:r>
            <a:endParaRPr lang="en-GB" dirty="0">
              <a:solidFill>
                <a:srgbClr val="008000"/>
              </a:solidFill>
            </a:endParaRPr>
          </a:p>
        </p:txBody>
      </p:sp>
      <p:sp>
        <p:nvSpPr>
          <p:cNvPr id="5" name="AutoShape 4" descr="Image result for deductive reasoning clip art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8" name="Picture 7" descr="Image result for deductive reasoning clip arts"/>
          <p:cNvPicPr/>
          <p:nvPr/>
        </p:nvPicPr>
        <p:blipFill>
          <a:blip r:embed="rId2"/>
          <a:srcRect/>
          <a:stretch>
            <a:fillRect/>
          </a:stretch>
        </p:blipFill>
        <p:spPr bwMode="auto">
          <a:xfrm>
            <a:off x="0" y="0"/>
            <a:ext cx="1905000" cy="188150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8000"/>
                </a:solidFill>
                <a:latin typeface="Comic Sans MS" pitchFamily="66" charset="0"/>
              </a:rPr>
              <a:t>	Deductive reasoning………..</a:t>
            </a:r>
            <a:r>
              <a:rPr lang="en-GB" dirty="0" smtClean="0">
                <a:solidFill>
                  <a:srgbClr val="008000"/>
                </a:solidFill>
                <a:latin typeface="Comic Sans MS" pitchFamily="66" charset="0"/>
              </a:rPr>
              <a:t/>
            </a:r>
            <a:br>
              <a:rPr lang="en-GB" dirty="0" smtClean="0">
                <a:solidFill>
                  <a:srgbClr val="008000"/>
                </a:solidFill>
                <a:latin typeface="Comic Sans MS" pitchFamily="66" charset="0"/>
              </a:rPr>
            </a:br>
            <a:endParaRPr lang="en-GB" dirty="0">
              <a:solidFill>
                <a:srgbClr val="008000"/>
              </a:solidFill>
            </a:endParaRPr>
          </a:p>
        </p:txBody>
      </p:sp>
      <p:sp>
        <p:nvSpPr>
          <p:cNvPr id="3" name="Content Placeholder 2"/>
          <p:cNvSpPr>
            <a:spLocks noGrp="1"/>
          </p:cNvSpPr>
          <p:nvPr>
            <p:ph idx="1"/>
          </p:nvPr>
        </p:nvSpPr>
        <p:spPr>
          <a:xfrm>
            <a:off x="457200" y="1295400"/>
            <a:ext cx="8229600" cy="4830763"/>
          </a:xfrm>
        </p:spPr>
        <p:txBody>
          <a:bodyPr>
            <a:normAutofit fontScale="85000" lnSpcReduction="20000"/>
          </a:bodyPr>
          <a:lstStyle/>
          <a:p>
            <a:pPr>
              <a:buNone/>
            </a:pPr>
            <a:r>
              <a:rPr lang="en-US" dirty="0" smtClean="0">
                <a:latin typeface="Comic Sans MS" pitchFamily="66" charset="0"/>
              </a:rPr>
              <a:t>			The syllogistic reasoning consists of</a:t>
            </a:r>
          </a:p>
          <a:p>
            <a:pPr>
              <a:buNone/>
            </a:pPr>
            <a:endParaRPr lang="en-US" dirty="0" smtClean="0">
              <a:latin typeface="Comic Sans MS" pitchFamily="66" charset="0"/>
            </a:endParaRPr>
          </a:p>
          <a:p>
            <a:pPr>
              <a:buNone/>
            </a:pPr>
            <a:r>
              <a:rPr lang="en-US" dirty="0" smtClean="0">
                <a:solidFill>
                  <a:srgbClr val="FF00FF"/>
                </a:solidFill>
                <a:latin typeface="Comic Sans MS" pitchFamily="66" charset="0"/>
              </a:rPr>
              <a:t> </a:t>
            </a:r>
            <a:r>
              <a:rPr lang="en-US" b="1" dirty="0" smtClean="0">
                <a:solidFill>
                  <a:srgbClr val="FF00FF"/>
                </a:solidFill>
                <a:latin typeface="Comic Sans MS" pitchFamily="66" charset="0"/>
              </a:rPr>
              <a:t>(1) A major premise</a:t>
            </a:r>
            <a:r>
              <a:rPr lang="en-US" dirty="0" smtClean="0">
                <a:solidFill>
                  <a:srgbClr val="FF00FF"/>
                </a:solidFill>
                <a:latin typeface="Comic Sans MS" pitchFamily="66" charset="0"/>
              </a:rPr>
              <a:t> </a:t>
            </a:r>
            <a:r>
              <a:rPr lang="en-US" dirty="0" smtClean="0">
                <a:latin typeface="Comic Sans MS" pitchFamily="66" charset="0"/>
              </a:rPr>
              <a:t>based on </a:t>
            </a:r>
            <a:r>
              <a:rPr lang="en-US" dirty="0" smtClean="0">
                <a:solidFill>
                  <a:srgbClr val="008000"/>
                </a:solidFill>
                <a:latin typeface="Comic Sans MS" pitchFamily="66" charset="0"/>
              </a:rPr>
              <a:t>self-evident truth </a:t>
            </a:r>
            <a:r>
              <a:rPr lang="en-US" dirty="0" smtClean="0">
                <a:latin typeface="Comic Sans MS" pitchFamily="66" charset="0"/>
              </a:rPr>
              <a:t>or previously established fact or relationship. </a:t>
            </a:r>
          </a:p>
          <a:p>
            <a:pPr>
              <a:buNone/>
            </a:pPr>
            <a:endParaRPr lang="en-US" dirty="0" smtClean="0">
              <a:latin typeface="Comic Sans MS" pitchFamily="66" charset="0"/>
            </a:endParaRPr>
          </a:p>
          <a:p>
            <a:pPr>
              <a:buNone/>
            </a:pPr>
            <a:r>
              <a:rPr lang="en-US" b="1" dirty="0" smtClean="0">
                <a:solidFill>
                  <a:srgbClr val="FF00FF"/>
                </a:solidFill>
                <a:latin typeface="Comic Sans MS" pitchFamily="66" charset="0"/>
              </a:rPr>
              <a:t>(2)</a:t>
            </a:r>
            <a:r>
              <a:rPr lang="en-US" dirty="0" smtClean="0">
                <a:solidFill>
                  <a:srgbClr val="FF00FF"/>
                </a:solidFill>
                <a:latin typeface="Comic Sans MS" pitchFamily="66" charset="0"/>
              </a:rPr>
              <a:t> </a:t>
            </a:r>
            <a:r>
              <a:rPr lang="en-US" b="1" dirty="0" smtClean="0">
                <a:solidFill>
                  <a:srgbClr val="FF00FF"/>
                </a:solidFill>
                <a:latin typeface="Comic Sans MS" pitchFamily="66" charset="0"/>
              </a:rPr>
              <a:t>A minor premise</a:t>
            </a:r>
            <a:r>
              <a:rPr lang="en-US" dirty="0" smtClean="0">
                <a:solidFill>
                  <a:srgbClr val="FF00FF"/>
                </a:solidFill>
                <a:latin typeface="Comic Sans MS" pitchFamily="66" charset="0"/>
              </a:rPr>
              <a:t> </a:t>
            </a:r>
            <a:r>
              <a:rPr lang="en-US" dirty="0" smtClean="0">
                <a:latin typeface="Comic Sans MS" pitchFamily="66" charset="0"/>
              </a:rPr>
              <a:t>concerning </a:t>
            </a:r>
            <a:r>
              <a:rPr lang="en-US" dirty="0" smtClean="0">
                <a:solidFill>
                  <a:srgbClr val="FF0000"/>
                </a:solidFill>
                <a:latin typeface="Comic Sans MS" pitchFamily="66" charset="0"/>
              </a:rPr>
              <a:t>a particular case </a:t>
            </a:r>
            <a:r>
              <a:rPr lang="en-US" dirty="0" smtClean="0">
                <a:latin typeface="Comic Sans MS" pitchFamily="66" charset="0"/>
              </a:rPr>
              <a:t>to  which the truth, fact, or the relationship invariably applies, and </a:t>
            </a:r>
          </a:p>
          <a:p>
            <a:pPr>
              <a:buNone/>
            </a:pPr>
            <a:endParaRPr lang="en-US" dirty="0" smtClean="0">
              <a:latin typeface="Comic Sans MS" pitchFamily="66" charset="0"/>
            </a:endParaRPr>
          </a:p>
          <a:p>
            <a:pPr>
              <a:buNone/>
            </a:pPr>
            <a:r>
              <a:rPr lang="en-US" b="1" dirty="0" smtClean="0">
                <a:solidFill>
                  <a:srgbClr val="FF00FF"/>
                </a:solidFill>
                <a:latin typeface="Comic Sans MS" pitchFamily="66" charset="0"/>
              </a:rPr>
              <a:t>(3) A conclusion</a:t>
            </a:r>
            <a:r>
              <a:rPr lang="en-US" dirty="0" smtClean="0">
                <a:solidFill>
                  <a:srgbClr val="FF00FF"/>
                </a:solidFill>
                <a:latin typeface="Comic Sans MS" pitchFamily="66" charset="0"/>
              </a:rPr>
              <a:t>. </a:t>
            </a:r>
            <a:r>
              <a:rPr lang="en-US" dirty="0" smtClean="0">
                <a:latin typeface="Comic Sans MS" pitchFamily="66" charset="0"/>
              </a:rPr>
              <a:t>If the major and minor premises can be shown to be true, the conclusion arrived as is necessarily true. </a:t>
            </a:r>
            <a:endParaRPr lang="en-GB" dirty="0">
              <a:latin typeface="Comic Sans MS" pitchFamily="66" charset="0"/>
            </a:endParaRPr>
          </a:p>
        </p:txBody>
      </p:sp>
      <p:pic>
        <p:nvPicPr>
          <p:cNvPr id="4" name="Picture 3" descr="Image result for deductive reasoning clip arts"/>
          <p:cNvPicPr/>
          <p:nvPr/>
        </p:nvPicPr>
        <p:blipFill>
          <a:blip r:embed="rId2"/>
          <a:srcRect/>
          <a:stretch>
            <a:fillRect/>
          </a:stretch>
        </p:blipFill>
        <p:spPr bwMode="auto">
          <a:xfrm>
            <a:off x="0" y="0"/>
            <a:ext cx="1905000" cy="188150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dirty="0" smtClean="0">
                <a:solidFill>
                  <a:srgbClr val="008000"/>
                </a:solidFill>
                <a:latin typeface="Comic Sans MS" pitchFamily="66" charset="0"/>
              </a:rPr>
              <a:t>		Deductive reasoning………..</a:t>
            </a:r>
            <a:endParaRPr lang="en-GB" dirty="0">
              <a:solidFill>
                <a:srgbClr val="008000"/>
              </a:solidFill>
            </a:endParaRPr>
          </a:p>
        </p:txBody>
      </p:sp>
      <p:sp>
        <p:nvSpPr>
          <p:cNvPr id="3" name="Content Placeholder 2"/>
          <p:cNvSpPr>
            <a:spLocks noGrp="1"/>
          </p:cNvSpPr>
          <p:nvPr>
            <p:ph idx="1"/>
          </p:nvPr>
        </p:nvSpPr>
        <p:spPr>
          <a:xfrm>
            <a:off x="457200" y="838200"/>
            <a:ext cx="8229600" cy="6019800"/>
          </a:xfrm>
        </p:spPr>
        <p:txBody>
          <a:bodyPr>
            <a:normAutofit fontScale="32500" lnSpcReduction="20000"/>
          </a:bodyPr>
          <a:lstStyle/>
          <a:p>
            <a:pPr>
              <a:buNone/>
            </a:pPr>
            <a:endParaRPr lang="en-US" sz="6000" dirty="0" smtClean="0">
              <a:latin typeface="Comic Sans MS" pitchFamily="66" charset="0"/>
            </a:endParaRPr>
          </a:p>
          <a:p>
            <a:pPr>
              <a:buNone/>
            </a:pPr>
            <a:r>
              <a:rPr lang="en-US" sz="6000" dirty="0" smtClean="0">
                <a:latin typeface="Comic Sans MS" pitchFamily="66" charset="0"/>
              </a:rPr>
              <a:t>		          To use a simple example, consider the following 		proposition:</a:t>
            </a:r>
          </a:p>
          <a:p>
            <a:pPr>
              <a:buNone/>
            </a:pPr>
            <a:endParaRPr lang="en-GB" sz="6000" dirty="0" smtClean="0">
              <a:latin typeface="Comic Sans MS" pitchFamily="66" charset="0"/>
            </a:endParaRPr>
          </a:p>
          <a:p>
            <a:pPr>
              <a:buNone/>
            </a:pPr>
            <a:r>
              <a:rPr lang="en-US" sz="6000" dirty="0" smtClean="0">
                <a:latin typeface="Comic Sans MS" pitchFamily="66" charset="0"/>
              </a:rPr>
              <a:t>		</a:t>
            </a:r>
            <a:r>
              <a:rPr lang="en-US" sz="6000" dirty="0" smtClean="0">
                <a:solidFill>
                  <a:srgbClr val="008000"/>
                </a:solidFill>
                <a:latin typeface="Comic Sans MS" pitchFamily="66" charset="0"/>
              </a:rPr>
              <a:t>Major premise</a:t>
            </a:r>
            <a:r>
              <a:rPr lang="en-US" sz="6000" dirty="0" smtClean="0">
                <a:latin typeface="Comic Sans MS" pitchFamily="66" charset="0"/>
              </a:rPr>
              <a:t>………….</a:t>
            </a:r>
            <a:r>
              <a:rPr lang="en-US" sz="6000" dirty="0" smtClean="0">
                <a:solidFill>
                  <a:srgbClr val="C00000"/>
                </a:solidFill>
                <a:latin typeface="Comic Sans MS" pitchFamily="66" charset="0"/>
              </a:rPr>
              <a:t>All men are mortal</a:t>
            </a:r>
            <a:endParaRPr lang="en-GB" sz="6000" dirty="0" smtClean="0">
              <a:solidFill>
                <a:srgbClr val="C00000"/>
              </a:solidFill>
              <a:latin typeface="Comic Sans MS" pitchFamily="66" charset="0"/>
            </a:endParaRPr>
          </a:p>
          <a:p>
            <a:pPr>
              <a:buNone/>
            </a:pPr>
            <a:r>
              <a:rPr lang="en-US" sz="6000" dirty="0" smtClean="0">
                <a:latin typeface="Comic Sans MS" pitchFamily="66" charset="0"/>
              </a:rPr>
              <a:t>		</a:t>
            </a:r>
            <a:r>
              <a:rPr lang="en-US" sz="6000" dirty="0" smtClean="0">
                <a:solidFill>
                  <a:srgbClr val="008000"/>
                </a:solidFill>
                <a:latin typeface="Comic Sans MS" pitchFamily="66" charset="0"/>
              </a:rPr>
              <a:t>Minor premise</a:t>
            </a:r>
            <a:r>
              <a:rPr lang="en-US" sz="6000" dirty="0" smtClean="0">
                <a:latin typeface="Comic Sans MS" pitchFamily="66" charset="0"/>
              </a:rPr>
              <a:t>………….</a:t>
            </a:r>
            <a:r>
              <a:rPr lang="en-US" sz="6000" dirty="0" smtClean="0">
                <a:solidFill>
                  <a:srgbClr val="0070C0"/>
                </a:solidFill>
                <a:latin typeface="Comic Sans MS" pitchFamily="66" charset="0"/>
              </a:rPr>
              <a:t>Socrates is a man</a:t>
            </a:r>
            <a:endParaRPr lang="en-GB" sz="6000" dirty="0" smtClean="0">
              <a:solidFill>
                <a:srgbClr val="0070C0"/>
              </a:solidFill>
              <a:latin typeface="Comic Sans MS" pitchFamily="66" charset="0"/>
            </a:endParaRPr>
          </a:p>
          <a:p>
            <a:pPr>
              <a:buNone/>
            </a:pPr>
            <a:r>
              <a:rPr lang="en-US" sz="6000" dirty="0" smtClean="0">
                <a:latin typeface="Comic Sans MS" pitchFamily="66" charset="0"/>
              </a:rPr>
              <a:t>		</a:t>
            </a:r>
            <a:r>
              <a:rPr lang="en-US" sz="6000" dirty="0" smtClean="0">
                <a:solidFill>
                  <a:srgbClr val="008000"/>
                </a:solidFill>
                <a:latin typeface="Comic Sans MS" pitchFamily="66" charset="0"/>
              </a:rPr>
              <a:t>Conclusion</a:t>
            </a:r>
            <a:r>
              <a:rPr lang="en-US" sz="6000" dirty="0" smtClean="0">
                <a:latin typeface="Comic Sans MS" pitchFamily="66" charset="0"/>
              </a:rPr>
              <a:t>………………..</a:t>
            </a:r>
            <a:r>
              <a:rPr lang="en-US" sz="6000" dirty="0" smtClean="0">
                <a:solidFill>
                  <a:srgbClr val="7030A0"/>
                </a:solidFill>
                <a:latin typeface="Comic Sans MS" pitchFamily="66" charset="0"/>
              </a:rPr>
              <a:t>Socrates is mortal</a:t>
            </a:r>
          </a:p>
          <a:p>
            <a:pPr>
              <a:buNone/>
            </a:pPr>
            <a:endParaRPr lang="en-GB" sz="6000" dirty="0" smtClean="0">
              <a:latin typeface="Comic Sans MS" pitchFamily="66" charset="0"/>
            </a:endParaRPr>
          </a:p>
          <a:p>
            <a:pPr>
              <a:buNone/>
            </a:pPr>
            <a:r>
              <a:rPr lang="en-US" sz="6000" dirty="0" smtClean="0">
                <a:latin typeface="Comic Sans MS" pitchFamily="66" charset="0"/>
              </a:rPr>
              <a:t>	This deductive method moving from general assumption to the specific application made an </a:t>
            </a:r>
            <a:r>
              <a:rPr lang="en-US" sz="6000" dirty="0" smtClean="0">
                <a:solidFill>
                  <a:srgbClr val="FF0000"/>
                </a:solidFill>
                <a:latin typeface="Comic Sans MS" pitchFamily="66" charset="0"/>
              </a:rPr>
              <a:t>important contribution to the development of modern problem solving.</a:t>
            </a:r>
          </a:p>
          <a:p>
            <a:pPr>
              <a:buNone/>
            </a:pPr>
            <a:endParaRPr lang="en-GB" sz="6000" dirty="0" smtClean="0">
              <a:latin typeface="Comic Sans MS" pitchFamily="66" charset="0"/>
            </a:endParaRPr>
          </a:p>
          <a:p>
            <a:pPr>
              <a:buNone/>
            </a:pPr>
            <a:r>
              <a:rPr lang="en-US" sz="6000" dirty="0" smtClean="0">
                <a:latin typeface="Comic Sans MS" pitchFamily="66" charset="0"/>
              </a:rPr>
              <a:t>	The method of syllogism or deduction is useful </a:t>
            </a:r>
            <a:r>
              <a:rPr lang="en-US" sz="6000" dirty="0" smtClean="0">
                <a:solidFill>
                  <a:srgbClr val="FF0000"/>
                </a:solidFill>
                <a:latin typeface="Comic Sans MS" pitchFamily="66" charset="0"/>
              </a:rPr>
              <a:t>but not fruitful in arriving at new truths. </a:t>
            </a:r>
          </a:p>
          <a:p>
            <a:pPr>
              <a:buNone/>
            </a:pPr>
            <a:endParaRPr lang="en-US" sz="6000" dirty="0" smtClean="0">
              <a:latin typeface="Comic Sans MS" pitchFamily="66" charset="0"/>
            </a:endParaRPr>
          </a:p>
          <a:p>
            <a:pPr>
              <a:buNone/>
            </a:pPr>
            <a:r>
              <a:rPr lang="en-US" sz="6000" dirty="0" smtClean="0">
                <a:latin typeface="Comic Sans MS" pitchFamily="66" charset="0"/>
              </a:rPr>
              <a:t>	The conclusion of a syllogism is always derived from the content of premises. </a:t>
            </a:r>
          </a:p>
          <a:p>
            <a:pPr>
              <a:buNone/>
            </a:pPr>
            <a:r>
              <a:rPr lang="en-US" sz="6000" dirty="0" smtClean="0">
                <a:latin typeface="Comic Sans MS" pitchFamily="66" charset="0"/>
              </a:rPr>
              <a:t>	Therefore if the premises  are unrelated </a:t>
            </a:r>
            <a:r>
              <a:rPr lang="en-US" sz="6000" dirty="0" smtClean="0">
                <a:solidFill>
                  <a:srgbClr val="FF00FF"/>
                </a:solidFill>
                <a:latin typeface="Comic Sans MS" pitchFamily="66" charset="0"/>
              </a:rPr>
              <a:t>or if one of the premise is erroneous, the conclusion arrived at will not be valid.</a:t>
            </a:r>
            <a:endParaRPr lang="en-GB" sz="6000" dirty="0" smtClean="0">
              <a:solidFill>
                <a:srgbClr val="FF00FF"/>
              </a:solidFill>
              <a:latin typeface="Comic Sans MS" pitchFamily="66" charset="0"/>
            </a:endParaRPr>
          </a:p>
          <a:p>
            <a:pPr>
              <a:buNone/>
            </a:pPr>
            <a:endParaRPr lang="en-GB" dirty="0">
              <a:latin typeface="Comic Sans MS" pitchFamily="66" charset="0"/>
            </a:endParaRPr>
          </a:p>
        </p:txBody>
      </p:sp>
      <p:pic>
        <p:nvPicPr>
          <p:cNvPr id="4" name="Picture 3" descr="Image result for deductive reasoning clip arts"/>
          <p:cNvPicPr/>
          <p:nvPr/>
        </p:nvPicPr>
        <p:blipFill>
          <a:blip r:embed="rId2"/>
          <a:srcRect/>
          <a:stretch>
            <a:fillRect/>
          </a:stretch>
        </p:blipFill>
        <p:spPr bwMode="auto">
          <a:xfrm>
            <a:off x="0" y="0"/>
            <a:ext cx="2133600" cy="16764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latin typeface="Comic Sans MS" pitchFamily="66" charset="0"/>
              </a:rPr>
              <a:t>	</a:t>
            </a:r>
            <a:r>
              <a:rPr lang="en-US" dirty="0" smtClean="0">
                <a:solidFill>
                  <a:srgbClr val="FF00FF"/>
                </a:solidFill>
                <a:latin typeface="Comic Sans MS" pitchFamily="66" charset="0"/>
              </a:rPr>
              <a:t>Inductive reasoning</a:t>
            </a:r>
            <a:r>
              <a:rPr lang="en-GB" dirty="0" smtClean="0">
                <a:solidFill>
                  <a:srgbClr val="FF00FF"/>
                </a:solidFill>
                <a:latin typeface="Comic Sans MS" pitchFamily="66" charset="0"/>
              </a:rPr>
              <a:t/>
            </a:r>
            <a:br>
              <a:rPr lang="en-GB" dirty="0" smtClean="0">
                <a:solidFill>
                  <a:srgbClr val="FF00FF"/>
                </a:solidFill>
                <a:latin typeface="Comic Sans MS" pitchFamily="66" charset="0"/>
              </a:rPr>
            </a:br>
            <a:endParaRPr lang="en-GB" dirty="0">
              <a:solidFill>
                <a:srgbClr val="FF00FF"/>
              </a:solidFill>
              <a:latin typeface="Comic Sans MS" pitchFamily="66" charset="0"/>
            </a:endParaRPr>
          </a:p>
        </p:txBody>
      </p:sp>
      <p:sp>
        <p:nvSpPr>
          <p:cNvPr id="3" name="Content Placeholder 2"/>
          <p:cNvSpPr>
            <a:spLocks noGrp="1"/>
          </p:cNvSpPr>
          <p:nvPr>
            <p:ph idx="1"/>
          </p:nvPr>
        </p:nvSpPr>
        <p:spPr>
          <a:xfrm>
            <a:off x="457200" y="990600"/>
            <a:ext cx="8229600" cy="5562600"/>
          </a:xfrm>
        </p:spPr>
        <p:txBody>
          <a:bodyPr>
            <a:normAutofit fontScale="85000" lnSpcReduction="20000"/>
          </a:bodyPr>
          <a:lstStyle/>
          <a:p>
            <a:pPr>
              <a:buNone/>
            </a:pPr>
            <a:r>
              <a:rPr lang="en-US" dirty="0" smtClean="0"/>
              <a:t>			  </a:t>
            </a:r>
            <a:r>
              <a:rPr lang="en-US" dirty="0" smtClean="0">
                <a:solidFill>
                  <a:srgbClr val="008000"/>
                </a:solidFill>
                <a:latin typeface="Comic Sans MS" pitchFamily="66" charset="0"/>
              </a:rPr>
              <a:t>Francis Bacon </a:t>
            </a:r>
            <a:r>
              <a:rPr lang="en-US" dirty="0" smtClean="0">
                <a:latin typeface="Comic Sans MS" pitchFamily="66" charset="0"/>
              </a:rPr>
              <a:t>advocated direct 			  observation of phenomena, arriving 		  </a:t>
            </a:r>
            <a:r>
              <a:rPr lang="en-US" dirty="0" smtClean="0">
                <a:solidFill>
                  <a:srgbClr val="3366FF"/>
                </a:solidFill>
                <a:latin typeface="Comic Sans MS" pitchFamily="66" charset="0"/>
              </a:rPr>
              <a:t>conclusions or generalizations through the evidence of many individual observations. </a:t>
            </a:r>
            <a:endParaRPr lang="en-GB" dirty="0" smtClean="0">
              <a:solidFill>
                <a:srgbClr val="3366FF"/>
              </a:solidFill>
              <a:latin typeface="Comic Sans MS" pitchFamily="66" charset="0"/>
            </a:endParaRPr>
          </a:p>
          <a:p>
            <a:pPr>
              <a:buNone/>
            </a:pPr>
            <a:r>
              <a:rPr lang="en-US" dirty="0" smtClean="0">
                <a:latin typeface="Comic Sans MS" pitchFamily="66" charset="0"/>
              </a:rPr>
              <a:t>	</a:t>
            </a:r>
          </a:p>
          <a:p>
            <a:pPr>
              <a:buNone/>
            </a:pPr>
            <a:r>
              <a:rPr lang="en-US" dirty="0" smtClean="0">
                <a:latin typeface="Comic Sans MS" pitchFamily="66" charset="0"/>
              </a:rPr>
              <a:t>	This inductive process of moving from </a:t>
            </a:r>
            <a:r>
              <a:rPr lang="en-US" dirty="0" smtClean="0">
                <a:solidFill>
                  <a:srgbClr val="3366FF"/>
                </a:solidFill>
                <a:latin typeface="Comic Sans MS" pitchFamily="66" charset="0"/>
              </a:rPr>
              <a:t>specific observations to the generalizations</a:t>
            </a:r>
            <a:r>
              <a:rPr lang="en-US" dirty="0" smtClean="0">
                <a:latin typeface="Comic Sans MS" pitchFamily="66" charset="0"/>
              </a:rPr>
              <a:t> freed logic from some of the hazards and limitations of deductive thinking.</a:t>
            </a:r>
          </a:p>
          <a:p>
            <a:pPr>
              <a:buNone/>
            </a:pPr>
            <a:r>
              <a:rPr lang="en-US" dirty="0" smtClean="0">
                <a:latin typeface="Comic Sans MS" pitchFamily="66" charset="0"/>
              </a:rPr>
              <a:t>	</a:t>
            </a:r>
          </a:p>
          <a:p>
            <a:pPr>
              <a:buNone/>
            </a:pPr>
            <a:r>
              <a:rPr lang="en-US" dirty="0" smtClean="0">
                <a:latin typeface="Comic Sans MS" pitchFamily="66" charset="0"/>
              </a:rPr>
              <a:t>	 But in induction one may arrive at a </a:t>
            </a:r>
            <a:r>
              <a:rPr lang="en-US" dirty="0" smtClean="0">
                <a:solidFill>
                  <a:srgbClr val="FF00FF"/>
                </a:solidFill>
                <a:latin typeface="Comic Sans MS" pitchFamily="66" charset="0"/>
              </a:rPr>
              <a:t>generalization by observing only some instances </a:t>
            </a:r>
            <a:r>
              <a:rPr lang="en-US" dirty="0" smtClean="0">
                <a:latin typeface="Comic Sans MS" pitchFamily="66" charset="0"/>
              </a:rPr>
              <a:t>that make up the phenomenon, this </a:t>
            </a:r>
            <a:r>
              <a:rPr lang="en-US" dirty="0" smtClean="0">
                <a:solidFill>
                  <a:srgbClr val="FF00FF"/>
                </a:solidFill>
                <a:latin typeface="Comic Sans MS" pitchFamily="66" charset="0"/>
              </a:rPr>
              <a:t>does not help the man to arrive at reliable conclusions.</a:t>
            </a:r>
            <a:endParaRPr lang="en-GB" dirty="0" smtClean="0">
              <a:solidFill>
                <a:srgbClr val="FF00FF"/>
              </a:solidFill>
              <a:latin typeface="Comic Sans MS" pitchFamily="66" charset="0"/>
            </a:endParaRPr>
          </a:p>
          <a:p>
            <a:endParaRPr lang="en-GB" dirty="0">
              <a:latin typeface="Comic Sans MS" pitchFamily="66" charset="0"/>
            </a:endParaRPr>
          </a:p>
        </p:txBody>
      </p:sp>
      <p:pic>
        <p:nvPicPr>
          <p:cNvPr id="14340" name="Picture 4" descr="Image result for inductive reasoning clip arts"/>
          <p:cNvPicPr>
            <a:picLocks noChangeAspect="1" noChangeArrowheads="1"/>
          </p:cNvPicPr>
          <p:nvPr/>
        </p:nvPicPr>
        <p:blipFill>
          <a:blip r:embed="rId2"/>
          <a:srcRect/>
          <a:stretch>
            <a:fillRect/>
          </a:stretch>
        </p:blipFill>
        <p:spPr bwMode="auto">
          <a:xfrm>
            <a:off x="0" y="0"/>
            <a:ext cx="2362200" cy="1933576"/>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1284</TotalTime>
  <Words>294</Words>
  <Application>Microsoft Office PowerPoint</Application>
  <PresentationFormat>On-screen Show (4:3)</PresentationFormat>
  <Paragraphs>135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The scientific method  </vt:lpstr>
      <vt:lpstr> Methods of acquiring knowledge  (Different sources of knowledge) </vt:lpstr>
      <vt:lpstr>Authority </vt:lpstr>
      <vt:lpstr> Tradition </vt:lpstr>
      <vt:lpstr>Experience</vt:lpstr>
      <vt:lpstr> Deductive reasoning</vt:lpstr>
      <vt:lpstr> Deductive reasoning……….. </vt:lpstr>
      <vt:lpstr>  Deductive reasoning………..</vt:lpstr>
      <vt:lpstr> Inductive reasoning </vt:lpstr>
      <vt:lpstr> The scientific method </vt:lpstr>
      <vt:lpstr> The scientific method consists of five definite steps:-  </vt:lpstr>
      <vt:lpstr>Science is based on certain beliefs and assumptions </vt:lpstr>
      <vt:lpstr>Science is based on certain beliefs and assumptions ………</vt:lpstr>
      <vt:lpstr>The role of scientific theories </vt:lpstr>
      <vt:lpstr>The role of scientific theories…….. </vt:lpstr>
      <vt:lpstr> The scientific method consists of five definite steps:-  </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scientific method  </dc:title>
  <dc:creator>admin</dc:creator>
  <cp:lastModifiedBy>admin</cp:lastModifiedBy>
  <cp:revision>15</cp:revision>
  <dcterms:created xsi:type="dcterms:W3CDTF">2006-08-16T00:00:00Z</dcterms:created>
  <dcterms:modified xsi:type="dcterms:W3CDTF">2018-07-20T06:02:04Z</dcterms:modified>
</cp:coreProperties>
</file>