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D8BD707-D9CF-40AE-B4C6-C98DA3205C09}" type="datetimeFigureOut">
              <a:rPr lang="en-US" smtClean="0"/>
              <a:pPr/>
              <a:t>23-Jun-21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23-Jun-21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23-Jun-21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23-Jun-21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23-Jun-21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D8BD707-D9CF-40AE-B4C6-C98DA3205C09}" type="datetimeFigureOut">
              <a:rPr lang="en-US" smtClean="0"/>
              <a:pPr/>
              <a:t>23-Jun-21</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23-Jun-21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819400"/>
            <a:ext cx="7772400" cy="3499104"/>
          </a:xfrm>
        </p:spPr>
        <p:txBody>
          <a:bodyPr/>
          <a:lstStyle/>
          <a:p>
            <a:r>
              <a:rPr lang="en-GB" dirty="0"/>
              <a:t>True experimental designs</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Advantages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GB" dirty="0"/>
              <a:t>The main advantage of this design lies in the random assignment of subjects at the initial stage, which assures equivalence between groups prior to experimentation.</a:t>
            </a:r>
          </a:p>
          <a:p>
            <a:pPr lvl="0"/>
            <a:endParaRPr lang="en-US" dirty="0"/>
          </a:p>
          <a:p>
            <a:pPr lvl="0"/>
            <a:r>
              <a:rPr lang="en-GB" dirty="0"/>
              <a:t>The experimenter’s control over pre-test provides an additional check on the equivalents of the two groups on dependent variable. </a:t>
            </a:r>
          </a:p>
          <a:p>
            <a:pPr lvl="0"/>
            <a:endParaRPr lang="en-US" dirty="0"/>
          </a:p>
          <a:p>
            <a:pPr lvl="0"/>
            <a:r>
              <a:rPr lang="en-GB" dirty="0"/>
              <a:t>This design with randomization, seeks to control most of the extraneous variables, like the main effects of history, maturation, pre-testing, differential selection of subjects, statistical regression and mortality, that pose a threat to external validity. </a:t>
            </a:r>
            <a:endParaRPr lang="en-US" dirty="0"/>
          </a:p>
          <a:p>
            <a:pPr>
              <a:buNone/>
            </a:pPr>
            <a:r>
              <a:rPr lang="en-GB" dirty="0"/>
              <a:t> </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a:t>
            </a:r>
            <a:br>
              <a:rPr lang="en-US" dirty="0"/>
            </a:br>
            <a:endParaRPr lang="en-US" dirty="0"/>
          </a:p>
        </p:txBody>
      </p:sp>
      <p:sp>
        <p:nvSpPr>
          <p:cNvPr id="3" name="Content Placeholder 2"/>
          <p:cNvSpPr>
            <a:spLocks noGrp="1"/>
          </p:cNvSpPr>
          <p:nvPr>
            <p:ph idx="1"/>
          </p:nvPr>
        </p:nvSpPr>
        <p:spPr>
          <a:xfrm>
            <a:off x="914400" y="1783560"/>
            <a:ext cx="7772400" cy="4922040"/>
          </a:xfrm>
        </p:spPr>
        <p:txBody>
          <a:bodyPr>
            <a:normAutofit fontScale="62500" lnSpcReduction="20000"/>
          </a:bodyPr>
          <a:lstStyle/>
          <a:p>
            <a:pPr lvl="0"/>
            <a:r>
              <a:rPr lang="en-US" dirty="0"/>
              <a:t>The design does not guarantee external validity of the experiment as the pretest may  increase the subjects’ sensitivity to the manipulation of X (experimental treatment). </a:t>
            </a:r>
          </a:p>
          <a:p>
            <a:pPr lvl="0"/>
            <a:endParaRPr lang="en-US" dirty="0"/>
          </a:p>
          <a:p>
            <a:pPr lvl="0"/>
            <a:r>
              <a:rPr lang="en-US" dirty="0"/>
              <a:t>There is also interaction of selection  of subjects and experimental treatment. The cultural background, or some other characteristics of the subjects who are selected to participate in an experiment, may make the experimental treatment more effective for them than it would be for the subjects elsewhere.</a:t>
            </a:r>
          </a:p>
          <a:p>
            <a:pPr lvl="0"/>
            <a:endParaRPr lang="en-US" dirty="0"/>
          </a:p>
          <a:p>
            <a:pPr lvl="0"/>
            <a:r>
              <a:rPr lang="en-US" dirty="0"/>
              <a:t>Impossibility of generalizing beyond specific conditions because the normal classrooms are not a controlled one. Here the researcher uses controlled groups.</a:t>
            </a:r>
          </a:p>
          <a:p>
            <a:pPr lvl="0"/>
            <a:endParaRPr lang="en-US" dirty="0"/>
          </a:p>
          <a:p>
            <a:pPr lvl="0"/>
            <a:r>
              <a:rPr lang="en-US" dirty="0"/>
              <a:t>There are some situations in which it is not possible for the experimenter to select subjects at random from the population of interest. </a:t>
            </a:r>
          </a:p>
          <a:p>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The Solomon Four-Group Design</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	</a:t>
            </a:r>
          </a:p>
          <a:p>
            <a:pPr>
              <a:buNone/>
            </a:pPr>
            <a:r>
              <a:rPr lang="en-US" dirty="0"/>
              <a:t>	This design is a combination of post-test only and the pre-test- post-test design, and represent the first direct attempt to control the threats of the external validity. This design is represented by,</a:t>
            </a:r>
          </a:p>
          <a:p>
            <a:pPr>
              <a:buNone/>
            </a:pPr>
            <a:endParaRPr lang="en-US" dirty="0"/>
          </a:p>
          <a:p>
            <a:pPr algn="ctr">
              <a:buNone/>
            </a:pPr>
            <a:r>
              <a:rPr lang="en-US" b="1" dirty="0"/>
              <a:t> R		O</a:t>
            </a:r>
            <a:r>
              <a:rPr lang="en-US" b="1" baseline="-25000" dirty="0"/>
              <a:t>1	</a:t>
            </a:r>
            <a:r>
              <a:rPr lang="en-US" b="1" dirty="0"/>
              <a:t>X	O</a:t>
            </a:r>
            <a:r>
              <a:rPr lang="en-US" b="1" baseline="-25000" dirty="0"/>
              <a:t>2</a:t>
            </a:r>
            <a:endParaRPr lang="en-US" dirty="0"/>
          </a:p>
          <a:p>
            <a:pPr algn="ctr">
              <a:buNone/>
            </a:pPr>
            <a:r>
              <a:rPr lang="en-US" b="1" dirty="0"/>
              <a:t> R		O</a:t>
            </a:r>
            <a:r>
              <a:rPr lang="en-US" b="1" baseline="-25000" dirty="0"/>
              <a:t>3	</a:t>
            </a:r>
            <a:r>
              <a:rPr lang="en-US" b="1" dirty="0"/>
              <a:t>C	O</a:t>
            </a:r>
            <a:r>
              <a:rPr lang="en-US" b="1" baseline="-25000" dirty="0"/>
              <a:t>4</a:t>
            </a:r>
            <a:endParaRPr lang="en-US" dirty="0"/>
          </a:p>
          <a:p>
            <a:pPr algn="ctr">
              <a:buNone/>
            </a:pPr>
            <a:r>
              <a:rPr lang="en-US" b="1" dirty="0"/>
              <a:t> R			X	O</a:t>
            </a:r>
            <a:r>
              <a:rPr lang="en-US" b="1" baseline="-25000" dirty="0"/>
              <a:t>5</a:t>
            </a:r>
            <a:endParaRPr lang="en-US" dirty="0"/>
          </a:p>
          <a:p>
            <a:pPr algn="ctr">
              <a:buNone/>
            </a:pPr>
            <a:r>
              <a:rPr lang="en-US" b="1" dirty="0"/>
              <a:t> R			C	O</a:t>
            </a:r>
            <a:r>
              <a:rPr lang="en-US" b="1" baseline="-25000" dirty="0"/>
              <a:t>6</a:t>
            </a:r>
            <a:endParaRPr lang="en-US" dirty="0"/>
          </a:p>
          <a:p>
            <a:r>
              <a:rPr lang="en-US" b="1" dirty="0"/>
              <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The Solomon Four-Group Design…</a:t>
            </a:r>
            <a:br>
              <a:rPr lang="en-US" dirty="0"/>
            </a:br>
            <a:endParaRPr lang="en-US" dirty="0"/>
          </a:p>
        </p:txBody>
      </p:sp>
      <p:sp>
        <p:nvSpPr>
          <p:cNvPr id="3" name="Content Placeholder 2"/>
          <p:cNvSpPr>
            <a:spLocks noGrp="1"/>
          </p:cNvSpPr>
          <p:nvPr>
            <p:ph idx="1"/>
          </p:nvPr>
        </p:nvSpPr>
        <p:spPr/>
        <p:txBody>
          <a:bodyPr>
            <a:normAutofit/>
          </a:bodyPr>
          <a:lstStyle/>
          <a:p>
            <a:pPr>
              <a:buNone/>
            </a:pPr>
            <a:r>
              <a:rPr lang="en-US" dirty="0"/>
              <a:t> </a:t>
            </a:r>
          </a:p>
          <a:p>
            <a:pPr>
              <a:buNone/>
            </a:pPr>
            <a:r>
              <a:rPr lang="en-US" dirty="0"/>
              <a:t>	In this design ANOVA is used to compare the four post-test scores, ANCOVA to compare gains in O</a:t>
            </a:r>
            <a:r>
              <a:rPr lang="en-US" baseline="-25000" dirty="0"/>
              <a:t>2 </a:t>
            </a:r>
            <a:r>
              <a:rPr lang="en-US" dirty="0"/>
              <a:t>and O</a:t>
            </a:r>
            <a:r>
              <a:rPr lang="en-US" baseline="-25000" dirty="0"/>
              <a:t>4</a:t>
            </a:r>
            <a:r>
              <a:rPr lang="en-US" dirty="0"/>
              <a: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a:t>
            </a:r>
            <a:br>
              <a:rPr lang="en-US" dirty="0"/>
            </a:br>
            <a:endParaRPr lang="en-US" dirty="0"/>
          </a:p>
        </p:txBody>
      </p:sp>
      <p:sp>
        <p:nvSpPr>
          <p:cNvPr id="3" name="Content Placeholder 2"/>
          <p:cNvSpPr>
            <a:spLocks noGrp="1"/>
          </p:cNvSpPr>
          <p:nvPr>
            <p:ph idx="1"/>
          </p:nvPr>
        </p:nvSpPr>
        <p:spPr>
          <a:xfrm>
            <a:off x="914400" y="1524000"/>
            <a:ext cx="7772400" cy="5334000"/>
          </a:xfrm>
        </p:spPr>
        <p:txBody>
          <a:bodyPr>
            <a:normAutofit fontScale="70000" lnSpcReduction="20000"/>
          </a:bodyPr>
          <a:lstStyle/>
          <a:p>
            <a:pPr lvl="0"/>
            <a:r>
              <a:rPr lang="en-US" dirty="0"/>
              <a:t>It provides control over any possible contemporary effects that may occur between pre-testing and post-testing.</a:t>
            </a:r>
          </a:p>
          <a:p>
            <a:pPr lvl="0"/>
            <a:endParaRPr lang="en-US" dirty="0"/>
          </a:p>
          <a:p>
            <a:pPr lvl="0"/>
            <a:r>
              <a:rPr lang="en-US" dirty="0"/>
              <a:t>It involves conducting the experiment twice, once with pre-test and once without pre-test. If the results of these two experiments are in agreement, the experimenter can have much confidence in his findings.</a:t>
            </a:r>
          </a:p>
          <a:p>
            <a:pPr lvl="0"/>
            <a:endParaRPr lang="en-US" dirty="0"/>
          </a:p>
          <a:p>
            <a:pPr lvl="0"/>
            <a:r>
              <a:rPr lang="en-GB" dirty="0"/>
              <a:t>The main advantage of this design lies in the random assignment of subjects at the initial stage, which assures equivalence among groups prior to experimentation.</a:t>
            </a:r>
          </a:p>
          <a:p>
            <a:pPr lvl="0"/>
            <a:endParaRPr lang="en-US" dirty="0"/>
          </a:p>
          <a:p>
            <a:pPr lvl="0"/>
            <a:r>
              <a:rPr lang="en-GB" dirty="0"/>
              <a:t>This design with randomization, seeks to control most of the extraneous variables, like the main effects of history, maturation, pre-testing, differential selection of subjects, statistical regression and mortality, that pose a threat </a:t>
            </a:r>
            <a:r>
              <a:rPr lang="en-GB"/>
              <a:t>to external </a:t>
            </a:r>
            <a:r>
              <a:rPr lang="en-GB" dirty="0"/>
              <a:t>validity. </a:t>
            </a:r>
            <a:endParaRPr lang="en-US" dirty="0"/>
          </a:p>
          <a:p>
            <a:pPr>
              <a:buNone/>
            </a:pPr>
            <a:r>
              <a:rPr lang="en-US" dirty="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a:t>
            </a:r>
            <a:br>
              <a:rPr lang="en-US" dirty="0"/>
            </a:br>
            <a:endParaRPr lang="en-US" dirty="0"/>
          </a:p>
        </p:txBody>
      </p:sp>
      <p:sp>
        <p:nvSpPr>
          <p:cNvPr id="3" name="Content Placeholder 2"/>
          <p:cNvSpPr>
            <a:spLocks noGrp="1"/>
          </p:cNvSpPr>
          <p:nvPr>
            <p:ph idx="1"/>
          </p:nvPr>
        </p:nvSpPr>
        <p:spPr/>
        <p:txBody>
          <a:bodyPr/>
          <a:lstStyle/>
          <a:p>
            <a:pPr lvl="0"/>
            <a:r>
              <a:rPr lang="en-US" dirty="0"/>
              <a:t>Difficult to carryout in practical situations.</a:t>
            </a:r>
          </a:p>
          <a:p>
            <a:pPr lvl="0"/>
            <a:endParaRPr lang="en-US" dirty="0"/>
          </a:p>
          <a:p>
            <a:pPr lvl="0"/>
            <a:r>
              <a:rPr lang="en-US" dirty="0"/>
              <a:t>No single elementary statistical procedure.</a:t>
            </a:r>
          </a:p>
          <a:p>
            <a:pPr>
              <a:buNone/>
            </a:pPr>
            <a:r>
              <a:rPr lang="en-US" dirty="0"/>
              <a:t> </a:t>
            </a:r>
          </a:p>
          <a:p>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experimental designs</a:t>
            </a:r>
          </a:p>
        </p:txBody>
      </p:sp>
      <p:sp>
        <p:nvSpPr>
          <p:cNvPr id="3" name="Content Placeholder 2"/>
          <p:cNvSpPr>
            <a:spLocks noGrp="1"/>
          </p:cNvSpPr>
          <p:nvPr>
            <p:ph idx="1"/>
          </p:nvPr>
        </p:nvSpPr>
        <p:spPr/>
        <p:txBody>
          <a:bodyPr>
            <a:normAutofit fontScale="77500" lnSpcReduction="20000"/>
          </a:bodyPr>
          <a:lstStyle/>
          <a:p>
            <a:pPr algn="just"/>
            <a:r>
              <a:rPr lang="en-US" dirty="0"/>
              <a:t>True experimental designs are used in educational research because they ascertain equivalence of experimental and control groups by random assignment of subjects to these groups, and thus, control the effects of extraneous variables like history, maturation, testing, measuring instruments, statistical regression and mortality.</a:t>
            </a:r>
          </a:p>
          <a:p>
            <a:endParaRPr lang="en-US" dirty="0"/>
          </a:p>
          <a:p>
            <a:pPr algn="just"/>
            <a:r>
              <a:rPr lang="en-US" dirty="0"/>
              <a:t> This design, in contrast to pre-experimental design, is a better and used in educational research wherever possible. </a:t>
            </a:r>
          </a:p>
          <a:p>
            <a:pPr algn="just"/>
            <a:endParaRPr lang="en-US" dirty="0"/>
          </a:p>
          <a:p>
            <a:pPr algn="just"/>
            <a:r>
              <a:rPr lang="en-US" dirty="0"/>
              <a:t>It is the strongest type of research. </a:t>
            </a:r>
          </a:p>
          <a:p>
            <a:pPr algn="just"/>
            <a:endParaRPr lang="en-US" dirty="0"/>
          </a:p>
          <a:p>
            <a:pPr algn="just"/>
            <a:r>
              <a:rPr lang="en-US" dirty="0"/>
              <a:t>It is difficult to arrange a true experimental design, particularly in school classroom research.</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a:solidFill>
                  <a:srgbClr val="FFFF00"/>
                </a:solidFill>
              </a:rPr>
              <a:t>There are three true experimental designs. They are:</a:t>
            </a:r>
          </a:p>
          <a:p>
            <a:pPr>
              <a:buNone/>
            </a:pPr>
            <a:endParaRPr lang="en-US" dirty="0">
              <a:solidFill>
                <a:srgbClr val="FFFF00"/>
              </a:solidFill>
            </a:endParaRPr>
          </a:p>
          <a:p>
            <a:pPr marL="582930" lvl="0" indent="-514350">
              <a:buFont typeface="+mj-lt"/>
              <a:buAutoNum type="arabicPeriod"/>
            </a:pPr>
            <a:r>
              <a:rPr lang="en-US" dirty="0"/>
              <a:t>The post-test only, Equivalent groups design</a:t>
            </a:r>
          </a:p>
          <a:p>
            <a:pPr marL="582930" lvl="0" indent="-514350">
              <a:buFont typeface="+mj-lt"/>
              <a:buAutoNum type="arabicPeriod"/>
            </a:pPr>
            <a:endParaRPr lang="en-US" dirty="0"/>
          </a:p>
          <a:p>
            <a:pPr marL="582930" lvl="0" indent="-514350">
              <a:buFont typeface="+mj-lt"/>
              <a:buAutoNum type="arabicPeriod"/>
            </a:pPr>
            <a:r>
              <a:rPr lang="en-US" dirty="0"/>
              <a:t>The pre-test post-test, Equivalent groups design</a:t>
            </a:r>
          </a:p>
          <a:p>
            <a:pPr marL="582930" lvl="0" indent="-514350">
              <a:buFont typeface="+mj-lt"/>
              <a:buAutoNum type="arabicPeriod"/>
            </a:pPr>
            <a:endParaRPr lang="en-US" dirty="0"/>
          </a:p>
          <a:p>
            <a:pPr marL="582930" lvl="0" indent="-514350">
              <a:buFont typeface="+mj-lt"/>
              <a:buAutoNum type="arabicPeriod"/>
            </a:pPr>
            <a:r>
              <a:rPr lang="en-US" dirty="0"/>
              <a:t>The Solomon-four group design</a:t>
            </a:r>
          </a:p>
          <a:p>
            <a:pPr marL="582930" indent="-514350">
              <a:buNone/>
            </a:pPr>
            <a:r>
              <a:rPr lang="en-US"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The post-test only, Equivalent groups design</a:t>
            </a:r>
            <a:br>
              <a:rPr lang="en-US" dirty="0"/>
            </a:br>
            <a:endParaRPr lang="en-US" dirty="0"/>
          </a:p>
        </p:txBody>
      </p:sp>
      <p:sp>
        <p:nvSpPr>
          <p:cNvPr id="3" name="Content Placeholder 2"/>
          <p:cNvSpPr>
            <a:spLocks noGrp="1"/>
          </p:cNvSpPr>
          <p:nvPr>
            <p:ph idx="1"/>
          </p:nvPr>
        </p:nvSpPr>
        <p:spPr>
          <a:xfrm>
            <a:off x="914400" y="1783560"/>
            <a:ext cx="7772400" cy="5074440"/>
          </a:xfrm>
        </p:spPr>
        <p:txBody>
          <a:bodyPr>
            <a:normAutofit fontScale="77500" lnSpcReduction="20000"/>
          </a:bodyPr>
          <a:lstStyle/>
          <a:p>
            <a:pPr algn="ctr">
              <a:buNone/>
            </a:pPr>
            <a:endParaRPr lang="en-US" b="1" dirty="0"/>
          </a:p>
          <a:p>
            <a:pPr algn="ctr">
              <a:buNone/>
            </a:pPr>
            <a:r>
              <a:rPr lang="en-US" b="1" dirty="0"/>
              <a:t> R	X	O</a:t>
            </a:r>
            <a:r>
              <a:rPr lang="en-US" b="1" baseline="-25000" dirty="0"/>
              <a:t>1</a:t>
            </a:r>
            <a:endParaRPr lang="en-US" dirty="0"/>
          </a:p>
          <a:p>
            <a:pPr algn="ctr">
              <a:buNone/>
            </a:pPr>
            <a:r>
              <a:rPr lang="en-US" b="1" dirty="0"/>
              <a:t> </a:t>
            </a:r>
            <a:endParaRPr lang="en-US" dirty="0"/>
          </a:p>
          <a:p>
            <a:pPr algn="ctr">
              <a:buNone/>
            </a:pPr>
            <a:r>
              <a:rPr lang="en-US" b="1" dirty="0"/>
              <a:t>R	C	O</a:t>
            </a:r>
            <a:r>
              <a:rPr lang="en-US" b="1" baseline="-25000" dirty="0"/>
              <a:t>2</a:t>
            </a:r>
            <a:endParaRPr lang="en-US" dirty="0"/>
          </a:p>
          <a:p>
            <a:pPr>
              <a:buNone/>
            </a:pPr>
            <a:endParaRPr lang="en-US" dirty="0"/>
          </a:p>
          <a:p>
            <a:pPr>
              <a:buNone/>
            </a:pPr>
            <a:r>
              <a:rPr lang="en-US" dirty="0"/>
              <a:t>	This is one of the most effective designs in minimizing the threats to experimental validity.</a:t>
            </a:r>
          </a:p>
          <a:p>
            <a:pPr>
              <a:buNone/>
            </a:pPr>
            <a:endParaRPr lang="en-US" dirty="0"/>
          </a:p>
          <a:p>
            <a:pPr>
              <a:buNone/>
            </a:pPr>
            <a:r>
              <a:rPr lang="en-US" dirty="0"/>
              <a:t>	 In this design subjects are assigned to experimental and control groups by random assignment </a:t>
            </a:r>
            <a:r>
              <a:rPr lang="en-US" b="1" dirty="0"/>
              <a:t>(R) </a:t>
            </a:r>
            <a:r>
              <a:rPr lang="en-US" dirty="0"/>
              <a:t>which controls all possible extraneous variables, e.g. testing, statistical regression, mortality etc.</a:t>
            </a:r>
          </a:p>
          <a:p>
            <a:pPr>
              <a:buNone/>
            </a:pPr>
            <a:endParaRPr lang="en-US" dirty="0"/>
          </a:p>
          <a:p>
            <a:pPr>
              <a:buNone/>
            </a:pP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post-test only, Equivalent groups design…</a:t>
            </a:r>
            <a:br>
              <a:rPr lang="en-US" dirty="0"/>
            </a:br>
            <a:endParaRPr lang="en-US" dirty="0"/>
          </a:p>
        </p:txBody>
      </p:sp>
      <p:sp>
        <p:nvSpPr>
          <p:cNvPr id="3" name="Content Placeholder 2"/>
          <p:cNvSpPr>
            <a:spLocks noGrp="1"/>
          </p:cNvSpPr>
          <p:nvPr>
            <p:ph idx="1"/>
          </p:nvPr>
        </p:nvSpPr>
        <p:spPr>
          <a:xfrm>
            <a:off x="914400" y="1783560"/>
            <a:ext cx="7772400" cy="5074440"/>
          </a:xfrm>
        </p:spPr>
        <p:txBody>
          <a:bodyPr>
            <a:normAutofit fontScale="70000" lnSpcReduction="20000"/>
          </a:bodyPr>
          <a:lstStyle/>
          <a:p>
            <a:pPr>
              <a:buNone/>
            </a:pPr>
            <a:r>
              <a:rPr lang="en-US" dirty="0"/>
              <a:t> 	At the end of experiment the difference between the mean post-test scores of the experimental and control group are put to statistical test –‘t’ test or analysis of variance (ANOVA).</a:t>
            </a:r>
          </a:p>
          <a:p>
            <a:pPr>
              <a:buNone/>
            </a:pPr>
            <a:endParaRPr lang="en-US" dirty="0"/>
          </a:p>
          <a:p>
            <a:pPr>
              <a:buNone/>
            </a:pPr>
            <a:r>
              <a:rPr lang="en-US" dirty="0"/>
              <a:t>	 If the differences between the means are found significant, it can be attributed to the effect of treatment (X), the independent variable.</a:t>
            </a:r>
          </a:p>
          <a:p>
            <a:pPr>
              <a:buNone/>
            </a:pPr>
            <a:r>
              <a:rPr lang="en-US" b="1" dirty="0"/>
              <a:t> </a:t>
            </a:r>
            <a:endParaRPr lang="en-US" dirty="0"/>
          </a:p>
          <a:p>
            <a:pPr>
              <a:buNone/>
            </a:pPr>
            <a:r>
              <a:rPr lang="en-US" dirty="0"/>
              <a:t>	The assumption is that the means of randomly assigned experimental and control groups from the same population may differ as a result of sampling error. </a:t>
            </a:r>
          </a:p>
          <a:p>
            <a:pPr>
              <a:buNone/>
            </a:pPr>
            <a:endParaRPr lang="en-US" dirty="0"/>
          </a:p>
          <a:p>
            <a:pPr>
              <a:buNone/>
            </a:pPr>
            <a:r>
              <a:rPr lang="en-US" dirty="0"/>
              <a:t>	If the difference between the means is too great, may be due to the sampling error. The difference in the mean scores may be credited to the treatment variable effect but actually it is due to the sampling error.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marL="582930" lvl="0" indent="-514350">
              <a:buFont typeface="+mj-lt"/>
              <a:buAutoNum type="arabicPeriod"/>
            </a:pPr>
            <a:r>
              <a:rPr lang="en-US" dirty="0"/>
              <a:t>Random assignment of subjects to groups, which assures the equivalence of the groups prior to experiment. </a:t>
            </a:r>
          </a:p>
          <a:p>
            <a:pPr marL="582930" lvl="0" indent="-514350">
              <a:buFont typeface="+mj-lt"/>
              <a:buAutoNum type="arabicPeriod"/>
            </a:pPr>
            <a:endParaRPr lang="en-US" dirty="0"/>
          </a:p>
          <a:p>
            <a:pPr marL="582930" lvl="0" indent="-514350">
              <a:buFont typeface="+mj-lt"/>
              <a:buAutoNum type="arabicPeriod"/>
            </a:pPr>
            <a:r>
              <a:rPr lang="en-US" dirty="0"/>
              <a:t>This design is useful in the experimental studies at the pre-primary or primary stage and the situations in which a pre-test is not appropriate or not available.</a:t>
            </a:r>
          </a:p>
          <a:p>
            <a:pPr marL="582930" lvl="0" indent="-514350">
              <a:buFont typeface="+mj-lt"/>
              <a:buAutoNum type="arabicPeriod"/>
            </a:pPr>
            <a:endParaRPr lang="en-US" dirty="0"/>
          </a:p>
          <a:p>
            <a:pPr marL="582930" lvl="0" indent="-514350">
              <a:buFont typeface="+mj-lt"/>
              <a:buAutoNum type="arabicPeriod"/>
            </a:pPr>
            <a:r>
              <a:rPr lang="en-US" dirty="0"/>
              <a:t>If necessary, this design can be extended to include more than two groups.</a:t>
            </a:r>
          </a:p>
          <a:p>
            <a:r>
              <a:rPr lang="en-US"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a:t>
            </a:r>
            <a:br>
              <a:rPr lang="en-US" dirty="0"/>
            </a:br>
            <a:endParaRPr lang="en-US" dirty="0"/>
          </a:p>
        </p:txBody>
      </p:sp>
      <p:sp>
        <p:nvSpPr>
          <p:cNvPr id="3" name="Content Placeholder 2"/>
          <p:cNvSpPr>
            <a:spLocks noGrp="1"/>
          </p:cNvSpPr>
          <p:nvPr>
            <p:ph idx="1"/>
          </p:nvPr>
        </p:nvSpPr>
        <p:spPr>
          <a:xfrm>
            <a:off x="914400" y="1783560"/>
            <a:ext cx="7772400" cy="4845840"/>
          </a:xfrm>
        </p:spPr>
        <p:txBody>
          <a:bodyPr>
            <a:normAutofit fontScale="77500" lnSpcReduction="20000"/>
          </a:bodyPr>
          <a:lstStyle/>
          <a:p>
            <a:pPr marL="582930" lvl="0" indent="-514350">
              <a:buFont typeface="+mj-lt"/>
              <a:buAutoNum type="arabicPeriod"/>
            </a:pPr>
            <a:r>
              <a:rPr lang="en-US" dirty="0"/>
              <a:t>Impossibility of generalizing or lack of external validity because the normal classrooms are not a controlled one. Here the researcher uses controlled groups.</a:t>
            </a:r>
          </a:p>
          <a:p>
            <a:pPr marL="582930" lvl="0" indent="-514350">
              <a:buFont typeface="+mj-lt"/>
              <a:buAutoNum type="arabicPeriod"/>
            </a:pPr>
            <a:endParaRPr lang="en-US" dirty="0"/>
          </a:p>
          <a:p>
            <a:pPr marL="582930" lvl="0" indent="-514350">
              <a:buFont typeface="+mj-lt"/>
              <a:buAutoNum type="arabicPeriod"/>
            </a:pPr>
            <a:r>
              <a:rPr lang="en-US" dirty="0"/>
              <a:t>There are some situations in which it is not possible for the experimenter to select subjects at random from the population of interest. </a:t>
            </a:r>
          </a:p>
          <a:p>
            <a:pPr marL="582930" lvl="0" indent="-514350">
              <a:buFont typeface="+mj-lt"/>
              <a:buAutoNum type="arabicPeriod"/>
            </a:pPr>
            <a:endParaRPr lang="en-US" dirty="0"/>
          </a:p>
          <a:p>
            <a:pPr marL="582930" lvl="0" indent="-514350">
              <a:buFont typeface="+mj-lt"/>
              <a:buAutoNum type="arabicPeriod"/>
            </a:pPr>
            <a:r>
              <a:rPr lang="en-US" dirty="0"/>
              <a:t>There is also interaction of selection of subjects and experimental treatment. The cultural background, or some other characteristics of the subjects who are selected to participate in an experiment, may make the experimental treatment more effective for them than it would be for the subjects elsewhere.</a:t>
            </a:r>
          </a:p>
          <a:p>
            <a:pPr marL="582930" indent="-514350">
              <a:buNone/>
            </a:pP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The pre-test post-test, Equivalent groups design</a:t>
            </a:r>
            <a:br>
              <a:rPr lang="en-US" dirty="0"/>
            </a:br>
            <a:endParaRPr lang="en-US" dirty="0"/>
          </a:p>
        </p:txBody>
      </p:sp>
      <p:sp>
        <p:nvSpPr>
          <p:cNvPr id="3" name="Content Placeholder 2"/>
          <p:cNvSpPr>
            <a:spLocks noGrp="1"/>
          </p:cNvSpPr>
          <p:nvPr>
            <p:ph idx="1"/>
          </p:nvPr>
        </p:nvSpPr>
        <p:spPr>
          <a:xfrm>
            <a:off x="914400" y="1783560"/>
            <a:ext cx="7772400" cy="5074440"/>
          </a:xfrm>
        </p:spPr>
        <p:txBody>
          <a:bodyPr>
            <a:normAutofit fontScale="62500" lnSpcReduction="20000"/>
          </a:bodyPr>
          <a:lstStyle/>
          <a:p>
            <a:endParaRPr lang="en-US" dirty="0"/>
          </a:p>
          <a:p>
            <a:pPr>
              <a:buNone/>
            </a:pPr>
            <a:r>
              <a:rPr lang="en-US" dirty="0"/>
              <a:t>	This design is similar to, the post test only equivalent groups design, except that pre- tests are administered before the application of the experimental and control treatments and post-tests at the end of the  treatment period. This can represented as:</a:t>
            </a:r>
          </a:p>
          <a:p>
            <a:pPr>
              <a:buNone/>
            </a:pPr>
            <a:endParaRPr lang="en-US" dirty="0"/>
          </a:p>
          <a:p>
            <a:pPr algn="ctr">
              <a:buNone/>
            </a:pPr>
            <a:r>
              <a:rPr lang="en-US" b="1" dirty="0"/>
              <a:t>	R	O</a:t>
            </a:r>
            <a:r>
              <a:rPr lang="en-US" b="1" baseline="-25000" dirty="0"/>
              <a:t>1</a:t>
            </a:r>
            <a:r>
              <a:rPr lang="en-US" b="1" dirty="0"/>
              <a:t>	X	O</a:t>
            </a:r>
            <a:r>
              <a:rPr lang="en-US" b="1" baseline="-25000" dirty="0"/>
              <a:t>2</a:t>
            </a:r>
            <a:endParaRPr lang="en-US" dirty="0"/>
          </a:p>
          <a:p>
            <a:pPr algn="ctr">
              <a:buNone/>
            </a:pPr>
            <a:r>
              <a:rPr lang="en-US" b="1" baseline="-25000" dirty="0"/>
              <a:t> </a:t>
            </a:r>
            <a:endParaRPr lang="en-US" dirty="0"/>
          </a:p>
          <a:p>
            <a:pPr algn="ctr">
              <a:buNone/>
            </a:pPr>
            <a:r>
              <a:rPr lang="en-US" b="1" dirty="0"/>
              <a:t>	R	O</a:t>
            </a:r>
            <a:r>
              <a:rPr lang="en-US" b="1" baseline="-25000" dirty="0"/>
              <a:t>3</a:t>
            </a:r>
            <a:r>
              <a:rPr lang="en-US" b="1" dirty="0"/>
              <a:t>	C	O</a:t>
            </a:r>
            <a:r>
              <a:rPr lang="en-US" b="1" baseline="-25000" dirty="0"/>
              <a:t>4</a:t>
            </a:r>
            <a:endParaRPr lang="en-US" dirty="0"/>
          </a:p>
          <a:p>
            <a:pPr algn="ctr">
              <a:buNone/>
            </a:pPr>
            <a:r>
              <a:rPr lang="en-US" b="1" dirty="0"/>
              <a:t> </a:t>
            </a:r>
            <a:endParaRPr lang="en-US" dirty="0"/>
          </a:p>
          <a:p>
            <a:pPr>
              <a:buNone/>
            </a:pPr>
            <a:r>
              <a:rPr lang="en-US" b="1" dirty="0"/>
              <a:t>				  O</a:t>
            </a:r>
            <a:r>
              <a:rPr lang="en-US" b="1" baseline="-25000" dirty="0"/>
              <a:t>1 </a:t>
            </a:r>
            <a:r>
              <a:rPr lang="en-US" b="1" dirty="0"/>
              <a:t>and O3</a:t>
            </a:r>
            <a:r>
              <a:rPr lang="en-US" b="1" baseline="-25000" dirty="0"/>
              <a:t> </a:t>
            </a:r>
            <a:r>
              <a:rPr lang="en-US" b="1" dirty="0"/>
              <a:t>are pre-tests</a:t>
            </a:r>
            <a:endParaRPr lang="en-US" dirty="0"/>
          </a:p>
          <a:p>
            <a:pPr>
              <a:buNone/>
            </a:pPr>
            <a:r>
              <a:rPr lang="en-US" b="1" dirty="0"/>
              <a:t> 				 O</a:t>
            </a:r>
            <a:r>
              <a:rPr lang="en-US" b="1" baseline="-25000" dirty="0"/>
              <a:t>2 </a:t>
            </a:r>
            <a:r>
              <a:rPr lang="en-US" b="1" dirty="0"/>
              <a:t>and O</a:t>
            </a:r>
            <a:r>
              <a:rPr lang="en-US" b="1" baseline="-25000" dirty="0"/>
              <a:t>4 </a:t>
            </a:r>
            <a:r>
              <a:rPr lang="en-US" b="1" dirty="0"/>
              <a:t>are post- tests</a:t>
            </a:r>
            <a:endParaRPr lang="en-US" dirty="0"/>
          </a:p>
          <a:p>
            <a:pPr>
              <a:buNone/>
            </a:pPr>
            <a:r>
              <a:rPr lang="en-US" b="1" dirty="0"/>
              <a:t> </a:t>
            </a:r>
            <a:endParaRPr lang="en-US" dirty="0"/>
          </a:p>
          <a:p>
            <a:pPr>
              <a:buNone/>
            </a:pPr>
            <a:r>
              <a:rPr lang="en-US" b="1" dirty="0"/>
              <a:t>		Gain scores of X= O</a:t>
            </a:r>
            <a:r>
              <a:rPr lang="en-US" b="1" baseline="-25000" dirty="0"/>
              <a:t>2</a:t>
            </a:r>
            <a:r>
              <a:rPr lang="en-US" b="1" dirty="0"/>
              <a:t>- O</a:t>
            </a:r>
            <a:r>
              <a:rPr lang="en-US" b="1" baseline="-25000" dirty="0"/>
              <a:t>1</a:t>
            </a:r>
            <a:endParaRPr lang="en-US" dirty="0"/>
          </a:p>
          <a:p>
            <a:pPr>
              <a:buNone/>
            </a:pPr>
            <a:r>
              <a:rPr lang="en-US" b="1" dirty="0"/>
              <a:t>		Gain scores of C= O</a:t>
            </a:r>
            <a:r>
              <a:rPr lang="en-US" b="1" baseline="-25000" dirty="0"/>
              <a:t>4</a:t>
            </a:r>
            <a:r>
              <a:rPr lang="en-US" b="1" dirty="0"/>
              <a:t>- O</a:t>
            </a:r>
            <a:r>
              <a:rPr lang="en-US" b="1" baseline="-25000" dirty="0"/>
              <a:t>3</a:t>
            </a:r>
            <a:r>
              <a:rPr lang="en-US" b="1" dirty="0"/>
              <a:t>   </a:t>
            </a:r>
            <a:endParaRPr lang="en-US" dirty="0"/>
          </a:p>
          <a:p>
            <a:pPr>
              <a:buNone/>
            </a:pPr>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pre-test post-test, Equivalent groups design…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a:t>By the use of control group this design control some sources of internal validity like history, maturation and statistical regression.</a:t>
            </a:r>
          </a:p>
          <a:p>
            <a:pPr>
              <a:buNone/>
            </a:pPr>
            <a:r>
              <a:rPr lang="en-US" dirty="0"/>
              <a:t> </a:t>
            </a:r>
          </a:p>
          <a:p>
            <a:r>
              <a:rPr lang="en-US" dirty="0"/>
              <a:t>As subjects are randomly assigned to the control and experimental group the variables like the selection and experimental mortality, posing threats to internal validity are also controlled.</a:t>
            </a:r>
          </a:p>
          <a:p>
            <a:endParaRPr lang="en-US" dirty="0"/>
          </a:p>
          <a:p>
            <a:r>
              <a:rPr lang="en-US" dirty="0"/>
              <a:t> Both groups are given a pre-test and post-test. Gain scores may be compared and subjected to the test of significance of difference between means. Pre-test scores can also be used in analysis of Covariance statistically to control for any difference between the groups at the beginning of the study.</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121</TotalTime>
  <Words>1212</Words>
  <Application>Microsoft Office PowerPoint</Application>
  <PresentationFormat>On-screen Show (4:3)</PresentationFormat>
  <Paragraphs>112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Consolas</vt:lpstr>
      <vt:lpstr>Corbel</vt:lpstr>
      <vt:lpstr>Wingdings</vt:lpstr>
      <vt:lpstr>Wingdings 2</vt:lpstr>
      <vt:lpstr>Wingdings 3</vt:lpstr>
      <vt:lpstr>Metro</vt:lpstr>
      <vt:lpstr>True experimental designs </vt:lpstr>
      <vt:lpstr>True experimental designs</vt:lpstr>
      <vt:lpstr>PowerPoint Presentation</vt:lpstr>
      <vt:lpstr>The post-test only, Equivalent groups design </vt:lpstr>
      <vt:lpstr>The post-test only, Equivalent groups design… </vt:lpstr>
      <vt:lpstr>Advantages </vt:lpstr>
      <vt:lpstr>Limitations </vt:lpstr>
      <vt:lpstr>The pre-test post-test, Equivalent groups design </vt:lpstr>
      <vt:lpstr>The pre-test post-test, Equivalent groups design… </vt:lpstr>
      <vt:lpstr>Advantages  </vt:lpstr>
      <vt:lpstr>Limitations </vt:lpstr>
      <vt:lpstr>The Solomon Four-Group Design </vt:lpstr>
      <vt:lpstr>The Solomon Four-Group Design… </vt:lpstr>
      <vt:lpstr>Advantages </vt:lpstr>
      <vt:lpstr>Limitations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True experimental designs </dc:title>
  <dc:creator>acer2</dc:creator>
  <cp:lastModifiedBy>User</cp:lastModifiedBy>
  <cp:revision>8</cp:revision>
  <dcterms:created xsi:type="dcterms:W3CDTF">2006-08-16T00:00:00Z</dcterms:created>
  <dcterms:modified xsi:type="dcterms:W3CDTF">2021-06-23T06:23:43Z</dcterms:modified>
</cp:coreProperties>
</file>