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6" r:id="rId7"/>
    <p:sldId id="267" r:id="rId8"/>
    <p:sldId id="261" r:id="rId9"/>
    <p:sldId id="260" r:id="rId10"/>
    <p:sldId id="264" r:id="rId11"/>
    <p:sldId id="265"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10/24/2018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10/24/2018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normAutofit/>
          </a:bodyPr>
          <a:lstStyle/>
          <a:p>
            <a:r>
              <a:rPr lang="en-US" b="1" dirty="0" smtClean="0"/>
              <a:t>Causal – Comparative Research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pPr algn="l"/>
            <a:r>
              <a:rPr lang="en-US" b="1" dirty="0" smtClean="0"/>
              <a:t>Steps for Conducting a Causal-comparative Research</a:t>
            </a:r>
            <a:endParaRPr lang="en-US" dirty="0"/>
          </a:p>
        </p:txBody>
      </p:sp>
      <p:sp>
        <p:nvSpPr>
          <p:cNvPr id="3" name="Content Placeholder 2"/>
          <p:cNvSpPr>
            <a:spLocks noGrp="1"/>
          </p:cNvSpPr>
          <p:nvPr>
            <p:ph sz="quarter" idx="1"/>
          </p:nvPr>
        </p:nvSpPr>
        <p:spPr/>
        <p:txBody>
          <a:bodyPr/>
          <a:lstStyle/>
          <a:p>
            <a:pPr marL="514350" lvl="0" indent="-514350">
              <a:buFont typeface="+mj-lt"/>
              <a:buAutoNum type="arabicPeriod"/>
            </a:pPr>
            <a:r>
              <a:rPr lang="en-US" b="1" dirty="0" smtClean="0"/>
              <a:t>Select a Topic</a:t>
            </a:r>
            <a:endParaRPr lang="en-US" dirty="0" smtClean="0"/>
          </a:p>
          <a:p>
            <a:pPr marL="514350" lvl="0" indent="-514350">
              <a:buFont typeface="+mj-lt"/>
              <a:buAutoNum type="arabicPeriod"/>
            </a:pPr>
            <a:r>
              <a:rPr lang="en-US" b="1" dirty="0" smtClean="0"/>
              <a:t>Review of Literature</a:t>
            </a:r>
            <a:endParaRPr lang="en-US" dirty="0" smtClean="0"/>
          </a:p>
          <a:p>
            <a:pPr marL="514350" lvl="0" indent="-514350">
              <a:buFont typeface="+mj-lt"/>
              <a:buAutoNum type="arabicPeriod"/>
            </a:pPr>
            <a:r>
              <a:rPr lang="en-US" b="1" dirty="0" smtClean="0"/>
              <a:t>Develop a Research Hypothesis</a:t>
            </a:r>
            <a:endParaRPr lang="en-US" dirty="0" smtClean="0"/>
          </a:p>
          <a:p>
            <a:pPr marL="514350" indent="-514350">
              <a:buFont typeface="+mj-lt"/>
              <a:buAutoNum type="arabicPeriod"/>
            </a:pPr>
            <a:r>
              <a:rPr lang="en-US" b="1" dirty="0" smtClean="0"/>
              <a:t>Select Participants</a:t>
            </a:r>
          </a:p>
          <a:p>
            <a:pPr marL="514350" lvl="0" indent="-514350">
              <a:buFont typeface="+mj-lt"/>
              <a:buAutoNum type="arabicPeriod"/>
            </a:pPr>
            <a:r>
              <a:rPr lang="en-US" b="1" dirty="0" smtClean="0"/>
              <a:t>Select Instruments to Measure Variables and Collecting Data</a:t>
            </a:r>
          </a:p>
          <a:p>
            <a:pPr marL="514350" indent="-514350">
              <a:buFont typeface="+mj-lt"/>
              <a:buAutoNum type="arabicPeriod"/>
            </a:pPr>
            <a:r>
              <a:rPr lang="en-GB" b="1" dirty="0" smtClean="0"/>
              <a:t>Analyze and interpret results </a:t>
            </a:r>
            <a:endParaRPr lang="en-US" dirty="0" smtClean="0"/>
          </a:p>
          <a:p>
            <a:pPr marL="514350" lvl="0" indent="-514350">
              <a:buFont typeface="+mj-lt"/>
              <a:buAutoNum type="arabicPeriod"/>
            </a:pPr>
            <a:endParaRPr lang="en-US" dirty="0" smtClean="0"/>
          </a:p>
          <a:p>
            <a:pPr marL="514350" indent="-514350">
              <a:buFont typeface="+mj-lt"/>
              <a:buAutoNum type="arabicPeriod"/>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Limitations of </a:t>
            </a:r>
            <a:r>
              <a:rPr lang="en-US" b="1" dirty="0" smtClean="0"/>
              <a:t>Use</a:t>
            </a:r>
            <a:endParaRPr lang="en-US" dirty="0"/>
          </a:p>
        </p:txBody>
      </p:sp>
      <p:sp>
        <p:nvSpPr>
          <p:cNvPr id="3" name="Content Placeholder 2"/>
          <p:cNvSpPr>
            <a:spLocks noGrp="1"/>
          </p:cNvSpPr>
          <p:nvPr>
            <p:ph sz="quarter" idx="1"/>
          </p:nvPr>
        </p:nvSpPr>
        <p:spPr/>
        <p:txBody>
          <a:bodyPr/>
          <a:lstStyle/>
          <a:p>
            <a:pPr lvl="0"/>
            <a:r>
              <a:rPr lang="en-US" dirty="0" smtClean="0"/>
              <a:t>There </a:t>
            </a:r>
            <a:r>
              <a:rPr lang="en-US" dirty="0" smtClean="0"/>
              <a:t>must be a “pre existing” independent variable, like years of study, gender, age, etc</a:t>
            </a:r>
          </a:p>
          <a:p>
            <a:pPr lvl="0"/>
            <a:r>
              <a:rPr lang="en-US" dirty="0" smtClean="0"/>
              <a:t>Lack </a:t>
            </a:r>
            <a:r>
              <a:rPr lang="en-US" dirty="0" smtClean="0"/>
              <a:t>of randomization , manipulation and control factors make it difficult to </a:t>
            </a:r>
            <a:r>
              <a:rPr lang="en-US" dirty="0" smtClean="0"/>
              <a:t>establish cause-effect </a:t>
            </a:r>
            <a:r>
              <a:rPr lang="en-US" dirty="0" smtClean="0"/>
              <a:t>relationships with any degree of confidence.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Replication </a:t>
            </a: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smtClean="0"/>
              <a:t>Replication, a combination of the terms repetition and duplication, is an important method of challenging or verifying the conclusions of a previous study. </a:t>
            </a:r>
            <a:endParaRPr lang="en-GB" dirty="0" smtClean="0"/>
          </a:p>
          <a:p>
            <a:endParaRPr lang="en-GB" dirty="0" smtClean="0"/>
          </a:p>
          <a:p>
            <a:r>
              <a:rPr lang="en-GB" dirty="0" smtClean="0"/>
              <a:t>Using </a:t>
            </a:r>
            <a:r>
              <a:rPr lang="en-GB" dirty="0" smtClean="0"/>
              <a:t>different subjects at a different time and in a different setting and arriving at conclusions that are consistent with those of the previous study more confidence in its validity. </a:t>
            </a:r>
            <a:endParaRPr lang="en-GB" dirty="0" smtClean="0"/>
          </a:p>
          <a:p>
            <a:endParaRPr lang="en-GB" dirty="0" smtClean="0"/>
          </a:p>
          <a:p>
            <a:r>
              <a:rPr lang="en-GB" dirty="0" smtClean="0"/>
              <a:t>Replication </a:t>
            </a:r>
            <a:r>
              <a:rPr lang="en-GB" dirty="0" smtClean="0"/>
              <a:t>is essential to the development and verification of new generalisations and theories.</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77500" lnSpcReduction="20000"/>
          </a:bodyPr>
          <a:lstStyle/>
          <a:p>
            <a:r>
              <a:rPr lang="en-GB" b="1" dirty="0" smtClean="0"/>
              <a:t>Primary analysis</a:t>
            </a:r>
            <a:r>
              <a:rPr lang="en-GB" dirty="0" smtClean="0"/>
              <a:t> is the original treatment of data in a research study, usually carried out under the direction of those who designed the study</a:t>
            </a:r>
            <a:r>
              <a:rPr lang="en-GB" dirty="0" smtClean="0"/>
              <a:t>.</a:t>
            </a:r>
          </a:p>
          <a:p>
            <a:endParaRPr lang="en-US" dirty="0" smtClean="0"/>
          </a:p>
          <a:p>
            <a:r>
              <a:rPr lang="en-GB" b="1" dirty="0" smtClean="0"/>
              <a:t>Secondary analysis</a:t>
            </a:r>
            <a:r>
              <a:rPr lang="en-GB" dirty="0" smtClean="0"/>
              <a:t> is the reanalysis of data for the purpose of answering the original research questions with better statistical techniques. </a:t>
            </a:r>
            <a:endParaRPr lang="en-GB" dirty="0" smtClean="0"/>
          </a:p>
          <a:p>
            <a:endParaRPr lang="en-GB" dirty="0" smtClean="0"/>
          </a:p>
          <a:p>
            <a:r>
              <a:rPr lang="en-GB" dirty="0" smtClean="0"/>
              <a:t>Secondary </a:t>
            </a:r>
            <a:r>
              <a:rPr lang="en-GB" dirty="0" smtClean="0"/>
              <a:t>analysis is carried out by individuals who have access to the original study data, but most often the secondary analyst is someone not involved in the design of the original study. </a:t>
            </a:r>
            <a:endParaRPr lang="en-GB" dirty="0" smtClean="0"/>
          </a:p>
          <a:p>
            <a:endParaRPr lang="en-GB" dirty="0" smtClean="0"/>
          </a:p>
          <a:p>
            <a:r>
              <a:rPr lang="en-GB" dirty="0" smtClean="0"/>
              <a:t>Many </a:t>
            </a:r>
            <a:r>
              <a:rPr lang="en-GB" dirty="0" smtClean="0"/>
              <a:t>researchers use data from the available data archives (either in the form of documents or survey results and code books) for secondary analysis. </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r>
              <a:rPr lang="en-GB" dirty="0" smtClean="0"/>
              <a:t>Secondary analysis is the analysis of a document  or data gathered or authored by another person. </a:t>
            </a:r>
            <a:endParaRPr lang="en-GB" dirty="0" smtClean="0"/>
          </a:p>
          <a:p>
            <a:endParaRPr lang="en-GB" dirty="0" smtClean="0"/>
          </a:p>
          <a:p>
            <a:r>
              <a:rPr lang="en-GB" dirty="0" smtClean="0"/>
              <a:t>The </a:t>
            </a:r>
            <a:r>
              <a:rPr lang="en-GB" dirty="0" smtClean="0"/>
              <a:t>secondary analyst generally has a research goal different from that of the first researcher</a:t>
            </a:r>
            <a:r>
              <a:rPr lang="en-GB" dirty="0" smtClean="0"/>
              <a:t>.</a:t>
            </a:r>
          </a:p>
          <a:p>
            <a:endParaRPr lang="en-US" dirty="0" smtClean="0"/>
          </a:p>
          <a:p>
            <a:r>
              <a:rPr lang="en-GB" dirty="0" smtClean="0"/>
              <a:t>Secondary analysis consists of reanalyzing the data gathered by a previous investigator and may involve different hypotheses, different experimental designs, or different methods of statistical analysis. </a:t>
            </a:r>
            <a:endParaRPr lang="en-GB" dirty="0" smtClean="0"/>
          </a:p>
          <a:p>
            <a:endParaRPr lang="en-GB" dirty="0" smtClean="0"/>
          </a:p>
          <a:p>
            <a:r>
              <a:rPr lang="en-GB" dirty="0" smtClean="0"/>
              <a:t>The </a:t>
            </a:r>
            <a:r>
              <a:rPr lang="en-GB" dirty="0" smtClean="0"/>
              <a:t>subjects are the same, and the data are the same. </a:t>
            </a:r>
            <a:r>
              <a:rPr lang="en-GB" dirty="0" smtClean="0">
                <a:solidFill>
                  <a:srgbClr val="FF0000"/>
                </a:solidFill>
              </a:rPr>
              <a:t>The differences are purpose of the analyses and alternative methods of analysis.</a:t>
            </a:r>
            <a:endParaRPr lang="en-US" dirty="0" smtClean="0">
              <a:solidFill>
                <a:srgbClr val="FF0000"/>
              </a:solidFill>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Advantages of Secondary </a:t>
            </a:r>
            <a:r>
              <a:rPr lang="en-GB" b="1" dirty="0" smtClean="0"/>
              <a:t>analysis</a:t>
            </a:r>
            <a:endParaRPr lang="en-US" dirty="0"/>
          </a:p>
        </p:txBody>
      </p:sp>
      <p:sp>
        <p:nvSpPr>
          <p:cNvPr id="3" name="Content Placeholder 2"/>
          <p:cNvSpPr>
            <a:spLocks noGrp="1"/>
          </p:cNvSpPr>
          <p:nvPr>
            <p:ph sz="quarter" idx="1"/>
          </p:nvPr>
        </p:nvSpPr>
        <p:spPr/>
        <p:txBody>
          <a:bodyPr>
            <a:normAutofit fontScale="92500" lnSpcReduction="20000"/>
          </a:bodyPr>
          <a:lstStyle/>
          <a:p>
            <a:pPr lvl="0"/>
            <a:r>
              <a:rPr lang="en-GB" dirty="0" smtClean="0"/>
              <a:t>A </a:t>
            </a:r>
            <a:r>
              <a:rPr lang="en-GB" dirty="0" smtClean="0"/>
              <a:t>saving of   time and money by use of available data rather than collection of new data</a:t>
            </a:r>
            <a:r>
              <a:rPr lang="en-GB" dirty="0" smtClean="0"/>
              <a:t>.</a:t>
            </a:r>
          </a:p>
          <a:p>
            <a:pPr lvl="0"/>
            <a:endParaRPr lang="en-US" dirty="0" smtClean="0"/>
          </a:p>
          <a:p>
            <a:pPr lvl="0"/>
            <a:r>
              <a:rPr lang="en-GB" dirty="0" smtClean="0"/>
              <a:t>Secondary analysis may bring greater expertise to the area of investigation and greater skill in experimental design and statistical analysis</a:t>
            </a:r>
            <a:r>
              <a:rPr lang="en-GB" dirty="0" smtClean="0"/>
              <a:t>..</a:t>
            </a:r>
          </a:p>
          <a:p>
            <a:pPr lvl="0"/>
            <a:endParaRPr lang="en-US" dirty="0" smtClean="0"/>
          </a:p>
          <a:p>
            <a:pPr lvl="0"/>
            <a:r>
              <a:rPr lang="en-GB" dirty="0" smtClean="0"/>
              <a:t>Ease in making comparative analyses</a:t>
            </a:r>
            <a:r>
              <a:rPr lang="en-GB" dirty="0" smtClean="0"/>
              <a:t>.</a:t>
            </a:r>
          </a:p>
          <a:p>
            <a:pPr lvl="0"/>
            <a:endParaRPr lang="en-US" dirty="0" smtClean="0"/>
          </a:p>
          <a:p>
            <a:pPr lvl="0"/>
            <a:r>
              <a:rPr lang="en-GB" dirty="0" smtClean="0"/>
              <a:t>It may provide useful experience for students of research methodology by enabling them to use real data, rather than simulated or inferior data, for the purposes of exercise.</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Major disadvantages are</a:t>
            </a:r>
            <a:r>
              <a:rPr lang="en-GB" b="1" dirty="0" smtClean="0"/>
              <a:t>:</a:t>
            </a:r>
            <a:endParaRPr lang="en-US" dirty="0"/>
          </a:p>
        </p:txBody>
      </p:sp>
      <p:sp>
        <p:nvSpPr>
          <p:cNvPr id="3" name="Content Placeholder 2"/>
          <p:cNvSpPr>
            <a:spLocks noGrp="1"/>
          </p:cNvSpPr>
          <p:nvPr>
            <p:ph sz="quarter" idx="1"/>
          </p:nvPr>
        </p:nvSpPr>
        <p:spPr/>
        <p:txBody>
          <a:bodyPr/>
          <a:lstStyle/>
          <a:p>
            <a:pPr lvl="0"/>
            <a:r>
              <a:rPr lang="en-GB" dirty="0" smtClean="0"/>
              <a:t>Some </a:t>
            </a:r>
            <a:r>
              <a:rPr lang="en-GB" dirty="0" smtClean="0"/>
              <a:t>of data that the researcher needs may be simply not available</a:t>
            </a:r>
            <a:r>
              <a:rPr lang="en-GB" dirty="0" smtClean="0"/>
              <a:t>.</a:t>
            </a:r>
          </a:p>
          <a:p>
            <a:pPr lvl="0"/>
            <a:endParaRPr lang="en-US" dirty="0" smtClean="0"/>
          </a:p>
          <a:p>
            <a:pPr lvl="0"/>
            <a:r>
              <a:rPr lang="en-GB" dirty="0" smtClean="0"/>
              <a:t>The original data may contain errors that the secondary researcher is not able to detect.</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Meta </a:t>
            </a:r>
            <a:r>
              <a:rPr lang="en-GB" b="1" dirty="0" smtClean="0"/>
              <a:t>analysis</a:t>
            </a: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smtClean="0"/>
              <a:t>Meta </a:t>
            </a:r>
            <a:r>
              <a:rPr lang="en-GB" dirty="0" smtClean="0"/>
              <a:t>analysis is the quantitative treatment of review results</a:t>
            </a:r>
            <a:r>
              <a:rPr lang="en-GB" dirty="0" smtClean="0"/>
              <a:t>.</a:t>
            </a:r>
          </a:p>
          <a:p>
            <a:endParaRPr lang="en-GB" dirty="0" smtClean="0"/>
          </a:p>
          <a:p>
            <a:r>
              <a:rPr lang="en-GB" dirty="0" smtClean="0"/>
              <a:t> </a:t>
            </a:r>
            <a:r>
              <a:rPr lang="en-GB" dirty="0" smtClean="0"/>
              <a:t>It is the ‘analysis of re- analyses’. </a:t>
            </a:r>
            <a:endParaRPr lang="en-GB" dirty="0" smtClean="0"/>
          </a:p>
          <a:p>
            <a:endParaRPr lang="en-GB" dirty="0" smtClean="0"/>
          </a:p>
          <a:p>
            <a:r>
              <a:rPr lang="en-GB" dirty="0" smtClean="0"/>
              <a:t>Meta-analysts </a:t>
            </a:r>
            <a:r>
              <a:rPr lang="en-GB" dirty="0" smtClean="0"/>
              <a:t>carry out statistical analyses of quantitative  summaries  of  individual experiments. </a:t>
            </a:r>
            <a:endParaRPr lang="en-GB" dirty="0" smtClean="0"/>
          </a:p>
          <a:p>
            <a:endParaRPr lang="en-GB" dirty="0" smtClean="0"/>
          </a:p>
          <a:p>
            <a:r>
              <a:rPr lang="en-GB" dirty="0" smtClean="0"/>
              <a:t>In  </a:t>
            </a:r>
            <a:r>
              <a:rPr lang="en-GB" dirty="0" smtClean="0"/>
              <a:t>re-analysis, the data  of  a previously  run experiment are used to verify the results rather than  re-running  the </a:t>
            </a:r>
            <a:r>
              <a:rPr lang="en-GB" dirty="0" smtClean="0"/>
              <a:t>experiment.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GB" dirty="0" smtClean="0"/>
              <a:t>Re-analysis verifies two issues</a:t>
            </a:r>
            <a:r>
              <a:rPr lang="en-GB" dirty="0" smtClean="0"/>
              <a:t>:</a:t>
            </a:r>
          </a:p>
          <a:p>
            <a:pPr>
              <a:buNone/>
            </a:pPr>
            <a:endParaRPr lang="en-US" dirty="0" smtClean="0"/>
          </a:p>
          <a:p>
            <a:pPr lvl="0"/>
            <a:r>
              <a:rPr lang="en-GB" dirty="0" smtClean="0"/>
              <a:t>Data are analysed by other researches using the same data analysis technique to verify that no errors were made during the data analysis phase</a:t>
            </a:r>
            <a:r>
              <a:rPr lang="en-GB" dirty="0" smtClean="0"/>
              <a:t>.</a:t>
            </a:r>
          </a:p>
          <a:p>
            <a:pPr lvl="0"/>
            <a:endParaRPr lang="en-US" dirty="0" smtClean="0"/>
          </a:p>
          <a:p>
            <a:pPr lvl="0"/>
            <a:r>
              <a:rPr lang="en-GB" dirty="0" smtClean="0"/>
              <a:t>Data are analysed with other analysis techniques  to verify whether similar findings can be obtained using the same data of a previous experiment.</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GB" dirty="0" smtClean="0"/>
              <a:t>meta-analyst</a:t>
            </a:r>
            <a:endParaRPr lang="en-US" dirty="0" smtClean="0"/>
          </a:p>
          <a:p>
            <a:pPr lvl="0"/>
            <a:r>
              <a:rPr lang="en-GB" dirty="0" smtClean="0"/>
              <a:t>Uses objective methods to find studies for a </a:t>
            </a:r>
            <a:r>
              <a:rPr lang="en-GB" dirty="0" smtClean="0"/>
              <a:t>review</a:t>
            </a:r>
          </a:p>
          <a:p>
            <a:pPr lvl="0"/>
            <a:endParaRPr lang="en-US" dirty="0" smtClean="0"/>
          </a:p>
          <a:p>
            <a:pPr lvl="0"/>
            <a:r>
              <a:rPr lang="en-GB" dirty="0" smtClean="0"/>
              <a:t>Describes the features of the studies in quantitative </a:t>
            </a:r>
            <a:r>
              <a:rPr lang="en-GB" dirty="0" smtClean="0"/>
              <a:t>terms</a:t>
            </a:r>
          </a:p>
          <a:p>
            <a:pPr lvl="0"/>
            <a:endParaRPr lang="en-US" dirty="0" smtClean="0"/>
          </a:p>
          <a:p>
            <a:pPr lvl="0"/>
            <a:r>
              <a:rPr lang="en-GB" dirty="0" smtClean="0"/>
              <a:t>Expresses treatment effects of all studies on a common scale of effect </a:t>
            </a:r>
            <a:r>
              <a:rPr lang="en-GB" dirty="0" smtClean="0"/>
              <a:t>size</a:t>
            </a:r>
          </a:p>
          <a:p>
            <a:pPr lvl="0"/>
            <a:endParaRPr lang="en-US" dirty="0" smtClean="0"/>
          </a:p>
          <a:p>
            <a:pPr lvl="0"/>
            <a:r>
              <a:rPr lang="en-GB" dirty="0" smtClean="0"/>
              <a:t>Use statistical techniques to relate study features to study outcomes.</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Causal-comparative research is an attempt to identify a causative relationship between an</a:t>
            </a:r>
          </a:p>
          <a:p>
            <a:pPr>
              <a:buNone/>
            </a:pPr>
            <a:r>
              <a:rPr lang="en-US" dirty="0" smtClean="0"/>
              <a:t>	independent variable and a dependent variable. </a:t>
            </a:r>
          </a:p>
          <a:p>
            <a:pPr>
              <a:buNone/>
            </a:pPr>
            <a:endParaRPr lang="en-US" dirty="0" smtClean="0"/>
          </a:p>
          <a:p>
            <a:pPr>
              <a:buNone/>
            </a:pPr>
            <a:r>
              <a:rPr lang="en-US" dirty="0" smtClean="0"/>
              <a:t>	Causal-comparative research scrutinizes the relationship among variables in studies in which the independent variable has already occurred, thus making the study descriptive rather than experimental in nature.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Characteristics of Meta analysis </a:t>
            </a:r>
            <a:endParaRPr lang="en-US" dirty="0"/>
          </a:p>
        </p:txBody>
      </p:sp>
      <p:sp>
        <p:nvSpPr>
          <p:cNvPr id="3" name="Content Placeholder 2"/>
          <p:cNvSpPr>
            <a:spLocks noGrp="1"/>
          </p:cNvSpPr>
          <p:nvPr>
            <p:ph sz="quarter" idx="1"/>
          </p:nvPr>
        </p:nvSpPr>
        <p:spPr/>
        <p:txBody>
          <a:bodyPr>
            <a:normAutofit fontScale="70000" lnSpcReduction="20000"/>
          </a:bodyPr>
          <a:lstStyle/>
          <a:p>
            <a:pPr lvl="0"/>
            <a:endParaRPr lang="en-GB" dirty="0" smtClean="0"/>
          </a:p>
          <a:p>
            <a:pPr lvl="0"/>
            <a:r>
              <a:rPr lang="en-GB" dirty="0" smtClean="0"/>
              <a:t>Meta-analysis   </a:t>
            </a:r>
            <a:r>
              <a:rPr lang="en-GB" dirty="0" smtClean="0"/>
              <a:t>covers review results. It encompasses results found in objective searches of a research literature. Glass did not use the term to describe analysis of a planned series of  investigations</a:t>
            </a:r>
            <a:r>
              <a:rPr lang="en-GB" dirty="0" smtClean="0"/>
              <a:t>.</a:t>
            </a:r>
          </a:p>
          <a:p>
            <a:pPr lvl="0"/>
            <a:endParaRPr lang="en-US" dirty="0" smtClean="0"/>
          </a:p>
          <a:p>
            <a:pPr lvl="0"/>
            <a:r>
              <a:rPr lang="en-GB" dirty="0" smtClean="0"/>
              <a:t>A meta-analysis is an application of statistical tools to summary statistics, not raw data. The meta-analyst’s observations are means, standard deviations, and results from statistical tests. A analysis of raw scores is a primary analysis or secondary analysis; it is not a meta analysis</a:t>
            </a:r>
            <a:r>
              <a:rPr lang="en-GB" dirty="0" smtClean="0"/>
              <a:t>.</a:t>
            </a:r>
          </a:p>
          <a:p>
            <a:pPr lvl="0"/>
            <a:endParaRPr lang="en-US" dirty="0" smtClean="0"/>
          </a:p>
          <a:p>
            <a:pPr lvl="0"/>
            <a:r>
              <a:rPr lang="en-GB" dirty="0" smtClean="0"/>
              <a:t>A meta analysis covers a large number of studies</a:t>
            </a:r>
            <a:r>
              <a:rPr lang="en-GB" dirty="0" smtClean="0"/>
              <a:t>.</a:t>
            </a:r>
          </a:p>
          <a:p>
            <a:pPr lvl="0"/>
            <a:endParaRPr lang="en-US" dirty="0" smtClean="0"/>
          </a:p>
          <a:p>
            <a:pPr lvl="0"/>
            <a:r>
              <a:rPr lang="en-GB" dirty="0" smtClean="0"/>
              <a:t>A meta analysis focuses on size of treatment effects, not just statistical significance. </a:t>
            </a:r>
            <a:endParaRPr lang="en-GB" dirty="0" smtClean="0"/>
          </a:p>
          <a:p>
            <a:pPr lvl="0"/>
            <a:endParaRPr lang="en-US" dirty="0" smtClean="0"/>
          </a:p>
          <a:p>
            <a:pPr lvl="0"/>
            <a:r>
              <a:rPr lang="en-GB" dirty="0" smtClean="0"/>
              <a:t>A meta analysis focuses on relations between study features and outcomes.</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Advantages of meta </a:t>
            </a:r>
            <a:r>
              <a:rPr lang="en-GB" b="1" dirty="0" smtClean="0"/>
              <a:t>analysis</a:t>
            </a:r>
            <a:endParaRPr lang="en-US" dirty="0"/>
          </a:p>
        </p:txBody>
      </p:sp>
      <p:sp>
        <p:nvSpPr>
          <p:cNvPr id="3" name="Content Placeholder 2"/>
          <p:cNvSpPr>
            <a:spLocks noGrp="1"/>
          </p:cNvSpPr>
          <p:nvPr>
            <p:ph sz="quarter" idx="1"/>
          </p:nvPr>
        </p:nvSpPr>
        <p:spPr/>
        <p:txBody>
          <a:bodyPr>
            <a:normAutofit/>
          </a:bodyPr>
          <a:lstStyle/>
          <a:p>
            <a:pPr lvl="0"/>
            <a:r>
              <a:rPr lang="en-GB" dirty="0" smtClean="0"/>
              <a:t>Results </a:t>
            </a:r>
            <a:r>
              <a:rPr lang="en-GB" dirty="0" smtClean="0"/>
              <a:t>can be generalized to a larger </a:t>
            </a:r>
            <a:r>
              <a:rPr lang="en-GB" dirty="0" smtClean="0"/>
              <a:t>populations</a:t>
            </a:r>
          </a:p>
          <a:p>
            <a:pPr lvl="0"/>
            <a:endParaRPr lang="en-US" dirty="0" smtClean="0"/>
          </a:p>
          <a:p>
            <a:pPr lvl="0"/>
            <a:r>
              <a:rPr lang="en-GB" dirty="0" smtClean="0"/>
              <a:t>The precision and accuracy of estimates can be improved as more data is used</a:t>
            </a:r>
            <a:r>
              <a:rPr lang="en-GB" dirty="0" smtClean="0"/>
              <a:t>.</a:t>
            </a:r>
          </a:p>
          <a:p>
            <a:pPr lvl="0"/>
            <a:endParaRPr lang="en-US" dirty="0" smtClean="0"/>
          </a:p>
          <a:p>
            <a:pPr lvl="0"/>
            <a:r>
              <a:rPr lang="en-GB" dirty="0" smtClean="0"/>
              <a:t> Hypothesis testing can be applied on summary </a:t>
            </a:r>
            <a:r>
              <a:rPr lang="en-GB" dirty="0" smtClean="0"/>
              <a:t>estimates</a:t>
            </a:r>
          </a:p>
          <a:p>
            <a:pPr lvl="0"/>
            <a:endParaRPr lang="en-US" dirty="0" smtClean="0"/>
          </a:p>
          <a:p>
            <a:pPr lvl="0"/>
            <a:r>
              <a:rPr lang="en-GB" dirty="0" smtClean="0"/>
              <a:t>The presence </a:t>
            </a:r>
            <a:r>
              <a:rPr lang="en-GB" dirty="0" smtClean="0"/>
              <a:t>of publication bias can be investigated.</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	It is not as powerful as experimental designs Causal-comparative research attempts to determine the cause or consequences of differences that already exist between or among groups of individuals. </a:t>
            </a:r>
          </a:p>
          <a:p>
            <a:pPr>
              <a:buNone/>
            </a:pPr>
            <a:endParaRPr lang="en-US" dirty="0" smtClean="0"/>
          </a:p>
          <a:p>
            <a:pPr>
              <a:buNone/>
            </a:pPr>
            <a:r>
              <a:rPr lang="en-US" dirty="0" smtClean="0"/>
              <a:t>	Alleged cause and effect have already occurred and are being examined after the fact.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b="1" dirty="0" smtClean="0"/>
              <a:t/>
            </a:r>
            <a:br>
              <a:rPr lang="en-US" b="1" dirty="0" smtClean="0"/>
            </a:br>
            <a:r>
              <a:rPr lang="en-US" b="1" dirty="0" smtClean="0"/>
              <a:t>Main Purpose of Causal - Comparative Research</a:t>
            </a:r>
            <a:endParaRPr lang="en-US" dirty="0"/>
          </a:p>
        </p:txBody>
      </p:sp>
      <p:sp>
        <p:nvSpPr>
          <p:cNvPr id="3" name="Content Placeholder 2"/>
          <p:cNvSpPr>
            <a:spLocks noGrp="1"/>
          </p:cNvSpPr>
          <p:nvPr>
            <p:ph sz="quarter" idx="1"/>
          </p:nvPr>
        </p:nvSpPr>
        <p:spPr/>
        <p:txBody>
          <a:bodyPr/>
          <a:lstStyle/>
          <a:p>
            <a:pPr>
              <a:buNone/>
            </a:pPr>
            <a:r>
              <a:rPr lang="en-US" dirty="0" smtClean="0"/>
              <a:t>		1. Exploration of Effects</a:t>
            </a:r>
          </a:p>
          <a:p>
            <a:pPr>
              <a:buNone/>
            </a:pPr>
            <a:endParaRPr lang="en-US" dirty="0" smtClean="0"/>
          </a:p>
          <a:p>
            <a:pPr>
              <a:buNone/>
            </a:pPr>
            <a:r>
              <a:rPr lang="en-US" dirty="0" smtClean="0"/>
              <a:t>		2. Exploration of Causes</a:t>
            </a:r>
          </a:p>
          <a:p>
            <a:pPr>
              <a:buNone/>
            </a:pPr>
            <a:endParaRPr lang="en-US" dirty="0" smtClean="0"/>
          </a:p>
          <a:p>
            <a:pPr>
              <a:buNone/>
            </a:pPr>
            <a:r>
              <a:rPr lang="en-US" dirty="0" smtClean="0"/>
              <a:t>		3. Exploration of Consequences</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	</a:t>
            </a:r>
          </a:p>
          <a:p>
            <a:pPr>
              <a:buNone/>
            </a:pPr>
            <a:r>
              <a:rPr lang="en-US" dirty="0" smtClean="0"/>
              <a:t>	For example: if you wanted to study the effect of socioeconomic variables such as sex, race, ethnicity, or income on academic achievement, you might identify two existing groups of students: one group – high achievers; second group – low achievers.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Types of Causal-Comparative Research Designs</a:t>
            </a:r>
            <a:endParaRPr lang="en-US" dirty="0"/>
          </a:p>
        </p:txBody>
      </p:sp>
      <p:sp>
        <p:nvSpPr>
          <p:cNvPr id="3" name="Content Placeholder 2"/>
          <p:cNvSpPr>
            <a:spLocks noGrp="1"/>
          </p:cNvSpPr>
          <p:nvPr>
            <p:ph sz="quarter" idx="1"/>
          </p:nvPr>
        </p:nvSpPr>
        <p:spPr/>
        <p:txBody>
          <a:bodyPr/>
          <a:lstStyle/>
          <a:p>
            <a:r>
              <a:rPr lang="en-GB" b="1" dirty="0" smtClean="0"/>
              <a:t>Prospective causal-comparative research</a:t>
            </a:r>
            <a:r>
              <a:rPr lang="en-GB" dirty="0" smtClean="0"/>
              <a:t>: It occurs when a researcher initiates a study beginning with the causes and is determined to investigate the effects of a condition.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GB" b="1" dirty="0" smtClean="0"/>
              <a:t>Retrospective causal-comparative research:</a:t>
            </a:r>
            <a:r>
              <a:rPr lang="en-GB" dirty="0" smtClean="0"/>
              <a:t> It requires that a researcher begins investigating a particular question when the effects have already occurred and the researcher attempts to determine whether one variable may have influenced another variable.</a:t>
            </a:r>
            <a:endParaRPr lang="en-US" dirty="0" smtClean="0"/>
          </a:p>
          <a:p>
            <a:r>
              <a:rPr lang="en-GB" dirty="0" smtClean="0"/>
              <a:t>By far, retrospective causal-comparative research designs are much more common than prospective causal-comparative designs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Characteristics of Causal-comparative research</a:t>
            </a:r>
            <a:endParaRPr lang="en-US" dirty="0"/>
          </a:p>
        </p:txBody>
      </p:sp>
      <p:sp>
        <p:nvSpPr>
          <p:cNvPr id="3" name="Content Placeholder 2"/>
          <p:cNvSpPr>
            <a:spLocks noGrp="1"/>
          </p:cNvSpPr>
          <p:nvPr>
            <p:ph sz="quarter" idx="1"/>
          </p:nvPr>
        </p:nvSpPr>
        <p:spPr>
          <a:xfrm>
            <a:off x="301752" y="1295400"/>
            <a:ext cx="8503920" cy="5410200"/>
          </a:xfrm>
        </p:spPr>
        <p:txBody>
          <a:bodyPr>
            <a:normAutofit fontScale="62500" lnSpcReduction="20000"/>
          </a:bodyPr>
          <a:lstStyle/>
          <a:p>
            <a:endParaRPr lang="en-US" dirty="0" smtClean="0"/>
          </a:p>
          <a:p>
            <a:pPr marL="514350" lvl="0" indent="-514350">
              <a:buFont typeface="+mj-lt"/>
              <a:buAutoNum type="arabicPeriod"/>
            </a:pPr>
            <a:r>
              <a:rPr lang="en-US" dirty="0" smtClean="0"/>
              <a:t>Attempts to determine reasons, or causes, for the existing condition</a:t>
            </a:r>
          </a:p>
          <a:p>
            <a:pPr marL="514350" lvl="0" indent="-514350">
              <a:buFont typeface="+mj-lt"/>
              <a:buAutoNum type="arabicPeriod"/>
            </a:pPr>
            <a:endParaRPr lang="en-US" dirty="0" smtClean="0"/>
          </a:p>
          <a:p>
            <a:pPr marL="514350" lvl="0" indent="-514350">
              <a:buFont typeface="+mj-lt"/>
              <a:buAutoNum type="arabicPeriod"/>
            </a:pPr>
            <a:r>
              <a:rPr lang="en-US" dirty="0" smtClean="0"/>
              <a:t>Involve two or more group variables</a:t>
            </a:r>
          </a:p>
          <a:p>
            <a:pPr marL="514350" lvl="0" indent="-514350">
              <a:buFont typeface="+mj-lt"/>
              <a:buAutoNum type="arabicPeriod"/>
            </a:pPr>
            <a:endParaRPr lang="en-US" dirty="0" smtClean="0"/>
          </a:p>
          <a:p>
            <a:pPr marL="514350" lvl="0" indent="-514350">
              <a:buFont typeface="+mj-lt"/>
              <a:buAutoNum type="arabicPeriod"/>
            </a:pPr>
            <a:r>
              <a:rPr lang="en-US" dirty="0" smtClean="0"/>
              <a:t>Attempt to identify cause-effect relationships; </a:t>
            </a:r>
            <a:r>
              <a:rPr lang="en-US" dirty="0" err="1" smtClean="0"/>
              <a:t>correlational</a:t>
            </a:r>
            <a:r>
              <a:rPr lang="en-US" dirty="0" smtClean="0"/>
              <a:t> studies do not</a:t>
            </a:r>
          </a:p>
          <a:p>
            <a:pPr marL="514350" lvl="0" indent="-514350">
              <a:buFont typeface="+mj-lt"/>
              <a:buAutoNum type="arabicPeriod"/>
            </a:pPr>
            <a:endParaRPr lang="en-US" dirty="0" smtClean="0"/>
          </a:p>
          <a:p>
            <a:pPr marL="514350" lvl="0" indent="-514350">
              <a:buFont typeface="+mj-lt"/>
              <a:buAutoNum type="arabicPeriod"/>
            </a:pPr>
            <a:r>
              <a:rPr lang="en-US" dirty="0" smtClean="0"/>
              <a:t>Involve making comparison</a:t>
            </a:r>
          </a:p>
          <a:p>
            <a:pPr marL="514350" lvl="0" indent="-514350">
              <a:buFont typeface="+mj-lt"/>
              <a:buAutoNum type="arabicPeriod"/>
            </a:pPr>
            <a:endParaRPr lang="en-US" dirty="0" smtClean="0"/>
          </a:p>
          <a:p>
            <a:pPr marL="514350" lvl="0" indent="-514350">
              <a:buFont typeface="+mj-lt"/>
              <a:buAutoNum type="arabicPeriod"/>
            </a:pPr>
            <a:r>
              <a:rPr lang="en-US" dirty="0" smtClean="0"/>
              <a:t>Individuals are not randomly selected and assigned to two or more groups</a:t>
            </a:r>
          </a:p>
          <a:p>
            <a:pPr marL="514350" lvl="0" indent="-514350">
              <a:buFont typeface="+mj-lt"/>
              <a:buAutoNum type="arabicPeriod"/>
            </a:pPr>
            <a:endParaRPr lang="en-US" dirty="0" smtClean="0"/>
          </a:p>
          <a:p>
            <a:pPr marL="514350" lvl="0" indent="-514350">
              <a:buFont typeface="+mj-lt"/>
              <a:buAutoNum type="arabicPeriod"/>
            </a:pPr>
            <a:r>
              <a:rPr lang="en-US" dirty="0" smtClean="0"/>
              <a:t>Less costly and time consuming</a:t>
            </a:r>
          </a:p>
          <a:p>
            <a:pPr marL="514350" lvl="0" indent="-514350">
              <a:buFont typeface="+mj-lt"/>
              <a:buAutoNum type="arabicPeriod"/>
            </a:pPr>
            <a:endParaRPr lang="en-US" dirty="0" smtClean="0"/>
          </a:p>
          <a:p>
            <a:pPr marL="514350" lvl="0" indent="-514350">
              <a:buFont typeface="+mj-lt"/>
              <a:buAutoNum type="arabicPeriod"/>
            </a:pPr>
            <a:r>
              <a:rPr lang="en-US" dirty="0" smtClean="0"/>
              <a:t>Typically involve two (or more) groups and one independent variable, whereas</a:t>
            </a:r>
          </a:p>
          <a:p>
            <a:pPr marL="514350" indent="-514350">
              <a:buNone/>
            </a:pPr>
            <a:r>
              <a:rPr lang="en-US" dirty="0" smtClean="0"/>
              <a:t>	</a:t>
            </a:r>
            <a:r>
              <a:rPr lang="en-US" dirty="0" err="1" smtClean="0"/>
              <a:t>correlational</a:t>
            </a:r>
            <a:r>
              <a:rPr lang="en-US" dirty="0" smtClean="0"/>
              <a:t> studies typically involve two or more variables and one group</a:t>
            </a:r>
          </a:p>
          <a:p>
            <a:pPr marL="514350" lvl="0" indent="-514350">
              <a:buFont typeface="+mj-lt"/>
              <a:buAutoNum type="arabicPeriod"/>
            </a:pPr>
            <a:endParaRPr lang="en-US" dirty="0" smtClean="0"/>
          </a:p>
          <a:p>
            <a:pPr marL="514350" lvl="0" indent="-514350">
              <a:buNone/>
            </a:pPr>
            <a:r>
              <a:rPr lang="en-US" dirty="0" smtClean="0"/>
              <a:t>8.       Involves comparison of two or more groups.</a:t>
            </a:r>
          </a:p>
          <a:p>
            <a:pPr>
              <a:buNone/>
            </a:pPr>
            <a:r>
              <a:rPr lang="en-US"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b="1" dirty="0" smtClean="0"/>
              <a:t>Examples of Variables Investigated In Causal-Comparative Research</a:t>
            </a:r>
            <a:endParaRPr lang="en-US" dirty="0" smtClean="0"/>
          </a:p>
          <a:p>
            <a:pPr>
              <a:buNone/>
            </a:pPr>
            <a:r>
              <a:rPr lang="en-US" dirty="0" smtClean="0"/>
              <a:t>1. Ability variables (achievement)</a:t>
            </a:r>
          </a:p>
          <a:p>
            <a:pPr>
              <a:buNone/>
            </a:pPr>
            <a:r>
              <a:rPr lang="en-US" dirty="0" smtClean="0"/>
              <a:t>2. Family-related variables </a:t>
            </a:r>
          </a:p>
          <a:p>
            <a:pPr>
              <a:buNone/>
            </a:pPr>
            <a:r>
              <a:rPr lang="en-US" dirty="0" smtClean="0"/>
              <a:t>3. </a:t>
            </a:r>
            <a:r>
              <a:rPr lang="en-US" dirty="0" err="1" smtClean="0"/>
              <a:t>Organismic</a:t>
            </a:r>
            <a:r>
              <a:rPr lang="en-US" dirty="0" smtClean="0"/>
              <a:t> variables (age, ethnicity, sex)</a:t>
            </a:r>
          </a:p>
          <a:p>
            <a:pPr>
              <a:buNone/>
            </a:pPr>
            <a:r>
              <a:rPr lang="en-US" dirty="0" smtClean="0"/>
              <a:t>4. Personality variables (self-concept)</a:t>
            </a:r>
          </a:p>
          <a:p>
            <a:pPr>
              <a:buNone/>
            </a:pPr>
            <a:r>
              <a:rPr lang="en-US" dirty="0" smtClean="0"/>
              <a:t>5. School related variables (type of school, size of school)</a:t>
            </a:r>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61</TotalTime>
  <Words>994</Words>
  <Application>Microsoft Office PowerPoint</Application>
  <PresentationFormat>On-screen Show (4:3)</PresentationFormat>
  <Paragraphs>127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Civic</vt:lpstr>
      <vt:lpstr>Causal – Comparative Research</vt:lpstr>
      <vt:lpstr>Slide 2</vt:lpstr>
      <vt:lpstr>Slide 3</vt:lpstr>
      <vt:lpstr> Main Purpose of Causal - Comparative Research</vt:lpstr>
      <vt:lpstr>Slide 5</vt:lpstr>
      <vt:lpstr>Types of Causal-Comparative Research Designs</vt:lpstr>
      <vt:lpstr>Slide 7</vt:lpstr>
      <vt:lpstr>Basic Characteristics of Causal-comparative research</vt:lpstr>
      <vt:lpstr>Slide 9</vt:lpstr>
      <vt:lpstr>Steps for Conducting a Causal-comparative Research</vt:lpstr>
      <vt:lpstr>Limitations of Use</vt:lpstr>
      <vt:lpstr>Replication </vt:lpstr>
      <vt:lpstr>Slide 13</vt:lpstr>
      <vt:lpstr>Slide 14</vt:lpstr>
      <vt:lpstr>Advantages of Secondary analysis</vt:lpstr>
      <vt:lpstr>Major disadvantages are:</vt:lpstr>
      <vt:lpstr>Meta analysis</vt:lpstr>
      <vt:lpstr>Slide 18</vt:lpstr>
      <vt:lpstr>Slide 19</vt:lpstr>
      <vt:lpstr>Characteristics of Meta analysis </vt:lpstr>
      <vt:lpstr>Advantages of meta analysis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Causal – Comparative Research</dc:title>
  <dc:creator>acer2</dc:creator>
  <cp:lastModifiedBy>acer2</cp:lastModifiedBy>
  <cp:revision>12</cp:revision>
  <dcterms:created xsi:type="dcterms:W3CDTF">2006-08-16T00:00:00Z</dcterms:created>
  <dcterms:modified xsi:type="dcterms:W3CDTF">2018-10-24T04:19:49Z</dcterms:modified>
</cp:coreProperties>
</file>