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10/23/2018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10/23/2018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10/23/2018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10/23/2018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10/23/2018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10/23/2018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10/23/2018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Correlational</a:t>
            </a:r>
            <a:r>
              <a:rPr lang="en-US" dirty="0" smtClean="0"/>
              <a:t> Research </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 </a:t>
            </a:r>
            <a:r>
              <a:rPr lang="en-US" dirty="0" err="1" smtClean="0"/>
              <a:t>Correlational</a:t>
            </a:r>
            <a:r>
              <a:rPr lang="en-US" dirty="0" smtClean="0"/>
              <a:t> research comprises of collecting data to determine whether, and to what extent, a relationship exists between two or more quantifiable variables</a:t>
            </a:r>
            <a:r>
              <a:rPr lang="en-US" dirty="0" smtClean="0"/>
              <a:t>.</a:t>
            </a:r>
          </a:p>
          <a:p>
            <a:endParaRPr lang="en-US" dirty="0" smtClean="0"/>
          </a:p>
          <a:p>
            <a:r>
              <a:rPr lang="en-US" dirty="0" smtClean="0"/>
              <a:t> </a:t>
            </a:r>
            <a:r>
              <a:rPr lang="en-US" dirty="0" err="1" smtClean="0"/>
              <a:t>Correlational</a:t>
            </a:r>
            <a:r>
              <a:rPr lang="en-US" dirty="0" smtClean="0"/>
              <a:t> research uses numerical data to explore relationships between two or more variables. </a:t>
            </a:r>
            <a:endParaRPr lang="en-US" dirty="0" smtClean="0"/>
          </a:p>
          <a:p>
            <a:endParaRPr lang="en-US" dirty="0" smtClean="0"/>
          </a:p>
          <a:p>
            <a:r>
              <a:rPr lang="en-US" dirty="0" smtClean="0"/>
              <a:t>The </a:t>
            </a:r>
            <a:r>
              <a:rPr lang="en-US" dirty="0" smtClean="0"/>
              <a:t>degree of relationship is expressed in terms of a coefficient of correlation. </a:t>
            </a:r>
          </a:p>
          <a:p>
            <a:endParaRPr lang="en-US" dirty="0"/>
          </a:p>
        </p:txBody>
      </p:sp>
      <p:sp>
        <p:nvSpPr>
          <p:cNvPr id="3" name="Title 2"/>
          <p:cNvSpPr>
            <a:spLocks noGrp="1"/>
          </p:cNvSpPr>
          <p:nvPr>
            <p:ph type="title"/>
          </p:nvPr>
        </p:nvSpPr>
        <p:spPr/>
        <p:txBody>
          <a:bodyPr/>
          <a:lstStyle/>
          <a:p>
            <a:r>
              <a:rPr lang="en-US" dirty="0" err="1" smtClean="0"/>
              <a:t>Correlational</a:t>
            </a:r>
            <a:r>
              <a:rPr lang="en-US" dirty="0" smtClean="0"/>
              <a:t> research</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If </a:t>
            </a:r>
            <a:r>
              <a:rPr lang="en-US" dirty="0" smtClean="0"/>
              <a:t>the relationships are substantial and consistent, they enable a researcher to make predictions about the variables. </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b="1" dirty="0" smtClean="0"/>
              <a:t>The purpose of </a:t>
            </a:r>
            <a:r>
              <a:rPr lang="en-US" b="1" dirty="0" err="1" smtClean="0"/>
              <a:t>correlational</a:t>
            </a:r>
            <a:r>
              <a:rPr lang="en-US" b="1" dirty="0" smtClean="0"/>
              <a:t> research is</a:t>
            </a:r>
            <a:r>
              <a:rPr lang="en-US" b="1" dirty="0" smtClean="0"/>
              <a:t>:</a:t>
            </a:r>
          </a:p>
          <a:p>
            <a:pPr>
              <a:buNone/>
            </a:pPr>
            <a:endParaRPr lang="en-US" dirty="0" smtClean="0"/>
          </a:p>
          <a:p>
            <a:pPr lvl="0"/>
            <a:r>
              <a:rPr lang="en-US" dirty="0" smtClean="0"/>
              <a:t>To identify variables that related to one each </a:t>
            </a:r>
            <a:r>
              <a:rPr lang="en-US" dirty="0" smtClean="0"/>
              <a:t>other</a:t>
            </a:r>
          </a:p>
          <a:p>
            <a:pPr lvl="0"/>
            <a:endParaRPr lang="en-US" dirty="0" smtClean="0"/>
          </a:p>
          <a:p>
            <a:pPr lvl="0"/>
            <a:r>
              <a:rPr lang="en-US" dirty="0" smtClean="0"/>
              <a:t>To make predictions of one variable from another </a:t>
            </a:r>
            <a:r>
              <a:rPr lang="en-US" dirty="0" smtClean="0"/>
              <a:t>variable</a:t>
            </a:r>
          </a:p>
          <a:p>
            <a:pPr lvl="0"/>
            <a:endParaRPr lang="en-US" dirty="0" smtClean="0"/>
          </a:p>
          <a:p>
            <a:pPr lvl="0"/>
            <a:r>
              <a:rPr lang="en-US" dirty="0" smtClean="0"/>
              <a:t>To examine possible cause and effect relationships between one variable and another</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buNone/>
            </a:pPr>
            <a:r>
              <a:rPr lang="en-US" b="1" dirty="0" err="1" smtClean="0"/>
              <a:t>Correlational</a:t>
            </a:r>
            <a:r>
              <a:rPr lang="en-US" b="1" dirty="0" smtClean="0"/>
              <a:t> research is of the following two types: </a:t>
            </a:r>
            <a:endParaRPr lang="en-US" dirty="0" smtClean="0"/>
          </a:p>
          <a:p>
            <a:endParaRPr lang="en-US" dirty="0" smtClean="0"/>
          </a:p>
          <a:p>
            <a:pPr lvl="0"/>
            <a:r>
              <a:rPr lang="en-US" b="1" dirty="0" smtClean="0"/>
              <a:t>Relationship Studies</a:t>
            </a:r>
            <a:r>
              <a:rPr lang="en-US" dirty="0" smtClean="0"/>
              <a:t>: These attempt to gain insight into variables that are related to complex variables such as academic performance, self-concept, stress, achievement motivation or creativity. </a:t>
            </a:r>
          </a:p>
          <a:p>
            <a:pPr>
              <a:buNone/>
            </a:pPr>
            <a:r>
              <a:rPr lang="en-US" dirty="0" smtClean="0"/>
              <a:t> </a:t>
            </a:r>
          </a:p>
          <a:p>
            <a:pPr lvl="0"/>
            <a:r>
              <a:rPr lang="en-US" b="1" dirty="0" smtClean="0"/>
              <a:t>Prediction Studies</a:t>
            </a:r>
            <a:r>
              <a:rPr lang="en-US" dirty="0" smtClean="0"/>
              <a:t>: These are conducted to facilitate decisions about individuals or to aid in various types of selection. They are also conducted to determine predictive validity of measuring tools as well as to test variables hypothesized to be predictors of a criterion variable. </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b="1" dirty="0" smtClean="0"/>
              <a:t>Selection of a </a:t>
            </a:r>
            <a:r>
              <a:rPr lang="en-US" b="1" dirty="0" smtClean="0"/>
              <a:t>Problem</a:t>
            </a:r>
          </a:p>
          <a:p>
            <a:pPr marL="624078" indent="-514350">
              <a:buFont typeface="+mj-lt"/>
              <a:buAutoNum type="arabicPeriod"/>
            </a:pPr>
            <a:r>
              <a:rPr lang="en-US" b="1" dirty="0" smtClean="0"/>
              <a:t>Review of related literature</a:t>
            </a:r>
          </a:p>
          <a:p>
            <a:pPr marL="624078" indent="-514350">
              <a:buFont typeface="+mj-lt"/>
              <a:buAutoNum type="arabicPeriod"/>
            </a:pPr>
            <a:r>
              <a:rPr lang="en-US" b="1" dirty="0" smtClean="0"/>
              <a:t>Objectives</a:t>
            </a:r>
          </a:p>
          <a:p>
            <a:pPr marL="624078" indent="-514350">
              <a:buFont typeface="+mj-lt"/>
              <a:buAutoNum type="arabicPeriod"/>
            </a:pPr>
            <a:r>
              <a:rPr lang="en-US" b="1" dirty="0" smtClean="0"/>
              <a:t>hypothesis</a:t>
            </a:r>
          </a:p>
          <a:p>
            <a:pPr marL="624078" indent="-514350">
              <a:buFont typeface="+mj-lt"/>
              <a:buAutoNum type="arabicPeriod"/>
            </a:pPr>
            <a:r>
              <a:rPr lang="en-US" b="1" dirty="0" smtClean="0"/>
              <a:t>Selection of the Sample and the </a:t>
            </a:r>
            <a:r>
              <a:rPr lang="en-US" b="1" dirty="0" smtClean="0"/>
              <a:t>Tools</a:t>
            </a:r>
          </a:p>
          <a:p>
            <a:pPr marL="624078" indent="-514350">
              <a:buFont typeface="+mj-lt"/>
              <a:buAutoNum type="arabicPeriod"/>
            </a:pPr>
            <a:r>
              <a:rPr lang="en-US" b="1" dirty="0" smtClean="0"/>
              <a:t>Design and </a:t>
            </a:r>
            <a:r>
              <a:rPr lang="en-US" b="1" dirty="0" smtClean="0"/>
              <a:t>Procedure</a:t>
            </a:r>
          </a:p>
          <a:p>
            <a:pPr marL="624078" indent="-514350">
              <a:buFont typeface="+mj-lt"/>
              <a:buAutoNum type="arabicPeriod"/>
            </a:pPr>
            <a:r>
              <a:rPr lang="en-US" b="1" dirty="0" smtClean="0"/>
              <a:t>Interpretation of the Findings</a:t>
            </a:r>
            <a:endParaRPr lang="en-US" dirty="0"/>
          </a:p>
        </p:txBody>
      </p:sp>
      <p:sp>
        <p:nvSpPr>
          <p:cNvPr id="3" name="Title 2"/>
          <p:cNvSpPr>
            <a:spLocks noGrp="1"/>
          </p:cNvSpPr>
          <p:nvPr>
            <p:ph type="title"/>
          </p:nvPr>
        </p:nvSpPr>
        <p:spPr/>
        <p:txBody>
          <a:bodyPr>
            <a:normAutofit fontScale="90000"/>
          </a:bodyPr>
          <a:lstStyle/>
          <a:p>
            <a:r>
              <a:rPr lang="en-US" dirty="0" smtClean="0"/>
              <a:t>Steps of a </a:t>
            </a:r>
            <a:r>
              <a:rPr lang="en-US" dirty="0" err="1" smtClean="0"/>
              <a:t>Correlational</a:t>
            </a:r>
            <a:r>
              <a:rPr lang="en-US" dirty="0" smtClean="0"/>
              <a:t> Research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r>
              <a:rPr lang="en-GB" dirty="0" err="1" smtClean="0"/>
              <a:t>Correlational</a:t>
            </a:r>
            <a:r>
              <a:rPr lang="en-GB" dirty="0" smtClean="0"/>
              <a:t> </a:t>
            </a:r>
            <a:r>
              <a:rPr lang="en-GB" dirty="0" smtClean="0"/>
              <a:t>research is particularly useful in tackling the problems of education and social sciences because it allows for the measurement of a number of variables and their relationships simultaneously</a:t>
            </a:r>
            <a:r>
              <a:rPr lang="en-GB" dirty="0" smtClean="0"/>
              <a:t>.</a:t>
            </a:r>
          </a:p>
          <a:p>
            <a:pPr lvl="0"/>
            <a:endParaRPr lang="en-US" dirty="0" smtClean="0"/>
          </a:p>
          <a:p>
            <a:pPr lvl="0"/>
            <a:r>
              <a:rPr lang="en-US" dirty="0" smtClean="0"/>
              <a:t>To study magnitude of </a:t>
            </a:r>
            <a:r>
              <a:rPr lang="en-US" dirty="0" smtClean="0"/>
              <a:t>relationships</a:t>
            </a:r>
          </a:p>
          <a:p>
            <a:pPr lvl="0"/>
            <a:endParaRPr lang="en-US" dirty="0" smtClean="0"/>
          </a:p>
          <a:p>
            <a:pPr lvl="0"/>
            <a:r>
              <a:rPr lang="en-US" dirty="0" smtClean="0"/>
              <a:t>The experimental approach, by contrast, is characterized by the manipulation of a single variable and is thus appropriate for dealing with problems where simple causal relationship exist.</a:t>
            </a:r>
          </a:p>
          <a:p>
            <a:endParaRPr lang="en-US" dirty="0"/>
          </a:p>
        </p:txBody>
      </p:sp>
      <p:sp>
        <p:nvSpPr>
          <p:cNvPr id="3" name="Title 2"/>
          <p:cNvSpPr>
            <a:spLocks noGrp="1"/>
          </p:cNvSpPr>
          <p:nvPr>
            <p:ph type="title"/>
          </p:nvPr>
        </p:nvSpPr>
        <p:spPr/>
        <p:txBody>
          <a:bodyPr>
            <a:normAutofit fontScale="90000"/>
          </a:bodyPr>
          <a:lstStyle/>
          <a:p>
            <a:r>
              <a:rPr lang="en-US" dirty="0" smtClean="0"/>
              <a:t>Advantages of </a:t>
            </a:r>
            <a:r>
              <a:rPr lang="en-US" dirty="0" err="1" smtClean="0"/>
              <a:t>Correlational</a:t>
            </a:r>
            <a:r>
              <a:rPr lang="en-US" dirty="0" smtClean="0"/>
              <a:t> </a:t>
            </a:r>
            <a:r>
              <a:rPr lang="en-US" dirty="0" smtClean="0"/>
              <a:t>Research</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err="1" smtClean="0"/>
              <a:t>Correlational</a:t>
            </a:r>
            <a:r>
              <a:rPr lang="en-US" dirty="0" smtClean="0"/>
              <a:t> research </a:t>
            </a:r>
            <a:r>
              <a:rPr lang="en-US" dirty="0" smtClean="0"/>
              <a:t>only identifies what goes </a:t>
            </a:r>
            <a:r>
              <a:rPr lang="en-US" dirty="0" smtClean="0"/>
              <a:t>with what</a:t>
            </a:r>
            <a:endParaRPr lang="en-US" dirty="0" smtClean="0"/>
          </a:p>
          <a:p>
            <a:endParaRPr lang="en-US" dirty="0" smtClean="0"/>
          </a:p>
          <a:p>
            <a:pPr lvl="0"/>
            <a:r>
              <a:rPr lang="en-US" dirty="0" smtClean="0"/>
              <a:t>It is less rigorous than the experimental approach because it exercises less control over the independent variables. It is prone to identify spurious relation patterns. It adopts an atomistic approach.</a:t>
            </a:r>
          </a:p>
          <a:p>
            <a:r>
              <a:rPr lang="en-US" dirty="0" smtClean="0"/>
              <a:t> </a:t>
            </a:r>
          </a:p>
          <a:p>
            <a:endParaRPr lang="en-US" dirty="0"/>
          </a:p>
        </p:txBody>
      </p:sp>
      <p:sp>
        <p:nvSpPr>
          <p:cNvPr id="3" name="Title 2"/>
          <p:cNvSpPr>
            <a:spLocks noGrp="1"/>
          </p:cNvSpPr>
          <p:nvPr>
            <p:ph type="title"/>
          </p:nvPr>
        </p:nvSpPr>
        <p:spPr/>
        <p:txBody>
          <a:bodyPr>
            <a:normAutofit fontScale="90000"/>
          </a:bodyPr>
          <a:lstStyle/>
          <a:p>
            <a:r>
              <a:rPr lang="en-US" dirty="0" smtClean="0"/>
              <a:t>Limitations of </a:t>
            </a:r>
            <a:r>
              <a:rPr lang="en-US" dirty="0" err="1" smtClean="0"/>
              <a:t>Correlational</a:t>
            </a:r>
            <a:r>
              <a:rPr lang="en-US" dirty="0" smtClean="0"/>
              <a:t> Research</a:t>
            </a:r>
            <a:r>
              <a:rPr lang="en-US"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TotalTime>
  <Words>298</Words>
  <Application>Microsoft Office PowerPoint</Application>
  <PresentationFormat>On-screen Show (4:3)</PresentationFormat>
  <Paragraphs>40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Correlational Research  </vt:lpstr>
      <vt:lpstr>Correlational research</vt:lpstr>
      <vt:lpstr>Slide 3</vt:lpstr>
      <vt:lpstr>Slide 4</vt:lpstr>
      <vt:lpstr>Slide 5</vt:lpstr>
      <vt:lpstr>Steps of a Correlational Research  </vt:lpstr>
      <vt:lpstr>Advantages of Correlational Research</vt:lpstr>
      <vt:lpstr>Limitations of Correlational Research:</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Correlational Research  </dc:title>
  <dc:creator>acer2</dc:creator>
  <cp:lastModifiedBy>acer2</cp:lastModifiedBy>
  <cp:revision>4</cp:revision>
  <dcterms:created xsi:type="dcterms:W3CDTF">2006-08-16T00:00:00Z</dcterms:created>
  <dcterms:modified xsi:type="dcterms:W3CDTF">2018-10-23T07:11:19Z</dcterms:modified>
</cp:coreProperties>
</file>