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10/23/2018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Autofit/>
          </a:bodyPr>
          <a:lstStyle/>
          <a:p>
            <a:pPr lvl="2" algn="ctr" rtl="0">
              <a:spcBef>
                <a:spcPct val="0"/>
              </a:spcBef>
            </a:pPr>
            <a:r>
              <a:rPr lang="en-US" sz="5400" b="1" dirty="0"/>
              <a:t>Descriptive </a:t>
            </a:r>
            <a:r>
              <a:rPr lang="en-US" sz="5400" b="1" dirty="0" smtClean="0"/>
              <a:t>Research</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b="1" dirty="0" smtClean="0"/>
              <a:t>Types of survey studies</a:t>
            </a:r>
            <a:endParaRPr lang="en-US" dirty="0" smtClean="0"/>
          </a:p>
          <a:p>
            <a:pPr lvl="0"/>
            <a:endParaRPr lang="en-US" b="1" dirty="0" smtClean="0"/>
          </a:p>
          <a:p>
            <a:pPr lvl="0"/>
            <a:r>
              <a:rPr lang="en-US" b="1" dirty="0" smtClean="0"/>
              <a:t>Exploratory </a:t>
            </a:r>
            <a:r>
              <a:rPr lang="en-US" b="1" dirty="0" smtClean="0"/>
              <a:t>survey: </a:t>
            </a:r>
            <a:r>
              <a:rPr lang="en-US" dirty="0" smtClean="0"/>
              <a:t>used to explore something</a:t>
            </a:r>
            <a:r>
              <a:rPr lang="en-US" dirty="0" smtClean="0"/>
              <a:t>.</a:t>
            </a:r>
          </a:p>
          <a:p>
            <a:pPr lvl="0"/>
            <a:endParaRPr lang="en-US" dirty="0" smtClean="0"/>
          </a:p>
          <a:p>
            <a:pPr lvl="0"/>
            <a:r>
              <a:rPr lang="en-US" b="1" dirty="0" smtClean="0"/>
              <a:t>Analytical survey: </a:t>
            </a:r>
            <a:r>
              <a:rPr lang="en-US" dirty="0" smtClean="0"/>
              <a:t>It studies or analyses the relationship between two variables</a:t>
            </a:r>
            <a:r>
              <a:rPr lang="en-US" dirty="0" smtClean="0"/>
              <a:t>.</a:t>
            </a:r>
          </a:p>
          <a:p>
            <a:pPr lvl="0"/>
            <a:endParaRPr lang="en-US" dirty="0" smtClean="0"/>
          </a:p>
          <a:p>
            <a:pPr lvl="0"/>
            <a:r>
              <a:rPr lang="en-US" b="1" dirty="0" smtClean="0"/>
              <a:t>Evaluation survey: </a:t>
            </a:r>
            <a:r>
              <a:rPr lang="en-US" dirty="0" smtClean="0"/>
              <a:t>mainly used to find out results of the </a:t>
            </a:r>
            <a:r>
              <a:rPr lang="en-US" dirty="0" err="1" smtClean="0"/>
              <a:t>programme</a:t>
            </a:r>
            <a:r>
              <a:rPr lang="en-US" dirty="0" smtClean="0"/>
              <a:t>.</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Steps in survey </a:t>
            </a:r>
            <a:r>
              <a:rPr lang="en-US" b="1" dirty="0" smtClean="0"/>
              <a:t>method</a:t>
            </a:r>
            <a:endParaRPr lang="en-US" dirty="0"/>
          </a:p>
        </p:txBody>
      </p:sp>
      <p:sp>
        <p:nvSpPr>
          <p:cNvPr id="3" name="Content Placeholder 2"/>
          <p:cNvSpPr>
            <a:spLocks noGrp="1"/>
          </p:cNvSpPr>
          <p:nvPr>
            <p:ph sz="quarter" idx="1"/>
          </p:nvPr>
        </p:nvSpPr>
        <p:spPr/>
        <p:txBody>
          <a:bodyPr>
            <a:normAutofit/>
          </a:bodyPr>
          <a:lstStyle/>
          <a:p>
            <a:pPr marL="514350" lvl="0" indent="-514350">
              <a:buFont typeface="+mj-lt"/>
              <a:buAutoNum type="arabicPeriod"/>
            </a:pPr>
            <a:r>
              <a:rPr lang="en-US" dirty="0" smtClean="0"/>
              <a:t>Identification </a:t>
            </a:r>
            <a:r>
              <a:rPr lang="en-US" dirty="0" smtClean="0"/>
              <a:t>and specification of problem and definition of problem</a:t>
            </a:r>
          </a:p>
          <a:p>
            <a:pPr marL="514350" lvl="0" indent="-514350">
              <a:buFont typeface="+mj-lt"/>
              <a:buAutoNum type="arabicPeriod"/>
            </a:pPr>
            <a:r>
              <a:rPr lang="en-US" dirty="0" smtClean="0"/>
              <a:t>Review of related literature</a:t>
            </a:r>
          </a:p>
          <a:p>
            <a:pPr marL="514350" lvl="0" indent="-514350">
              <a:buFont typeface="+mj-lt"/>
              <a:buAutoNum type="arabicPeriod"/>
            </a:pPr>
            <a:r>
              <a:rPr lang="en-US" dirty="0" smtClean="0"/>
              <a:t>Formulation of objectives</a:t>
            </a:r>
          </a:p>
          <a:p>
            <a:pPr marL="514350" lvl="0" indent="-514350">
              <a:buFont typeface="+mj-lt"/>
              <a:buAutoNum type="arabicPeriod"/>
            </a:pPr>
            <a:r>
              <a:rPr lang="en-US" dirty="0" smtClean="0"/>
              <a:t>Formulation of hypothesis</a:t>
            </a:r>
          </a:p>
          <a:p>
            <a:pPr marL="514350" lvl="0" indent="-514350">
              <a:buFont typeface="+mj-lt"/>
              <a:buAutoNum type="arabicPeriod"/>
            </a:pPr>
            <a:r>
              <a:rPr lang="en-US" dirty="0" smtClean="0"/>
              <a:t>Data collection</a:t>
            </a:r>
          </a:p>
          <a:p>
            <a:pPr marL="514350" lvl="0" indent="-514350">
              <a:buFont typeface="+mj-lt"/>
              <a:buAutoNum type="arabicPeriod"/>
            </a:pPr>
            <a:r>
              <a:rPr lang="en-US" dirty="0" smtClean="0"/>
              <a:t>Analysis of data</a:t>
            </a:r>
          </a:p>
          <a:p>
            <a:pPr marL="514350" lvl="0" indent="-514350">
              <a:buFont typeface="+mj-lt"/>
              <a:buAutoNum type="arabicPeriod"/>
            </a:pPr>
            <a:r>
              <a:rPr lang="en-US" dirty="0" smtClean="0"/>
              <a:t>Interpretation of data</a:t>
            </a:r>
          </a:p>
          <a:p>
            <a:pPr marL="514350" lvl="0" indent="-514350">
              <a:buFont typeface="+mj-lt"/>
              <a:buAutoNum type="arabicPeriod"/>
            </a:pPr>
            <a:r>
              <a:rPr lang="en-US" dirty="0" smtClean="0"/>
              <a:t>Findings, conclusions and suggestions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research</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a:t>
            </a:r>
          </a:p>
          <a:p>
            <a:pPr>
              <a:buNone/>
            </a:pPr>
            <a:r>
              <a:rPr lang="en-US" dirty="0" smtClean="0"/>
              <a:t>	</a:t>
            </a:r>
            <a:r>
              <a:rPr lang="en-US" dirty="0" smtClean="0"/>
              <a:t>Descriptive </a:t>
            </a:r>
            <a:r>
              <a:rPr lang="en-US" dirty="0" smtClean="0"/>
              <a:t>research deals with  the relationships with the variables, </a:t>
            </a:r>
            <a:r>
              <a:rPr lang="en-US" dirty="0" smtClean="0"/>
              <a:t>the </a:t>
            </a:r>
            <a:r>
              <a:rPr lang="en-US" dirty="0" smtClean="0"/>
              <a:t>development of generalizations, principles or theories that have universal validity. </a:t>
            </a:r>
            <a:endParaRPr lang="en-US" dirty="0" smtClean="0"/>
          </a:p>
          <a:p>
            <a:pPr>
              <a:buNone/>
            </a:pPr>
            <a:endParaRPr lang="en-US" dirty="0" smtClean="0"/>
          </a:p>
          <a:p>
            <a:pPr>
              <a:buNone/>
            </a:pPr>
            <a:r>
              <a:rPr lang="en-US" dirty="0" smtClean="0"/>
              <a:t>	The </a:t>
            </a:r>
            <a:r>
              <a:rPr lang="en-US" dirty="0" smtClean="0"/>
              <a:t>expectations is that if variable A is systematically associated with variable B, prediction of future phenomena may be possible and the results may suggest additional or competing hypothesis to test.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a:t>
            </a:r>
            <a:r>
              <a:rPr lang="en-US" dirty="0" smtClean="0"/>
              <a:t>research……</a:t>
            </a:r>
            <a:endParaRPr lang="en-US" dirty="0"/>
          </a:p>
        </p:txBody>
      </p:sp>
      <p:sp>
        <p:nvSpPr>
          <p:cNvPr id="3" name="Content Placeholder 2"/>
          <p:cNvSpPr>
            <a:spLocks noGrp="1"/>
          </p:cNvSpPr>
          <p:nvPr>
            <p:ph sz="quarter" idx="1"/>
          </p:nvPr>
        </p:nvSpPr>
        <p:spPr/>
        <p:txBody>
          <a:bodyPr>
            <a:normAutofit fontScale="92500" lnSpcReduction="10000"/>
          </a:bodyPr>
          <a:lstStyle/>
          <a:p>
            <a:endParaRPr lang="en-US" dirty="0" smtClean="0"/>
          </a:p>
          <a:p>
            <a:r>
              <a:rPr lang="en-US" dirty="0" smtClean="0"/>
              <a:t>The </a:t>
            </a:r>
            <a:r>
              <a:rPr lang="en-US" dirty="0" smtClean="0"/>
              <a:t>descriptive research attempts to describe, explain and interpret conditions of the present i.e. ―what is</a:t>
            </a:r>
            <a:r>
              <a:rPr lang="en-US" dirty="0" smtClean="0"/>
              <a:t>‘.</a:t>
            </a:r>
          </a:p>
          <a:p>
            <a:endParaRPr lang="en-US" dirty="0" smtClean="0"/>
          </a:p>
          <a:p>
            <a:r>
              <a:rPr lang="en-US" dirty="0" smtClean="0"/>
              <a:t> </a:t>
            </a:r>
            <a:r>
              <a:rPr lang="en-US" dirty="0" smtClean="0"/>
              <a:t>The purpose of a descriptive research is to examine a phenomenon that is occurring at a specific place and time. </a:t>
            </a:r>
            <a:endParaRPr lang="en-US" dirty="0" smtClean="0"/>
          </a:p>
          <a:p>
            <a:endParaRPr lang="en-US" dirty="0" smtClean="0"/>
          </a:p>
          <a:p>
            <a:r>
              <a:rPr lang="en-US" dirty="0" smtClean="0"/>
              <a:t>A </a:t>
            </a:r>
            <a:r>
              <a:rPr lang="en-US" dirty="0" smtClean="0"/>
              <a:t>descriptive research is concerned with conditions, practices, structures, differences or relationships that exist, opinions held, processes that are going on or trends that are evident.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Descriptive Research Methods </a:t>
            </a:r>
            <a:endParaRPr lang="en-US" dirty="0"/>
          </a:p>
        </p:txBody>
      </p:sp>
      <p:sp>
        <p:nvSpPr>
          <p:cNvPr id="3" name="Content Placeholder 2"/>
          <p:cNvSpPr>
            <a:spLocks noGrp="1"/>
          </p:cNvSpPr>
          <p:nvPr>
            <p:ph sz="quarter" idx="1"/>
          </p:nvPr>
        </p:nvSpPr>
        <p:spPr/>
        <p:txBody>
          <a:bodyPr/>
          <a:lstStyle/>
          <a:p>
            <a:pPr lvl="0"/>
            <a:endParaRPr lang="en-GB" dirty="0" smtClean="0"/>
          </a:p>
          <a:p>
            <a:pPr lvl="0"/>
            <a:r>
              <a:rPr lang="en-GB" dirty="0" smtClean="0"/>
              <a:t>Surveys</a:t>
            </a:r>
            <a:r>
              <a:rPr lang="en-GB" dirty="0" smtClean="0"/>
              <a:t>/ Normative survey/descriptive survey</a:t>
            </a:r>
            <a:endParaRPr lang="en-US" dirty="0" smtClean="0"/>
          </a:p>
          <a:p>
            <a:pPr lvl="0"/>
            <a:r>
              <a:rPr lang="en-GB" dirty="0" smtClean="0"/>
              <a:t>Causal-comparative </a:t>
            </a:r>
            <a:r>
              <a:rPr lang="en-GB" dirty="0" smtClean="0"/>
              <a:t>research</a:t>
            </a:r>
            <a:endParaRPr lang="en-US" dirty="0" smtClean="0"/>
          </a:p>
          <a:p>
            <a:pPr lvl="0"/>
            <a:r>
              <a:rPr lang="en-GB" dirty="0" err="1" smtClean="0"/>
              <a:t>Correlational</a:t>
            </a:r>
            <a:r>
              <a:rPr lang="en-GB" dirty="0" smtClean="0"/>
              <a:t> research</a:t>
            </a:r>
            <a:endParaRPr lang="en-US" dirty="0" smtClean="0"/>
          </a:p>
          <a:p>
            <a:pPr lvl="0"/>
            <a:r>
              <a:rPr lang="en-GB" dirty="0" smtClean="0"/>
              <a:t>Replication </a:t>
            </a:r>
            <a:endParaRPr lang="en-US" dirty="0" smtClean="0"/>
          </a:p>
          <a:p>
            <a:pPr lvl="0"/>
            <a:r>
              <a:rPr lang="en-GB" dirty="0" smtClean="0"/>
              <a:t>secondary analysis and </a:t>
            </a:r>
            <a:endParaRPr lang="en-US" dirty="0" smtClean="0"/>
          </a:p>
          <a:p>
            <a:r>
              <a:rPr lang="en-GB" dirty="0" smtClean="0"/>
              <a:t>Meta analysis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Survey</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The word ‘survey’ has been derived from the words ‘</a:t>
            </a:r>
            <a:r>
              <a:rPr lang="en-US" dirty="0" err="1" smtClean="0"/>
              <a:t>sur</a:t>
            </a:r>
            <a:r>
              <a:rPr lang="en-US" dirty="0" smtClean="0"/>
              <a:t>’ or ‘</a:t>
            </a:r>
            <a:r>
              <a:rPr lang="en-US" dirty="0" err="1" smtClean="0"/>
              <a:t>sor</a:t>
            </a:r>
            <a:r>
              <a:rPr lang="en-US" dirty="0" smtClean="0"/>
              <a:t>’ and ‘</a:t>
            </a:r>
            <a:r>
              <a:rPr lang="en-US" dirty="0" err="1" smtClean="0"/>
              <a:t>veeir</a:t>
            </a:r>
            <a:r>
              <a:rPr lang="en-US" dirty="0" smtClean="0"/>
              <a:t>’ or ‘</a:t>
            </a:r>
            <a:r>
              <a:rPr lang="en-US" dirty="0" err="1" smtClean="0"/>
              <a:t>veior</a:t>
            </a:r>
            <a:r>
              <a:rPr lang="en-US" dirty="0" smtClean="0"/>
              <a:t>’ which means ‘over’ and ‘see’ respectively. </a:t>
            </a:r>
            <a:endParaRPr lang="en-US" dirty="0" smtClean="0"/>
          </a:p>
          <a:p>
            <a:endParaRPr lang="en-US" dirty="0" smtClean="0"/>
          </a:p>
          <a:p>
            <a:r>
              <a:rPr lang="en-US" dirty="0" smtClean="0"/>
              <a:t>Survey </a:t>
            </a:r>
            <a:r>
              <a:rPr lang="en-US" dirty="0" smtClean="0"/>
              <a:t>research is sometimes called descriptive </a:t>
            </a:r>
            <a:r>
              <a:rPr lang="en-US" dirty="0" smtClean="0"/>
              <a:t>survey because </a:t>
            </a:r>
            <a:r>
              <a:rPr lang="en-US" dirty="0" smtClean="0"/>
              <a:t>Survey research collects information regarding the existing conditions. </a:t>
            </a:r>
            <a:endParaRPr lang="en-US" dirty="0" smtClean="0"/>
          </a:p>
          <a:p>
            <a:endParaRPr lang="en-US" dirty="0" smtClean="0"/>
          </a:p>
          <a:p>
            <a:r>
              <a:rPr lang="en-US" dirty="0" smtClean="0"/>
              <a:t>Survey </a:t>
            </a:r>
            <a:r>
              <a:rPr lang="en-US" dirty="0" smtClean="0"/>
              <a:t>usually represents normal or typical conditions. So it is also called normative survey. </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Normative survey deals with ‘‘what is” ? Its scope is very vast. It describes and interprets what exists at present</a:t>
            </a:r>
            <a:r>
              <a:rPr lang="en-US" dirty="0" smtClean="0"/>
              <a:t>.</a:t>
            </a:r>
          </a:p>
          <a:p>
            <a:endParaRPr lang="en-US" dirty="0" smtClean="0"/>
          </a:p>
          <a:p>
            <a:r>
              <a:rPr lang="en-US" dirty="0" smtClean="0"/>
              <a:t> </a:t>
            </a:r>
            <a:r>
              <a:rPr lang="en-US" dirty="0" smtClean="0"/>
              <a:t>In a normative survey we are concerned with conditions or relationships that exist, practices that prevail, beliefs, points of view or attitudes that are held, processes that are going on, influences that are being felt, and trends that are developing etc.</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US" dirty="0" smtClean="0"/>
              <a:t> The survey method gathers data from a relatively large number of cases at a particular time. </a:t>
            </a:r>
            <a:endParaRPr lang="en-US" dirty="0" smtClean="0"/>
          </a:p>
          <a:p>
            <a:endParaRPr lang="en-US" dirty="0" smtClean="0"/>
          </a:p>
          <a:p>
            <a:r>
              <a:rPr lang="en-US" dirty="0" smtClean="0"/>
              <a:t>It </a:t>
            </a:r>
            <a:r>
              <a:rPr lang="en-US" dirty="0" smtClean="0"/>
              <a:t>is not concerned with characteristics of individuals as individuals</a:t>
            </a:r>
            <a:r>
              <a:rPr lang="en-US" dirty="0" smtClean="0"/>
              <a:t>.</a:t>
            </a:r>
          </a:p>
          <a:p>
            <a:endParaRPr lang="en-US" dirty="0" smtClean="0"/>
          </a:p>
          <a:p>
            <a:r>
              <a:rPr lang="en-US" dirty="0" smtClean="0"/>
              <a:t> </a:t>
            </a:r>
            <a:r>
              <a:rPr lang="en-US" dirty="0" smtClean="0"/>
              <a:t>It is concerned with the generalized statistics that result when data are abstracted from a number of individual cases</a:t>
            </a:r>
            <a:r>
              <a:rPr lang="en-US" dirty="0" smtClean="0"/>
              <a:t>.</a:t>
            </a:r>
          </a:p>
          <a:p>
            <a:endParaRPr lang="en-US" dirty="0" smtClean="0"/>
          </a:p>
          <a:p>
            <a:r>
              <a:rPr lang="en-US" dirty="0" smtClean="0"/>
              <a:t> </a:t>
            </a:r>
            <a:r>
              <a:rPr lang="en-US" dirty="0" smtClean="0"/>
              <a:t>Surveys are conducted to collect detailed descriptions about the existing phenomenon. It is used to justify the present conditions or to make ideas to improve the present conditions .</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Purpose and uses of survey </a:t>
            </a:r>
            <a:r>
              <a:rPr lang="en-US" b="1" dirty="0" smtClean="0"/>
              <a:t>method</a:t>
            </a:r>
            <a:endParaRPr lang="en-US" dirty="0"/>
          </a:p>
        </p:txBody>
      </p:sp>
      <p:sp>
        <p:nvSpPr>
          <p:cNvPr id="3" name="Content Placeholder 2"/>
          <p:cNvSpPr>
            <a:spLocks noGrp="1"/>
          </p:cNvSpPr>
          <p:nvPr>
            <p:ph sz="quarter" idx="1"/>
          </p:nvPr>
        </p:nvSpPr>
        <p:spPr>
          <a:xfrm>
            <a:off x="914400" y="1447800"/>
            <a:ext cx="7772400" cy="5410200"/>
          </a:xfrm>
        </p:spPr>
        <p:txBody>
          <a:bodyPr>
            <a:normAutofit fontScale="70000" lnSpcReduction="20000"/>
          </a:bodyPr>
          <a:lstStyle/>
          <a:p>
            <a:pPr>
              <a:buNone/>
            </a:pPr>
            <a:endParaRPr lang="en-US" dirty="0" smtClean="0"/>
          </a:p>
          <a:p>
            <a:pPr lvl="0"/>
            <a:r>
              <a:rPr lang="en-US" dirty="0" smtClean="0"/>
              <a:t>to </a:t>
            </a:r>
            <a:r>
              <a:rPr lang="en-US" dirty="0" smtClean="0"/>
              <a:t>describe the problem or </a:t>
            </a:r>
            <a:r>
              <a:rPr lang="en-US" dirty="0" smtClean="0"/>
              <a:t>phenomenon</a:t>
            </a:r>
            <a:endParaRPr lang="en-US" dirty="0" smtClean="0"/>
          </a:p>
          <a:p>
            <a:pPr lvl="0"/>
            <a:endParaRPr lang="en-US" dirty="0" smtClean="0"/>
          </a:p>
          <a:p>
            <a:pPr lvl="0"/>
            <a:r>
              <a:rPr lang="en-US" dirty="0" smtClean="0"/>
              <a:t>surveys go beyond a mere description of the existing situation. For example, the survey dealing with curriculum courses help us in obtaining information not only about the strength and weaknesses of the current curriculum but also can elicit recommendations for change</a:t>
            </a:r>
            <a:r>
              <a:rPr lang="en-US" dirty="0" smtClean="0"/>
              <a:t>.</a:t>
            </a:r>
          </a:p>
          <a:p>
            <a:pPr lvl="0">
              <a:buNone/>
            </a:pPr>
            <a:endParaRPr lang="en-US" dirty="0" smtClean="0"/>
          </a:p>
          <a:p>
            <a:pPr lvl="0"/>
            <a:r>
              <a:rPr lang="en-US" dirty="0" smtClean="0"/>
              <a:t>It serve </a:t>
            </a:r>
            <a:r>
              <a:rPr lang="en-US" dirty="0" smtClean="0"/>
              <a:t>as direct sources of valuable knowledge concerning human </a:t>
            </a:r>
            <a:r>
              <a:rPr lang="en-US" dirty="0" err="1" smtClean="0"/>
              <a:t>behaviour</a:t>
            </a:r>
            <a:r>
              <a:rPr lang="en-US" dirty="0" smtClean="0"/>
              <a:t>. </a:t>
            </a:r>
            <a:endParaRPr lang="en-US" dirty="0" smtClean="0"/>
          </a:p>
          <a:p>
            <a:pPr lvl="0"/>
            <a:endParaRPr lang="en-US" dirty="0" smtClean="0"/>
          </a:p>
          <a:p>
            <a:pPr lvl="0"/>
            <a:r>
              <a:rPr lang="en-US" dirty="0" smtClean="0"/>
              <a:t>Descriptive studies are helpful for us in planning various educational </a:t>
            </a:r>
            <a:r>
              <a:rPr lang="en-US" dirty="0" err="1" smtClean="0"/>
              <a:t>programmes</a:t>
            </a:r>
            <a:r>
              <a:rPr lang="en-US" dirty="0" smtClean="0"/>
              <a:t>, school census etc</a:t>
            </a:r>
            <a:r>
              <a:rPr lang="en-US" dirty="0" smtClean="0"/>
              <a:t>.</a:t>
            </a:r>
          </a:p>
          <a:p>
            <a:pPr lvl="0"/>
            <a:endParaRPr lang="en-US" dirty="0" smtClean="0"/>
          </a:p>
          <a:p>
            <a:pPr lvl="0"/>
            <a:r>
              <a:rPr lang="en-US" dirty="0" smtClean="0"/>
              <a:t>Helps in educational </a:t>
            </a:r>
            <a:r>
              <a:rPr lang="en-US" dirty="0" smtClean="0"/>
              <a:t>planning. </a:t>
            </a:r>
            <a:endParaRPr lang="en-US" dirty="0" smtClean="0"/>
          </a:p>
          <a:p>
            <a:pPr lvl="0"/>
            <a:endParaRPr lang="en-US" dirty="0" smtClean="0"/>
          </a:p>
          <a:p>
            <a:pPr lvl="0"/>
            <a:r>
              <a:rPr lang="en-US" dirty="0" smtClean="0"/>
              <a:t>School surveys are conducted to help, solve the problems of various aspects of school i.e. school plants, school maintenance, teaching staff, curriculum, teaching methods, learning objectives and the like.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the Survey </a:t>
            </a:r>
            <a:r>
              <a:rPr lang="en-US" b="1" dirty="0" smtClean="0"/>
              <a:t>Method</a:t>
            </a:r>
            <a:endParaRPr lang="en-US" dirty="0"/>
          </a:p>
        </p:txBody>
      </p:sp>
      <p:sp>
        <p:nvSpPr>
          <p:cNvPr id="3" name="Content Placeholder 2"/>
          <p:cNvSpPr>
            <a:spLocks noGrp="1"/>
          </p:cNvSpPr>
          <p:nvPr>
            <p:ph sz="quarter" idx="1"/>
          </p:nvPr>
        </p:nvSpPr>
        <p:spPr>
          <a:xfrm>
            <a:off x="914400" y="1447800"/>
            <a:ext cx="7772400" cy="5257800"/>
          </a:xfrm>
        </p:spPr>
        <p:txBody>
          <a:bodyPr>
            <a:normAutofit fontScale="70000" lnSpcReduction="20000"/>
          </a:bodyPr>
          <a:lstStyle/>
          <a:p>
            <a:pPr lvl="0"/>
            <a:r>
              <a:rPr lang="en-US" dirty="0" smtClean="0"/>
              <a:t>gathers </a:t>
            </a:r>
            <a:r>
              <a:rPr lang="en-US" dirty="0" smtClean="0"/>
              <a:t>data from a relatively large number of cases at a particular time.</a:t>
            </a:r>
          </a:p>
          <a:p>
            <a:pPr lvl="0"/>
            <a:r>
              <a:rPr lang="en-US" dirty="0" smtClean="0"/>
              <a:t>It is essentially cross-sectional.</a:t>
            </a:r>
          </a:p>
          <a:p>
            <a:pPr lvl="0"/>
            <a:r>
              <a:rPr lang="en-US" dirty="0" smtClean="0"/>
              <a:t>It is not concerned with the characteristics of individuals.</a:t>
            </a:r>
          </a:p>
          <a:p>
            <a:pPr lvl="0"/>
            <a:r>
              <a:rPr lang="en-US" dirty="0" smtClean="0"/>
              <a:t>It involves clearly defined problem.</a:t>
            </a:r>
          </a:p>
          <a:p>
            <a:pPr lvl="0"/>
            <a:r>
              <a:rPr lang="en-US" dirty="0" smtClean="0"/>
              <a:t>It requires experts imaginative planning.</a:t>
            </a:r>
          </a:p>
          <a:p>
            <a:pPr lvl="0"/>
            <a:r>
              <a:rPr lang="en-US" dirty="0" smtClean="0"/>
              <a:t>It Involves definite objectives.</a:t>
            </a:r>
          </a:p>
          <a:p>
            <a:pPr lvl="0"/>
            <a:r>
              <a:rPr lang="en-US" dirty="0" smtClean="0"/>
              <a:t>It requires careful analysis and interpretation of the data gathered.</a:t>
            </a:r>
          </a:p>
          <a:p>
            <a:pPr lvl="0"/>
            <a:r>
              <a:rPr lang="en-US" dirty="0" smtClean="0"/>
              <a:t>It requires logical and skilful reporting of the findings.</a:t>
            </a:r>
          </a:p>
          <a:p>
            <a:pPr lvl="0"/>
            <a:r>
              <a:rPr lang="en-US" dirty="0" smtClean="0"/>
              <a:t>Surveys vary greatly in complexity.</a:t>
            </a:r>
          </a:p>
          <a:p>
            <a:pPr lvl="0"/>
            <a:r>
              <a:rPr lang="en-US" dirty="0" smtClean="0"/>
              <a:t>It does not seek to develop an </a:t>
            </a:r>
            <a:r>
              <a:rPr lang="en-US" dirty="0" err="1" smtClean="0"/>
              <a:t>organised</a:t>
            </a:r>
            <a:r>
              <a:rPr lang="en-US" dirty="0" smtClean="0"/>
              <a:t> body of scientific principles.</a:t>
            </a:r>
          </a:p>
          <a:p>
            <a:pPr lvl="0"/>
            <a:r>
              <a:rPr lang="en-US" dirty="0" smtClean="0"/>
              <a:t>It provides information ‘useful to the solution of local problems.</a:t>
            </a:r>
          </a:p>
          <a:p>
            <a:pPr lvl="0"/>
            <a:r>
              <a:rPr lang="en-US" dirty="0" smtClean="0"/>
              <a:t>It contributes to the advancement of knowledge because affords penetrating insight into the nature of what one is dealing with.</a:t>
            </a:r>
          </a:p>
          <a:p>
            <a:pPr lvl="0"/>
            <a:r>
              <a:rPr lang="en-US" dirty="0" smtClean="0"/>
              <a:t>It suggests the course of future developments.</a:t>
            </a:r>
          </a:p>
          <a:p>
            <a:pPr lvl="0"/>
            <a:r>
              <a:rPr lang="en-US" dirty="0" smtClean="0"/>
              <a:t>It determines the present trends and solves current problems.</a:t>
            </a:r>
          </a:p>
          <a:p>
            <a:pPr lvl="0"/>
            <a:r>
              <a:rPr lang="en-US" dirty="0" smtClean="0"/>
              <a:t>It helps in fashioning many tools with which we do the research.</a:t>
            </a:r>
          </a:p>
          <a:p>
            <a:r>
              <a:rPr lang="en-US" dirty="0" smtClean="0"/>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TotalTime>
  <Words>681</Words>
  <Application>Microsoft Office PowerPoint</Application>
  <PresentationFormat>On-screen Show (4:3)</PresentationFormat>
  <Paragraphs>83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Descriptive Research</vt:lpstr>
      <vt:lpstr>Descriptive research</vt:lpstr>
      <vt:lpstr>Descriptive research……</vt:lpstr>
      <vt:lpstr>Types of Descriptive Research Methods </vt:lpstr>
      <vt:lpstr>Survey </vt:lpstr>
      <vt:lpstr>Slide 6</vt:lpstr>
      <vt:lpstr>Slide 7</vt:lpstr>
      <vt:lpstr>Purpose and uses of survey method</vt:lpstr>
      <vt:lpstr>Characteristics of the Survey Method</vt:lpstr>
      <vt:lpstr>Slide 10</vt:lpstr>
      <vt:lpstr>Steps in survey method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Descriptive Research</dc:title>
  <dc:creator>acer2</dc:creator>
  <cp:lastModifiedBy>acer2</cp:lastModifiedBy>
  <cp:revision>5</cp:revision>
  <dcterms:created xsi:type="dcterms:W3CDTF">2006-08-16T00:00:00Z</dcterms:created>
  <dcterms:modified xsi:type="dcterms:W3CDTF">2018-10-23T06:07:01Z</dcterms:modified>
</cp:coreProperties>
</file>