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59" r:id="rId6"/>
    <p:sldId id="260" r:id="rId7"/>
    <p:sldId id="261" r:id="rId8"/>
    <p:sldId id="262" r:id="rId9"/>
    <p:sldId id="263" r:id="rId10"/>
    <p:sldId id="264" r:id="rId11"/>
    <p:sldId id="265" r:id="rId12"/>
    <p:sldId id="277" r:id="rId13"/>
    <p:sldId id="266" r:id="rId14"/>
    <p:sldId id="267" r:id="rId15"/>
    <p:sldId id="268" r:id="rId16"/>
    <p:sldId id="269" r:id="rId17"/>
    <p:sldId id="270" r:id="rId18"/>
    <p:sldId id="278"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23-Jun-21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23-Jun-21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23-Jun-21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23-Jun-21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840502"/>
          </a:xfrm>
        </p:spPr>
        <p:txBody>
          <a:bodyPr/>
          <a:lstStyle/>
          <a:p>
            <a:r>
              <a:rPr lang="en-US" b="1" dirty="0"/>
              <a:t>Experimental Research</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Experimental design/ Research Design</a:t>
            </a:r>
            <a:endParaRPr lang="en-US" dirty="0"/>
          </a:p>
        </p:txBody>
      </p:sp>
      <p:sp>
        <p:nvSpPr>
          <p:cNvPr id="3" name="Content Placeholder 2"/>
          <p:cNvSpPr>
            <a:spLocks noGrp="1"/>
          </p:cNvSpPr>
          <p:nvPr>
            <p:ph idx="1"/>
          </p:nvPr>
        </p:nvSpPr>
        <p:spPr/>
        <p:txBody>
          <a:bodyPr>
            <a:normAutofit/>
          </a:bodyPr>
          <a:lstStyle/>
          <a:p>
            <a:endParaRPr lang="en-US" dirty="0"/>
          </a:p>
          <a:p>
            <a:r>
              <a:rPr lang="en-US" dirty="0"/>
              <a:t>Experimental design is the blueprint of the procedures that enable the researcher to test hypotheses by reaching valid conclusions about relationships between independent and dependent variables (Best, 1982, p.68).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pPr>
              <a:buNone/>
            </a:pPr>
            <a:r>
              <a:rPr lang="en-US" dirty="0"/>
              <a:t>A research design serves two functions</a:t>
            </a:r>
          </a:p>
          <a:p>
            <a:endParaRPr lang="en-US" dirty="0"/>
          </a:p>
          <a:p>
            <a:pPr marL="596646" lvl="0" indent="-514350">
              <a:buFont typeface="+mj-lt"/>
              <a:buAutoNum type="arabicPeriod"/>
            </a:pPr>
            <a:r>
              <a:rPr lang="en-US" dirty="0"/>
              <a:t>It suggest the researcher how to collect data for testing the hypothesis</a:t>
            </a:r>
          </a:p>
          <a:p>
            <a:pPr lvl="0"/>
            <a:endParaRPr lang="en-US" dirty="0"/>
          </a:p>
          <a:p>
            <a:pPr lvl="0"/>
            <a:endParaRPr lang="en-US" dirty="0"/>
          </a:p>
          <a:p>
            <a:pPr marL="596646" lvl="0" indent="-514350">
              <a:buFont typeface="+mj-lt"/>
              <a:buAutoNum type="arabicPeriod"/>
            </a:pPr>
            <a:r>
              <a:rPr lang="en-US" dirty="0"/>
              <a:t>A research design also act as a control mechanism </a:t>
            </a:r>
            <a:r>
              <a:rPr lang="en-US" dirty="0" err="1"/>
              <a:t>ie</a:t>
            </a:r>
            <a:r>
              <a:rPr lang="en-US" dirty="0"/>
              <a:t>, it enables the researcher to control the unwanted variances.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Criteria of research design</a:t>
            </a:r>
            <a:endParaRPr lang="en-US" dirty="0"/>
          </a:p>
        </p:txBody>
      </p:sp>
      <p:sp>
        <p:nvSpPr>
          <p:cNvPr id="3" name="Content Placeholder 2"/>
          <p:cNvSpPr>
            <a:spLocks noGrp="1"/>
          </p:cNvSpPr>
          <p:nvPr>
            <p:ph idx="1"/>
          </p:nvPr>
        </p:nvSpPr>
        <p:spPr/>
        <p:txBody>
          <a:bodyPr/>
          <a:lstStyle/>
          <a:p>
            <a:pPr lvl="0"/>
            <a:endParaRPr lang="en-US" b="1" dirty="0"/>
          </a:p>
          <a:p>
            <a:pPr lvl="0"/>
            <a:r>
              <a:rPr lang="en-US" b="1" dirty="0"/>
              <a:t>Capability to answer research questions adequately</a:t>
            </a:r>
          </a:p>
          <a:p>
            <a:pPr lvl="0"/>
            <a:endParaRPr lang="en-US" dirty="0"/>
          </a:p>
          <a:p>
            <a:pPr lvl="0"/>
            <a:r>
              <a:rPr lang="en-US" b="1" dirty="0"/>
              <a:t>Control of variables-extraneous variables</a:t>
            </a:r>
          </a:p>
          <a:p>
            <a:pPr lvl="0"/>
            <a:endParaRPr lang="en-US" dirty="0"/>
          </a:p>
          <a:p>
            <a:pPr lvl="0"/>
            <a:r>
              <a:rPr lang="en-US" b="1" dirty="0" err="1"/>
              <a:t>Genaralizability</a:t>
            </a:r>
            <a:r>
              <a:rPr lang="en-US" b="1" dirty="0"/>
              <a:t> / external validity</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Experimental designs</a:t>
            </a:r>
            <a:r>
              <a:rPr lang="en-US" dirty="0"/>
              <a:t> </a:t>
            </a:r>
          </a:p>
        </p:txBody>
      </p:sp>
      <p:sp>
        <p:nvSpPr>
          <p:cNvPr id="3" name="Content Placeholder 2"/>
          <p:cNvSpPr>
            <a:spLocks noGrp="1"/>
          </p:cNvSpPr>
          <p:nvPr>
            <p:ph idx="1"/>
          </p:nvPr>
        </p:nvSpPr>
        <p:spPr>
          <a:xfrm>
            <a:off x="1435608" y="1447800"/>
            <a:ext cx="7498080" cy="5410200"/>
          </a:xfrm>
        </p:spPr>
        <p:txBody>
          <a:bodyPr>
            <a:normAutofit fontScale="70000" lnSpcReduction="20000"/>
          </a:bodyPr>
          <a:lstStyle/>
          <a:p>
            <a:pPr lvl="0"/>
            <a:r>
              <a:rPr lang="en-US" b="1" dirty="0"/>
              <a:t>Pre-experimental designs</a:t>
            </a:r>
            <a:r>
              <a:rPr lang="en-US" dirty="0"/>
              <a:t> – They are least effective and provide little or no control of extraneous variables. </a:t>
            </a:r>
          </a:p>
          <a:p>
            <a:pPr lvl="0"/>
            <a:endParaRPr lang="en-US" dirty="0"/>
          </a:p>
          <a:p>
            <a:pPr lvl="0"/>
            <a:r>
              <a:rPr lang="en-US" b="1" dirty="0"/>
              <a:t>True experimental designs</a:t>
            </a:r>
            <a:r>
              <a:rPr lang="en-US" dirty="0"/>
              <a:t> – employ randomization to control the effects of variables such as history, maturation, testing, statistical regression, and mortality.</a:t>
            </a:r>
          </a:p>
          <a:p>
            <a:pPr lvl="0"/>
            <a:endParaRPr lang="en-US" dirty="0"/>
          </a:p>
          <a:p>
            <a:pPr lvl="0"/>
            <a:r>
              <a:rPr lang="en-US" b="1" dirty="0"/>
              <a:t>Quasi-experimental designs</a:t>
            </a:r>
            <a:r>
              <a:rPr lang="en-US" dirty="0"/>
              <a:t> – provide less satisfactory degree of control and are used only when randomization is not feasible. </a:t>
            </a:r>
          </a:p>
          <a:p>
            <a:pPr lvl="0"/>
            <a:endParaRPr lang="en-US" dirty="0"/>
          </a:p>
          <a:p>
            <a:pPr lvl="0"/>
            <a:r>
              <a:rPr lang="en-US" b="1" dirty="0"/>
              <a:t>Factorial designs</a:t>
            </a:r>
            <a:r>
              <a:rPr lang="en-US" dirty="0"/>
              <a:t>- more than one independent variables can be manipulated simultaneously. Both independent and interaction effects of two or more than two factors can be studied with the help of this factorial design.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Symbols used :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a:t>
            </a:r>
          </a:p>
          <a:p>
            <a:pPr>
              <a:buNone/>
            </a:pPr>
            <a:r>
              <a:rPr lang="en-US" b="1" dirty="0"/>
              <a:t>R</a:t>
            </a:r>
            <a:r>
              <a:rPr lang="en-US" dirty="0"/>
              <a:t>- Random assignment of subjects to groups or treatments</a:t>
            </a:r>
          </a:p>
          <a:p>
            <a:pPr>
              <a:buNone/>
            </a:pPr>
            <a:endParaRPr lang="en-US" dirty="0"/>
          </a:p>
          <a:p>
            <a:pPr>
              <a:buNone/>
            </a:pPr>
            <a:r>
              <a:rPr lang="en-US" b="1" dirty="0"/>
              <a:t>X</a:t>
            </a:r>
            <a:r>
              <a:rPr lang="en-US" dirty="0"/>
              <a:t>- Exposure of a group to an experimental (treatment) variable</a:t>
            </a:r>
          </a:p>
          <a:p>
            <a:pPr>
              <a:buNone/>
            </a:pPr>
            <a:endParaRPr lang="en-US" dirty="0"/>
          </a:p>
          <a:p>
            <a:pPr>
              <a:buNone/>
            </a:pPr>
            <a:r>
              <a:rPr lang="en-US" b="1" dirty="0"/>
              <a:t>C</a:t>
            </a:r>
            <a:r>
              <a:rPr lang="en-US" dirty="0"/>
              <a:t>- Exposure of a group to the control</a:t>
            </a:r>
          </a:p>
          <a:p>
            <a:pPr>
              <a:buNone/>
            </a:pPr>
            <a:endParaRPr lang="en-US" dirty="0"/>
          </a:p>
          <a:p>
            <a:pPr>
              <a:buNone/>
            </a:pPr>
            <a:r>
              <a:rPr lang="en-US" b="1" dirty="0"/>
              <a:t>O</a:t>
            </a:r>
            <a:r>
              <a:rPr lang="en-US" dirty="0"/>
              <a:t>- Observation or test administered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Pre-Experimental design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a:t>	They are least effective and provide little or no control of extraneous variables or no way of equating the groups that are used. </a:t>
            </a:r>
          </a:p>
          <a:p>
            <a:pPr>
              <a:buNone/>
            </a:pPr>
            <a:endParaRPr lang="en-US" dirty="0"/>
          </a:p>
          <a:p>
            <a:pPr>
              <a:buNone/>
            </a:pPr>
            <a:r>
              <a:rPr lang="en-US" dirty="0"/>
              <a:t>	There are three research designs under pre-experimental design.</a:t>
            </a:r>
          </a:p>
          <a:p>
            <a:pPr>
              <a:buNone/>
            </a:pPr>
            <a:endParaRPr lang="en-US" dirty="0"/>
          </a:p>
          <a:p>
            <a:pPr marL="596646" lvl="0" indent="-514350">
              <a:buFont typeface="+mj-lt"/>
              <a:buAutoNum type="arabicPeriod"/>
            </a:pPr>
            <a:r>
              <a:rPr lang="en-US" b="1" dirty="0"/>
              <a:t>The one shot case study</a:t>
            </a:r>
          </a:p>
          <a:p>
            <a:pPr marL="596646" lvl="0" indent="-514350">
              <a:buFont typeface="+mj-lt"/>
              <a:buAutoNum type="arabicPeriod"/>
            </a:pPr>
            <a:r>
              <a:rPr lang="en-US" b="1" dirty="0"/>
              <a:t>The one group, pre test- post test design</a:t>
            </a:r>
          </a:p>
          <a:p>
            <a:pPr marL="596646" lvl="0" indent="-514350">
              <a:buFont typeface="+mj-lt"/>
              <a:buAutoNum type="arabicPeriod"/>
            </a:pPr>
            <a:r>
              <a:rPr lang="en-US" b="1" dirty="0"/>
              <a:t>The static group comparison design</a:t>
            </a:r>
          </a:p>
          <a:p>
            <a:pPr>
              <a:buNone/>
            </a:pPr>
            <a:r>
              <a:rPr lang="en-US" dirty="0"/>
              <a:t>	</a:t>
            </a:r>
          </a:p>
          <a:p>
            <a:pPr>
              <a:buNone/>
            </a:pPr>
            <a:r>
              <a:rPr lang="en-US" dirty="0"/>
              <a:t>	These designs are called pre-experimental designs because they incorporate the least basic elements of an experimental design. Because these designs are inadequate in themselves, they are also sometimes referred to as </a:t>
            </a:r>
            <a:r>
              <a:rPr lang="en-US" dirty="0">
                <a:solidFill>
                  <a:srgbClr val="FF0000"/>
                </a:solidFill>
              </a:rPr>
              <a:t>non-designs.</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One shot case study</a:t>
            </a:r>
            <a:endParaRPr lang="en-US" dirty="0"/>
          </a:p>
        </p:txBody>
      </p:sp>
      <p:sp>
        <p:nvSpPr>
          <p:cNvPr id="3" name="Content Placeholder 2"/>
          <p:cNvSpPr>
            <a:spLocks noGrp="1"/>
          </p:cNvSpPr>
          <p:nvPr>
            <p:ph idx="1"/>
          </p:nvPr>
        </p:nvSpPr>
        <p:spPr/>
        <p:txBody>
          <a:bodyPr>
            <a:normAutofit fontScale="92500" lnSpcReduction="20000"/>
          </a:bodyPr>
          <a:lstStyle/>
          <a:p>
            <a:pPr lvl="0"/>
            <a:endParaRPr lang="en-US" dirty="0"/>
          </a:p>
          <a:p>
            <a:pPr>
              <a:buNone/>
            </a:pPr>
            <a:r>
              <a:rPr lang="en-US" dirty="0"/>
              <a:t> 	The one shot case study may be diagrammed as indicated below,</a:t>
            </a:r>
          </a:p>
          <a:p>
            <a:pPr algn="ctr">
              <a:buNone/>
            </a:pPr>
            <a:endParaRPr lang="en-US" b="1" dirty="0"/>
          </a:p>
          <a:p>
            <a:pPr algn="ctr">
              <a:buNone/>
            </a:pPr>
            <a:r>
              <a:rPr lang="en-US" b="1" dirty="0"/>
              <a:t>X 	O</a:t>
            </a:r>
            <a:endParaRPr lang="en-US" dirty="0"/>
          </a:p>
          <a:p>
            <a:pPr>
              <a:buNone/>
            </a:pPr>
            <a:r>
              <a:rPr lang="en-US" b="1" dirty="0"/>
              <a:t> </a:t>
            </a:r>
            <a:endParaRPr lang="en-US" dirty="0"/>
          </a:p>
          <a:p>
            <a:pPr>
              <a:buNone/>
            </a:pPr>
            <a:r>
              <a:rPr lang="en-US" dirty="0"/>
              <a:t>	In one shot case study the treatment </a:t>
            </a:r>
            <a:r>
              <a:rPr lang="en-US" b="1" dirty="0"/>
              <a:t>X</a:t>
            </a:r>
            <a:r>
              <a:rPr lang="en-US" dirty="0"/>
              <a:t> is given to a single group and subsequently an observation </a:t>
            </a:r>
            <a:r>
              <a:rPr lang="en-US" b="1" dirty="0"/>
              <a:t>O</a:t>
            </a:r>
            <a:r>
              <a:rPr lang="en-US" dirty="0"/>
              <a:t> is made to assess the effects of treatment upon group.</a:t>
            </a:r>
          </a:p>
          <a:p>
            <a:pPr>
              <a:buNone/>
            </a:pPr>
            <a:r>
              <a:rPr lang="en-US" b="1" dirty="0"/>
              <a:t> </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a:t>
            </a:r>
            <a:endParaRPr lang="en-US" dirty="0"/>
          </a:p>
        </p:txBody>
      </p:sp>
      <p:sp>
        <p:nvSpPr>
          <p:cNvPr id="3" name="Content Placeholder 2"/>
          <p:cNvSpPr>
            <a:spLocks noGrp="1"/>
          </p:cNvSpPr>
          <p:nvPr>
            <p:ph idx="1"/>
          </p:nvPr>
        </p:nvSpPr>
        <p:spPr/>
        <p:txBody>
          <a:bodyPr>
            <a:normAutofit/>
          </a:bodyPr>
          <a:lstStyle/>
          <a:p>
            <a:endParaRPr lang="en-US" dirty="0"/>
          </a:p>
          <a:p>
            <a:pPr lvl="0"/>
            <a:r>
              <a:rPr lang="en-US" dirty="0"/>
              <a:t>It does not provide a control of extraneous variables</a:t>
            </a:r>
          </a:p>
          <a:p>
            <a:pPr lvl="0"/>
            <a:endParaRPr lang="en-US" dirty="0"/>
          </a:p>
          <a:p>
            <a:pPr lvl="0"/>
            <a:r>
              <a:rPr lang="en-US" dirty="0"/>
              <a:t>This design provides the weakest basis for generalization.</a:t>
            </a:r>
          </a:p>
          <a:p>
            <a:pPr lvl="0">
              <a:buNone/>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GB" dirty="0"/>
              <a:t>	For ex: Suppose a teacher introduces the practice of giving monetary reward </a:t>
            </a:r>
            <a:r>
              <a:rPr lang="en-GB" b="1" dirty="0"/>
              <a:t>(X)</a:t>
            </a:r>
            <a:r>
              <a:rPr lang="en-GB" dirty="0"/>
              <a:t> to students who regularly attend their classes and have a higher academic achievement </a:t>
            </a:r>
            <a:r>
              <a:rPr lang="en-GB" b="1" dirty="0"/>
              <a:t>(O)</a:t>
            </a:r>
            <a:r>
              <a:rPr lang="en-GB" dirty="0"/>
              <a:t>. </a:t>
            </a:r>
          </a:p>
          <a:p>
            <a:endParaRPr lang="en-GB" dirty="0"/>
          </a:p>
          <a:p>
            <a:pPr>
              <a:buNone/>
            </a:pPr>
            <a:r>
              <a:rPr lang="en-GB" dirty="0"/>
              <a:t>	On this basis teacher concludes that with the practice of giving monetary reward, reduced the absenteeism and increased academic achievement.</a:t>
            </a:r>
          </a:p>
          <a:p>
            <a:endParaRPr lang="en-GB" dirty="0"/>
          </a:p>
          <a:p>
            <a:pPr>
              <a:buNone/>
            </a:pPr>
            <a:r>
              <a:rPr lang="en-GB" dirty="0"/>
              <a:t>	This conclusion is however doubtful because the teacher does not know whether or not factors other than monetary reward have contributed to the observed change in </a:t>
            </a:r>
            <a:r>
              <a:rPr lang="en-GB" dirty="0" err="1"/>
              <a:t>behavior</a:t>
            </a:r>
            <a:r>
              <a:rPr lang="en-GB" dirty="0"/>
              <a:t> and whether there was a real change in the observed </a:t>
            </a:r>
            <a:r>
              <a:rPr lang="en-GB" dirty="0" err="1"/>
              <a:t>behavior</a:t>
            </a:r>
            <a:r>
              <a:rPr lang="en-GB" dirty="0"/>
              <a:t> relative to their past </a:t>
            </a:r>
            <a:r>
              <a:rPr lang="en-GB" dirty="0" err="1"/>
              <a:t>behavior</a:t>
            </a:r>
            <a:r>
              <a:rPr lang="en-GB" dirty="0"/>
              <a:t>.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One group pre test post test design</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pPr>
              <a:buNone/>
            </a:pPr>
            <a:r>
              <a:rPr lang="en-US" dirty="0"/>
              <a:t>		This design is an improvement over the one shot 	case study, because the effects of treatment(X) are 	judged by making comparison between pretest and 	post test score. </a:t>
            </a:r>
          </a:p>
          <a:p>
            <a:pPr>
              <a:buNone/>
            </a:pPr>
            <a:endParaRPr lang="en-US" dirty="0"/>
          </a:p>
          <a:p>
            <a:pPr>
              <a:buNone/>
            </a:pPr>
            <a:r>
              <a:rPr lang="en-US" dirty="0"/>
              <a:t>No control group is used in this design. </a:t>
            </a:r>
          </a:p>
          <a:p>
            <a:pPr>
              <a:buNone/>
            </a:pPr>
            <a:endParaRPr lang="en-US" dirty="0"/>
          </a:p>
          <a:p>
            <a:pPr>
              <a:buNone/>
            </a:pPr>
            <a:r>
              <a:rPr lang="en-US" dirty="0"/>
              <a:t>This design can be represented as,</a:t>
            </a:r>
          </a:p>
          <a:p>
            <a:pPr>
              <a:buNone/>
            </a:pPr>
            <a:r>
              <a:rPr lang="en-US" dirty="0"/>
              <a:t> </a:t>
            </a:r>
          </a:p>
          <a:p>
            <a:pPr algn="ctr">
              <a:buNone/>
            </a:pPr>
            <a:r>
              <a:rPr lang="en-US" b="1" dirty="0"/>
              <a:t>O</a:t>
            </a:r>
            <a:r>
              <a:rPr lang="en-US" b="1" baseline="-25000" dirty="0"/>
              <a:t>1	</a:t>
            </a:r>
            <a:r>
              <a:rPr lang="en-US" b="1" dirty="0"/>
              <a:t>   X	O</a:t>
            </a:r>
            <a:r>
              <a:rPr lang="en-US" b="1" baseline="-25000" dirty="0"/>
              <a:t>2</a:t>
            </a:r>
          </a:p>
          <a:p>
            <a:pPr algn="ctr">
              <a:buNone/>
            </a:pPr>
            <a:endParaRPr lang="en-US" b="1" baseline="-25000" dirty="0"/>
          </a:p>
          <a:p>
            <a:pPr algn="ctr">
              <a:buNone/>
            </a:pPr>
            <a:r>
              <a:rPr lang="en-US" b="1" dirty="0"/>
              <a:t>			O</a:t>
            </a:r>
            <a:r>
              <a:rPr lang="en-US" b="1" baseline="-25000" dirty="0"/>
              <a:t>1</a:t>
            </a:r>
            <a:r>
              <a:rPr lang="en-US" b="1" dirty="0"/>
              <a:t>= pre test</a:t>
            </a:r>
            <a:endParaRPr lang="en-US" dirty="0"/>
          </a:p>
          <a:p>
            <a:pPr algn="ctr">
              <a:buNone/>
            </a:pPr>
            <a:r>
              <a:rPr lang="en-US" b="1" dirty="0"/>
              <a:t>			  O</a:t>
            </a:r>
            <a:r>
              <a:rPr lang="en-US" b="1" baseline="-25000" dirty="0"/>
              <a:t>2</a:t>
            </a:r>
            <a:r>
              <a:rPr lang="en-US" b="1" dirty="0"/>
              <a:t>= post test</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Experimental Research</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r>
              <a:rPr lang="en-US" dirty="0"/>
              <a:t>Experimental method is a scientific method. </a:t>
            </a:r>
          </a:p>
          <a:p>
            <a:endParaRPr lang="en-US" dirty="0"/>
          </a:p>
          <a:p>
            <a:r>
              <a:rPr lang="en-US" dirty="0"/>
              <a:t>It is oriented to the future in the sense that the researcher is seeking to evaluate something new. </a:t>
            </a:r>
          </a:p>
          <a:p>
            <a:endParaRPr lang="en-US" dirty="0"/>
          </a:p>
          <a:p>
            <a:r>
              <a:rPr lang="en-US" dirty="0"/>
              <a:t>The purpose of experimentation is to derive relationships among phenomena under controlled conditions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pPr marL="596646" lvl="0" indent="-514350">
              <a:buFont typeface="+mj-lt"/>
              <a:buAutoNum type="arabicPeriod"/>
            </a:pPr>
            <a:r>
              <a:rPr lang="en-US" dirty="0"/>
              <a:t>The effects of treatment(X) can be  judge 	by making comparison between pretest 	and post test scores</a:t>
            </a:r>
          </a:p>
          <a:p>
            <a:endParaRPr lang="en-US" dirty="0"/>
          </a:p>
          <a:p>
            <a:pPr>
              <a:buNone/>
            </a:pPr>
            <a:r>
              <a:rPr lang="en-US" b="1" dirty="0">
                <a:solidFill>
                  <a:schemeClr val="accent5"/>
                </a:solidFill>
              </a:rPr>
              <a:t>Limitations</a:t>
            </a:r>
            <a:endParaRPr lang="en-US" dirty="0">
              <a:solidFill>
                <a:schemeClr val="accent5"/>
              </a:solidFill>
            </a:endParaRPr>
          </a:p>
          <a:p>
            <a:pPr marL="596646" lvl="0" indent="-514350">
              <a:buFont typeface="+mj-lt"/>
              <a:buAutoNum type="arabicPeriod"/>
            </a:pPr>
            <a:endParaRPr lang="en-US" dirty="0"/>
          </a:p>
          <a:p>
            <a:pPr marL="596646" indent="-514350">
              <a:buFont typeface="+mj-lt"/>
              <a:buAutoNum type="arabicPeriod"/>
            </a:pPr>
            <a:r>
              <a:rPr lang="en-GB" dirty="0"/>
              <a:t>No comparison with a control group is provided. </a:t>
            </a:r>
            <a:endParaRPr lang="en-US" dirty="0"/>
          </a:p>
          <a:p>
            <a:pPr marL="596646" lvl="0" indent="-514350">
              <a:buFont typeface="+mj-lt"/>
              <a:buAutoNum type="arabicPeriod"/>
            </a:pPr>
            <a:endParaRPr lang="en-US" dirty="0"/>
          </a:p>
          <a:p>
            <a:pPr marL="596646" lvl="0" indent="-514350">
              <a:buFont typeface="+mj-lt"/>
              <a:buAutoNum type="arabicPeriod"/>
            </a:pPr>
            <a:endParaRPr lang="en-US" dirty="0"/>
          </a:p>
          <a:p>
            <a:pPr marL="596646" lvl="0" indent="-514350">
              <a:buFont typeface="+mj-lt"/>
              <a:buAutoNum type="arabicPeriod"/>
            </a:pPr>
            <a:r>
              <a:rPr lang="en-US" dirty="0"/>
              <a:t>The design also lacks scope of controlling extraneous variables like history, testing, instrumentation, maturation, and statistical regression etc. </a:t>
            </a:r>
          </a:p>
          <a:p>
            <a:pPr marL="596646" lvl="0" indent="-514350">
              <a:buFont typeface="+mj-lt"/>
              <a:buAutoNum type="arabicPeriod"/>
            </a:pPr>
            <a:endParaRPr lang="en-US" dirty="0"/>
          </a:p>
          <a:p>
            <a:pPr marL="596646" lvl="0" indent="-514350">
              <a:buFont typeface="+mj-lt"/>
              <a:buAutoNum type="arabicPeriod"/>
            </a:pPr>
            <a:r>
              <a:rPr lang="en-US" dirty="0"/>
              <a:t>We cannot generalize the result, </a:t>
            </a:r>
            <a:r>
              <a:rPr lang="en-US" dirty="0" err="1"/>
              <a:t>ie</a:t>
            </a:r>
            <a:r>
              <a:rPr lang="en-US" dirty="0"/>
              <a:t>. There is minimum external validity for this design.</a:t>
            </a:r>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554162"/>
          </a:xfrm>
        </p:spPr>
        <p:txBody>
          <a:bodyPr>
            <a:normAutofit/>
          </a:bodyPr>
          <a:lstStyle/>
          <a:p>
            <a:pPr lvl="0"/>
            <a:r>
              <a:rPr lang="en-US" b="1" dirty="0"/>
              <a:t>The static group comparison design</a:t>
            </a:r>
            <a:endParaRPr lang="en-US" dirty="0"/>
          </a:p>
        </p:txBody>
      </p:sp>
      <p:sp>
        <p:nvSpPr>
          <p:cNvPr id="3" name="Content Placeholder 2"/>
          <p:cNvSpPr>
            <a:spLocks noGrp="1"/>
          </p:cNvSpPr>
          <p:nvPr>
            <p:ph idx="1"/>
          </p:nvPr>
        </p:nvSpPr>
        <p:spPr>
          <a:xfrm>
            <a:off x="1435608" y="1447800"/>
            <a:ext cx="7498080" cy="5410200"/>
          </a:xfrm>
        </p:spPr>
        <p:txBody>
          <a:bodyPr>
            <a:normAutofit fontScale="62500" lnSpcReduction="20000"/>
          </a:bodyPr>
          <a:lstStyle/>
          <a:p>
            <a:pPr>
              <a:buNone/>
            </a:pPr>
            <a:endParaRPr lang="en-US" dirty="0"/>
          </a:p>
          <a:p>
            <a:pPr>
              <a:buNone/>
            </a:pPr>
            <a:endParaRPr lang="en-US" dirty="0"/>
          </a:p>
          <a:p>
            <a:pPr>
              <a:buNone/>
            </a:pPr>
            <a:r>
              <a:rPr lang="en-US" dirty="0"/>
              <a:t>	This design provides some improvement over the previous by adding a control group which is not exposed to the experimental treatment. </a:t>
            </a:r>
          </a:p>
          <a:p>
            <a:pPr algn="ctr">
              <a:buNone/>
            </a:pPr>
            <a:endParaRPr lang="en-GB" b="1" dirty="0"/>
          </a:p>
          <a:p>
            <a:pPr algn="ctr">
              <a:buNone/>
            </a:pPr>
            <a:r>
              <a:rPr lang="en-GB" b="1" dirty="0"/>
              <a:t>X	O</a:t>
            </a:r>
            <a:endParaRPr lang="en-US" dirty="0"/>
          </a:p>
          <a:p>
            <a:pPr algn="ctr">
              <a:buNone/>
            </a:pPr>
            <a:r>
              <a:rPr lang="en-GB" b="1" dirty="0"/>
              <a:t>C	O</a:t>
            </a:r>
            <a:endParaRPr lang="en-US" dirty="0"/>
          </a:p>
          <a:p>
            <a:pPr>
              <a:buNone/>
            </a:pPr>
            <a:endParaRPr lang="en-US" dirty="0"/>
          </a:p>
          <a:p>
            <a:pPr>
              <a:buNone/>
            </a:pPr>
            <a:endParaRPr lang="en-US" dirty="0"/>
          </a:p>
          <a:p>
            <a:pPr>
              <a:buNone/>
            </a:pPr>
            <a:r>
              <a:rPr lang="en-US" dirty="0"/>
              <a:t>	The experimenter may take </a:t>
            </a:r>
            <a:r>
              <a:rPr lang="en-US" dirty="0">
                <a:solidFill>
                  <a:srgbClr val="FF0000"/>
                </a:solidFill>
              </a:rPr>
              <a:t>two sections of grade-V of one school </a:t>
            </a:r>
            <a:r>
              <a:rPr lang="en-US" dirty="0"/>
              <a:t>or </a:t>
            </a:r>
            <a:r>
              <a:rPr lang="en-US" dirty="0">
                <a:solidFill>
                  <a:schemeClr val="accent4">
                    <a:lumMod val="75000"/>
                  </a:schemeClr>
                </a:solidFill>
              </a:rPr>
              <a:t>grade-V of one school or grade-V students of two different schools </a:t>
            </a:r>
            <a:r>
              <a:rPr lang="en-US" dirty="0"/>
              <a:t>(intact classes) as experimental and control groups respectively </a:t>
            </a:r>
          </a:p>
          <a:p>
            <a:pPr>
              <a:buNone/>
            </a:pPr>
            <a:endParaRPr lang="en-US" dirty="0"/>
          </a:p>
          <a:p>
            <a:pPr>
              <a:buNone/>
            </a:pPr>
            <a:r>
              <a:rPr lang="en-US" dirty="0"/>
              <a:t>	and assume the two groups to be equivalent. </a:t>
            </a:r>
          </a:p>
          <a:p>
            <a:pPr>
              <a:buNone/>
            </a:pPr>
            <a:endParaRPr lang="en-US" dirty="0"/>
          </a:p>
          <a:p>
            <a:pPr>
              <a:buNone/>
            </a:pPr>
            <a:r>
              <a:rPr lang="en-US" dirty="0"/>
              <a:t>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buNone/>
            </a:pPr>
            <a:r>
              <a:rPr lang="en-US" dirty="0">
                <a:solidFill>
                  <a:srgbClr val="FF0000"/>
                </a:solidFill>
              </a:rPr>
              <a:t>No pre-test </a:t>
            </a:r>
            <a:r>
              <a:rPr lang="en-US" dirty="0"/>
              <a:t>is taken to ascertain it. </a:t>
            </a:r>
          </a:p>
          <a:p>
            <a:pPr lvl="1">
              <a:buNone/>
            </a:pPr>
            <a:r>
              <a:rPr lang="en-US" dirty="0"/>
              <a:t>	</a:t>
            </a:r>
          </a:p>
          <a:p>
            <a:pPr lvl="1">
              <a:buNone/>
            </a:pPr>
            <a:r>
              <a:rPr lang="en-US" dirty="0"/>
              <a:t>	In this  design control group is used as a source of comparison for the experimental group. </a:t>
            </a:r>
          </a:p>
          <a:p>
            <a:endParaRPr lang="en-US" dirty="0"/>
          </a:p>
          <a:p>
            <a:pPr>
              <a:buNone/>
            </a:pPr>
            <a:r>
              <a:rPr lang="en-US" dirty="0"/>
              <a:t>	This design compares the post-test scores of experimental group and control group.</a:t>
            </a:r>
          </a:p>
          <a:p>
            <a:endParaRPr lang="en-US" dirty="0"/>
          </a:p>
          <a:p>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a:t>
            </a:r>
            <a:endParaRPr lang="en-US" dirty="0"/>
          </a:p>
        </p:txBody>
      </p:sp>
      <p:sp>
        <p:nvSpPr>
          <p:cNvPr id="3" name="Content Placeholder 2"/>
          <p:cNvSpPr>
            <a:spLocks noGrp="1"/>
          </p:cNvSpPr>
          <p:nvPr>
            <p:ph idx="1"/>
          </p:nvPr>
        </p:nvSpPr>
        <p:spPr/>
        <p:txBody>
          <a:bodyPr>
            <a:normAutofit/>
          </a:bodyPr>
          <a:lstStyle/>
          <a:p>
            <a:endParaRPr lang="en-US" dirty="0"/>
          </a:p>
          <a:p>
            <a:pPr lvl="0"/>
            <a:r>
              <a:rPr lang="en-US" dirty="0"/>
              <a:t>Subjects of control and experimental group are neither selected at random nor are they assigned randomly to the group. </a:t>
            </a:r>
          </a:p>
          <a:p>
            <a:pPr lvl="0"/>
            <a:endParaRPr lang="en-US" dirty="0"/>
          </a:p>
          <a:p>
            <a:pPr lvl="0"/>
            <a:r>
              <a:rPr lang="en-US" dirty="0"/>
              <a:t>Since there is no assignment, two groups are not equivalent.</a:t>
            </a:r>
          </a:p>
          <a:p>
            <a:pPr lvl="0"/>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554162"/>
          </a:xfrm>
        </p:spPr>
        <p:txBody>
          <a:bodyPr>
            <a:normAutofit fontScale="90000"/>
          </a:bodyPr>
          <a:lstStyle/>
          <a:p>
            <a:r>
              <a:rPr lang="en-US" b="1" dirty="0"/>
              <a:t>Principles/ Characteristics of Experimental Method/design </a:t>
            </a:r>
            <a:endParaRPr lang="en-US" dirty="0"/>
          </a:p>
        </p:txBody>
      </p:sp>
      <p:sp>
        <p:nvSpPr>
          <p:cNvPr id="3" name="Content Placeholder 2"/>
          <p:cNvSpPr>
            <a:spLocks noGrp="1"/>
          </p:cNvSpPr>
          <p:nvPr>
            <p:ph idx="1"/>
          </p:nvPr>
        </p:nvSpPr>
        <p:spPr/>
        <p:txBody>
          <a:bodyPr>
            <a:normAutofit/>
          </a:bodyPr>
          <a:lstStyle/>
          <a:p>
            <a:endParaRPr lang="en-US" b="1" dirty="0"/>
          </a:p>
          <a:p>
            <a:endParaRPr lang="en-US" b="1" dirty="0"/>
          </a:p>
          <a:p>
            <a:r>
              <a:rPr lang="en-US" b="1" dirty="0"/>
              <a:t>Control : </a:t>
            </a:r>
            <a:r>
              <a:rPr lang="en-US" dirty="0"/>
              <a:t>Variables that are not of direct interest to the researcher, called extraneous variables, need to be controlled. Control refers to removing or minimizing the influence of such variables by several methods such as: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en-US" dirty="0"/>
              <a:t>Randomization or random assignment of subjects to groups by lottery method, tossing the coin, or using random table.</a:t>
            </a:r>
          </a:p>
          <a:p>
            <a:pPr lvl="0"/>
            <a:endParaRPr lang="en-US" dirty="0"/>
          </a:p>
          <a:p>
            <a:pPr lvl="0"/>
            <a:r>
              <a:rPr lang="en-US" dirty="0"/>
              <a:t>Matching subjects on extraneous variable(s) </a:t>
            </a:r>
          </a:p>
          <a:p>
            <a:pPr lvl="0"/>
            <a:endParaRPr lang="en-US" dirty="0"/>
          </a:p>
          <a:p>
            <a:pPr lvl="0"/>
            <a:r>
              <a:rPr lang="en-US" dirty="0"/>
              <a:t>Making groups that are as homogenous as possible on extraneous variable(s) </a:t>
            </a:r>
          </a:p>
          <a:p>
            <a:pPr lvl="0"/>
            <a:endParaRPr lang="en-US" dirty="0"/>
          </a:p>
          <a:p>
            <a:pPr lvl="0"/>
            <a:r>
              <a:rPr lang="en-US" dirty="0"/>
              <a:t>Application of statistical technique of analysis of covariance (ANCOVA)</a:t>
            </a:r>
          </a:p>
          <a:p>
            <a:pPr lvl="0"/>
            <a:endParaRPr lang="en-US" dirty="0"/>
          </a:p>
          <a:p>
            <a:pPr lvl="0"/>
            <a:r>
              <a:rPr lang="en-US" dirty="0"/>
              <a:t>Balancing: using statistical techniques to  select group, like same mean value and standard deviations of the groups.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Manipulation : </a:t>
            </a:r>
            <a:r>
              <a:rPr lang="en-US" dirty="0"/>
              <a:t>In specific terms manipulation refers to </a:t>
            </a:r>
            <a:r>
              <a:rPr lang="en-US" dirty="0">
                <a:solidFill>
                  <a:srgbClr val="FF0000"/>
                </a:solidFill>
              </a:rPr>
              <a:t>deliberate operation of independent </a:t>
            </a:r>
            <a:r>
              <a:rPr lang="en-US" dirty="0"/>
              <a:t>variable on the subjects of experimental group by the researcher to observe its effect.</a:t>
            </a:r>
          </a:p>
          <a:p>
            <a:endParaRPr lang="en-US" dirty="0"/>
          </a:p>
          <a:p>
            <a:r>
              <a:rPr lang="en-US" b="1" dirty="0"/>
              <a:t>Observation : </a:t>
            </a:r>
            <a:r>
              <a:rPr lang="en-US" dirty="0"/>
              <a:t>In experimental research, the experimenter observes the effect of the manipulation of the independent variable on dependent variable. The dependent variable, for example, may be performance or achievement in a task. </a:t>
            </a:r>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6362"/>
          </a:xfrm>
        </p:spPr>
        <p:txBody>
          <a:bodyPr>
            <a:normAutofit fontScale="90000"/>
          </a:bodyPr>
          <a:lstStyle/>
          <a:p>
            <a:endParaRPr lang="en-US" dirty="0"/>
          </a:p>
        </p:txBody>
      </p:sp>
      <p:sp>
        <p:nvSpPr>
          <p:cNvPr id="3" name="Content Placeholder 2"/>
          <p:cNvSpPr>
            <a:spLocks noGrp="1"/>
          </p:cNvSpPr>
          <p:nvPr>
            <p:ph idx="1"/>
          </p:nvPr>
        </p:nvSpPr>
        <p:spPr>
          <a:xfrm>
            <a:off x="1435608" y="609600"/>
            <a:ext cx="7498080" cy="6629400"/>
          </a:xfrm>
        </p:spPr>
        <p:txBody>
          <a:bodyPr>
            <a:normAutofit fontScale="77500" lnSpcReduction="20000"/>
          </a:bodyPr>
          <a:lstStyle/>
          <a:p>
            <a:r>
              <a:rPr lang="en-US" b="1" dirty="0"/>
              <a:t>Replication : </a:t>
            </a:r>
            <a:r>
              <a:rPr lang="en-GB" dirty="0"/>
              <a:t>Replication refers to the deliberate repetition of an experiment, using a nearly identical procedure with a different  set of subjects, in a different settings and at a different time. </a:t>
            </a:r>
          </a:p>
          <a:p>
            <a:endParaRPr lang="en-GB" dirty="0"/>
          </a:p>
          <a:p>
            <a:r>
              <a:rPr lang="en-GB" dirty="0"/>
              <a:t>Replication permits a person in revalidating a previous study or raises some question about the previous studies. </a:t>
            </a:r>
          </a:p>
          <a:p>
            <a:endParaRPr lang="en-GB" dirty="0"/>
          </a:p>
          <a:p>
            <a:r>
              <a:rPr lang="en-GB" dirty="0"/>
              <a:t>Thus replication provides an accurate estimate of the experimental error that can be used as a basic unit of measurement in evaluating the significance of the observed differences.</a:t>
            </a:r>
          </a:p>
          <a:p>
            <a:endParaRPr lang="en-US" dirty="0"/>
          </a:p>
          <a:p>
            <a:r>
              <a:rPr lang="en-GB" dirty="0">
                <a:solidFill>
                  <a:srgbClr val="FF0000"/>
                </a:solidFill>
              </a:rPr>
              <a:t>Experimental error </a:t>
            </a:r>
            <a:r>
              <a:rPr lang="en-GB" dirty="0"/>
              <a:t>refers to the errors occurring due to faulty experimental designs, faulty measurement, biased observation, uncontrolled variations among the experimental units and the uncontrolled extraneous variables.</a:t>
            </a:r>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steps of the experimental method</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i="1" dirty="0"/>
              <a:t>Selecting and delimiting the problem</a:t>
            </a:r>
            <a:endParaRPr lang="en-US" dirty="0"/>
          </a:p>
          <a:p>
            <a:pPr lvl="0"/>
            <a:r>
              <a:rPr lang="en-US" b="1" i="1" dirty="0"/>
              <a:t>Reviewing the literature.</a:t>
            </a:r>
            <a:endParaRPr lang="en-US" dirty="0"/>
          </a:p>
          <a:p>
            <a:pPr lvl="0"/>
            <a:r>
              <a:rPr lang="en-US" b="1" i="1" dirty="0"/>
              <a:t>Preparing the experimental design or research design</a:t>
            </a:r>
            <a:endParaRPr lang="en-US" dirty="0"/>
          </a:p>
          <a:p>
            <a:pPr lvl="0"/>
            <a:r>
              <a:rPr lang="en-US" b="1" i="1" dirty="0"/>
              <a:t>Defining the population</a:t>
            </a:r>
            <a:endParaRPr lang="en-US" dirty="0"/>
          </a:p>
          <a:p>
            <a:pPr lvl="0"/>
            <a:r>
              <a:rPr lang="en-US" b="1" i="1" dirty="0"/>
              <a:t>Carrying out the experiment</a:t>
            </a:r>
            <a:endParaRPr lang="en-US" dirty="0"/>
          </a:p>
          <a:p>
            <a:pPr lvl="0"/>
            <a:r>
              <a:rPr lang="en-US" b="1" i="1" dirty="0"/>
              <a:t>Measuring the outcomes</a:t>
            </a:r>
            <a:endParaRPr lang="en-US" dirty="0"/>
          </a:p>
          <a:p>
            <a:pPr lvl="0"/>
            <a:r>
              <a:rPr lang="en-US" b="1" i="1" dirty="0"/>
              <a:t>Analyzing and interpreting the outcomes</a:t>
            </a:r>
            <a:endParaRPr lang="en-US" dirty="0"/>
          </a:p>
          <a:p>
            <a:pPr lvl="0"/>
            <a:r>
              <a:rPr lang="en-US" b="1" i="1" dirty="0"/>
              <a:t>Drawing up the conclusions</a:t>
            </a:r>
            <a:endParaRPr lang="en-US" dirty="0"/>
          </a:p>
          <a:p>
            <a:pPr lvl="0"/>
            <a:r>
              <a:rPr lang="en-US" b="1" i="1" dirty="0"/>
              <a:t>Reporting the result</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Uses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pPr lvl="0"/>
            <a:r>
              <a:rPr lang="en-US" dirty="0"/>
              <a:t>To determine and evaluate the adequacy and effectiveness of educational aims and objectives through the measurement of outcomes</a:t>
            </a:r>
          </a:p>
          <a:p>
            <a:pPr lvl="0"/>
            <a:endParaRPr lang="en-US" dirty="0"/>
          </a:p>
          <a:p>
            <a:pPr lvl="0"/>
            <a:r>
              <a:rPr lang="en-US" dirty="0"/>
              <a:t>To serve as basis for the formulation, execution and modification of educational policies and </a:t>
            </a:r>
            <a:r>
              <a:rPr lang="en-US" dirty="0" err="1"/>
              <a:t>programme</a:t>
            </a:r>
            <a:endParaRPr lang="en-US" dirty="0"/>
          </a:p>
          <a:p>
            <a:pPr lvl="0"/>
            <a:endParaRPr lang="en-US" dirty="0"/>
          </a:p>
          <a:p>
            <a:pPr lvl="0"/>
            <a:r>
              <a:rPr lang="en-US" dirty="0"/>
              <a:t>To find out the effect of any change in the normal educational </a:t>
            </a:r>
            <a:r>
              <a:rPr lang="en-US" dirty="0" err="1"/>
              <a:t>programme</a:t>
            </a:r>
            <a:r>
              <a:rPr lang="en-US" dirty="0"/>
              <a:t> or practices.</a:t>
            </a:r>
          </a:p>
          <a:p>
            <a:pPr lvl="0"/>
            <a:endParaRPr lang="en-US" dirty="0"/>
          </a:p>
          <a:p>
            <a:pPr lvl="0"/>
            <a:r>
              <a:rPr lang="en-US" dirty="0"/>
              <a:t>To compare effect of various methods.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a:t>
            </a:r>
            <a:endParaRPr lang="en-US" dirty="0"/>
          </a:p>
        </p:txBody>
      </p:sp>
      <p:sp>
        <p:nvSpPr>
          <p:cNvPr id="3" name="Content Placeholder 2"/>
          <p:cNvSpPr>
            <a:spLocks noGrp="1"/>
          </p:cNvSpPr>
          <p:nvPr>
            <p:ph idx="1"/>
          </p:nvPr>
        </p:nvSpPr>
        <p:spPr/>
        <p:txBody>
          <a:bodyPr/>
          <a:lstStyle/>
          <a:p>
            <a:endParaRPr lang="en-US" dirty="0"/>
          </a:p>
          <a:p>
            <a:pPr lvl="0"/>
            <a:r>
              <a:rPr lang="en-US" dirty="0"/>
              <a:t>Need laboratory condition for experimentation.</a:t>
            </a:r>
          </a:p>
          <a:p>
            <a:pPr lvl="0"/>
            <a:r>
              <a:rPr lang="en-US" dirty="0"/>
              <a:t>Expensive</a:t>
            </a:r>
          </a:p>
          <a:p>
            <a:pPr lvl="0"/>
            <a:r>
              <a:rPr lang="en-US" dirty="0"/>
              <a:t>Influence of extraneous variables up to an extent.</a:t>
            </a:r>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215</TotalTime>
  <Words>1273</Words>
  <Application>Microsoft Office PowerPoint</Application>
  <PresentationFormat>On-screen Show (4:3)</PresentationFormat>
  <Paragraphs>167</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Gill Sans MT</vt:lpstr>
      <vt:lpstr>Verdana</vt:lpstr>
      <vt:lpstr>Wingdings 2</vt:lpstr>
      <vt:lpstr>Solstice</vt:lpstr>
      <vt:lpstr>Experimental Research </vt:lpstr>
      <vt:lpstr>Experimental Research</vt:lpstr>
      <vt:lpstr>Principles/ Characteristics of Experimental Method/design </vt:lpstr>
      <vt:lpstr>PowerPoint Presentation</vt:lpstr>
      <vt:lpstr>PowerPoint Presentation</vt:lpstr>
      <vt:lpstr>PowerPoint Presentation</vt:lpstr>
      <vt:lpstr>The steps of the experimental method</vt:lpstr>
      <vt:lpstr>Uses</vt:lpstr>
      <vt:lpstr>Limitations</vt:lpstr>
      <vt:lpstr>Experimental design/ Research Design</vt:lpstr>
      <vt:lpstr>Functions</vt:lpstr>
      <vt:lpstr>Criteria of research design</vt:lpstr>
      <vt:lpstr>Types of Experimental designs </vt:lpstr>
      <vt:lpstr>Symbols used :  </vt:lpstr>
      <vt:lpstr>Pre-Experimental design </vt:lpstr>
      <vt:lpstr>One shot case study</vt:lpstr>
      <vt:lpstr>Limitations</vt:lpstr>
      <vt:lpstr>PowerPoint Presentation</vt:lpstr>
      <vt:lpstr>One group pre test post test design</vt:lpstr>
      <vt:lpstr>Advantages</vt:lpstr>
      <vt:lpstr>The static group comparison design</vt:lpstr>
      <vt:lpstr>PowerPoint Presentation</vt:lpstr>
      <vt:lpstr>Limitation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Research </dc:title>
  <dc:creator>acer2</dc:creator>
  <cp:lastModifiedBy>User</cp:lastModifiedBy>
  <cp:revision>22</cp:revision>
  <dcterms:created xsi:type="dcterms:W3CDTF">2006-08-16T00:00:00Z</dcterms:created>
  <dcterms:modified xsi:type="dcterms:W3CDTF">2021-06-23T05:34:10Z</dcterms:modified>
</cp:coreProperties>
</file>